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295" r:id="rId3"/>
    <p:sldId id="333" r:id="rId4"/>
    <p:sldId id="332" r:id="rId5"/>
    <p:sldId id="331" r:id="rId6"/>
    <p:sldId id="330" r:id="rId7"/>
    <p:sldId id="328" r:id="rId8"/>
    <p:sldId id="335" r:id="rId9"/>
    <p:sldId id="327" r:id="rId10"/>
  </p:sldIdLst>
  <p:sldSz cx="9144000" cy="6858000" type="screen4x3"/>
  <p:notesSz cx="6805613" cy="99441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296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933DF-1192-45B4-9F57-73987168B5FB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5CBAB-7361-4BBA-A542-6938BF7E19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170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547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40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590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216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233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74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73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95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050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382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866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445C-2514-4999-B76A-5C7DD736A0C2}" type="datetimeFigureOut">
              <a:rPr lang="pt-PT" smtClean="0"/>
              <a:t>14/04/2017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C8AAF-94F4-498A-A93E-1162B37507C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562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EF14.EEA54D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cid:image001.png@01D1EF14.EEA54D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ângulo 11"/>
          <p:cNvSpPr/>
          <p:nvPr/>
        </p:nvSpPr>
        <p:spPr>
          <a:xfrm>
            <a:off x="0" y="5958000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2F2B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 Meeting 2 - </a:t>
            </a:r>
            <a:r>
              <a:rPr lang="en-GB" sz="1600" dirty="0" smtClean="0">
                <a:solidFill>
                  <a:srgbClr val="2F2B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Copenhagen     </a:t>
            </a:r>
            <a:endParaRPr lang="en-GB" sz="1600" dirty="0">
              <a:solidFill>
                <a:srgbClr val="2F2B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2F2B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– 20 April 2017</a:t>
            </a:r>
            <a:endParaRPr lang="en-GB" sz="4000" dirty="0">
              <a:solidFill>
                <a:prstClr val="black"/>
              </a:solidFill>
              <a:latin typeface="Agency FB" panose="020B0503020202020204" pitchFamily="34" charset="0"/>
            </a:endParaRPr>
          </a:p>
        </p:txBody>
      </p:sp>
      <p:grpSp>
        <p:nvGrpSpPr>
          <p:cNvPr id="15" name="Grupo 14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14" name="Rectângulo 1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pic>
          <p:nvPicPr>
            <p:cNvPr id="13" name="Imagem 12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" name="Imagem 1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0" y="152689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>
              <a:solidFill>
                <a:prstClr val="black"/>
              </a:solidFill>
            </a:endParaRPr>
          </a:p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KA2 </a:t>
            </a:r>
            <a:r>
              <a:rPr lang="en-US" sz="2000" dirty="0">
                <a:solidFill>
                  <a:prstClr val="black"/>
                </a:solidFill>
              </a:rPr>
              <a:t>Strategic Partnership </a:t>
            </a:r>
            <a:r>
              <a:rPr lang="en-US" sz="2000" dirty="0" smtClean="0">
                <a:solidFill>
                  <a:prstClr val="black"/>
                </a:solidFill>
              </a:rPr>
              <a:t>for </a:t>
            </a:r>
            <a:r>
              <a:rPr lang="en-US" sz="2000" dirty="0">
                <a:solidFill>
                  <a:prstClr val="black"/>
                </a:solidFill>
              </a:rPr>
              <a:t>A</a:t>
            </a:r>
            <a:r>
              <a:rPr lang="en-US" sz="2000" dirty="0" smtClean="0">
                <a:solidFill>
                  <a:prstClr val="black"/>
                </a:solidFill>
              </a:rPr>
              <a:t>dult </a:t>
            </a:r>
            <a:r>
              <a:rPr lang="en-US" sz="2000" dirty="0">
                <a:solidFill>
                  <a:prstClr val="black"/>
                </a:solidFill>
              </a:rPr>
              <a:t>E</a:t>
            </a:r>
            <a:r>
              <a:rPr lang="en-US" sz="2000" dirty="0" smtClean="0">
                <a:solidFill>
                  <a:prstClr val="black"/>
                </a:solidFill>
              </a:rPr>
              <a:t>ducation</a:t>
            </a:r>
            <a:endParaRPr lang="en-US" sz="2000" dirty="0">
              <a:solidFill>
                <a:prstClr val="black"/>
              </a:solidFill>
            </a:endParaRPr>
          </a:p>
          <a:p>
            <a:pPr algn="ctr"/>
            <a:endParaRPr lang="en-GB" sz="2000" b="1" i="1" dirty="0" smtClean="0">
              <a:solidFill>
                <a:prstClr val="black"/>
              </a:solidFill>
            </a:endParaRPr>
          </a:p>
          <a:p>
            <a:pPr algn="ctr"/>
            <a:endParaRPr lang="en-GB" sz="2000" i="1" dirty="0" smtClean="0">
              <a:solidFill>
                <a:prstClr val="black"/>
              </a:solidFill>
            </a:endParaRPr>
          </a:p>
          <a:p>
            <a:pPr algn="ctr"/>
            <a:r>
              <a:rPr lang="en-GB" sz="2000" i="1" dirty="0" smtClean="0">
                <a:solidFill>
                  <a:prstClr val="black"/>
                </a:solidFill>
              </a:rPr>
              <a:t>Project </a:t>
            </a:r>
            <a:r>
              <a:rPr lang="en-GB" sz="2000" i="1" dirty="0">
                <a:solidFill>
                  <a:prstClr val="black"/>
                </a:solidFill>
              </a:rPr>
              <a:t>number n° </a:t>
            </a:r>
            <a:r>
              <a:rPr lang="en-GB" sz="2000" i="1" dirty="0" smtClean="0">
                <a:solidFill>
                  <a:prstClr val="black"/>
                </a:solidFill>
              </a:rPr>
              <a:t>2016-1-UK01-KA204-024505</a:t>
            </a:r>
          </a:p>
          <a:p>
            <a:pPr algn="ctr"/>
            <a:r>
              <a:rPr lang="en-GB" sz="3200" b="1" i="1" dirty="0">
                <a:solidFill>
                  <a:prstClr val="black"/>
                </a:solidFill>
              </a:rPr>
              <a:t> </a:t>
            </a:r>
            <a:endParaRPr lang="pt-PT" sz="3200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European </a:t>
            </a:r>
            <a:r>
              <a:rPr lang="en-US" sz="3200" b="1" dirty="0">
                <a:solidFill>
                  <a:prstClr val="black"/>
                </a:solidFill>
              </a:rPr>
              <a:t>pilot courses in Lousada (WP 07) </a:t>
            </a:r>
            <a:endParaRPr lang="en-US" sz="3200" b="1" dirty="0" smtClean="0">
              <a:solidFill>
                <a:prstClr val="black"/>
              </a:solidFill>
            </a:endParaRPr>
          </a:p>
          <a:p>
            <a:pPr algn="ctr"/>
            <a:r>
              <a:rPr lang="en-GB" sz="3200" dirty="0">
                <a:solidFill>
                  <a:prstClr val="black"/>
                </a:solidFill>
              </a:rPr>
              <a:t> </a:t>
            </a:r>
            <a:endParaRPr lang="pt-PT" sz="3200" dirty="0">
              <a:solidFill>
                <a:prstClr val="black"/>
              </a:solidFill>
            </a:endParaRPr>
          </a:p>
          <a:p>
            <a:pPr algn="ctr"/>
            <a:r>
              <a:rPr lang="en-GB" sz="2000" dirty="0">
                <a:solidFill>
                  <a:prstClr val="black"/>
                </a:solidFill>
              </a:rPr>
              <a:t>01st September – 31st August </a:t>
            </a:r>
            <a:r>
              <a:rPr lang="en-GB" sz="2000" dirty="0" smtClean="0">
                <a:solidFill>
                  <a:prstClr val="black"/>
                </a:solidFill>
              </a:rPr>
              <a:t>2018</a:t>
            </a:r>
            <a:endParaRPr lang="pt-PT" sz="2000" dirty="0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506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612000" y="1916832"/>
            <a:ext cx="7920000" cy="305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European pilot courses in Lousada (WP 07) – Clarify time and </a:t>
            </a:r>
            <a:r>
              <a:rPr lang="en-GB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frame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sz="14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Outline course frame and testing methods</a:t>
            </a:r>
            <a:r>
              <a:rPr lang="en-GB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Clarify number of participants and course leaders and other budget questions</a:t>
            </a:r>
            <a:endParaRPr lang="pt-PT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Adopt time schedule for planning and completing the European pilot courses</a:t>
            </a:r>
            <a:endParaRPr lang="pt-PT" sz="20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916832"/>
            <a:ext cx="7920000" cy="1401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IO-4 </a:t>
            </a:r>
            <a:r>
              <a:rPr lang="en-US" sz="2000" dirty="0" err="1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Interfolk</a:t>
            </a: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develops Curricula frames, pedagogical form, certification, and the methods for validation of the learning outcomes.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Municipality of Lousada designs the course </a:t>
            </a:r>
            <a:r>
              <a:rPr lang="en-US" sz="2000" dirty="0" err="1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4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916832"/>
            <a:ext cx="7920000" cy="1633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and test of two Erasmus+ pilot courses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5-days </a:t>
            </a: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pilot Erasmus+ training for culture volunteers;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5-days </a:t>
            </a: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pilot Erasmus+ training for culture managers;</a:t>
            </a:r>
          </a:p>
        </p:txBody>
      </p:sp>
    </p:spTree>
    <p:extLst>
      <p:ext uri="{BB962C8B-B14F-4D97-AF65-F5344CB8AC3E}">
        <p14:creationId xmlns:p14="http://schemas.microsoft.com/office/powerpoint/2010/main" val="375189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916832"/>
            <a:ext cx="7920000" cy="1730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days pilot Erasmus+ training for culture volunteers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trainees (4 participants from each of the five partners)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trainers (1 trainer per partner)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working language is English.</a:t>
            </a:r>
          </a:p>
        </p:txBody>
      </p:sp>
    </p:spTree>
    <p:extLst>
      <p:ext uri="{BB962C8B-B14F-4D97-AF65-F5344CB8AC3E}">
        <p14:creationId xmlns:p14="http://schemas.microsoft.com/office/powerpoint/2010/main" val="6414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916832"/>
            <a:ext cx="7920000" cy="305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days </a:t>
            </a: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pilot Erasmus+ training for culture managers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trainees (4 participants from each of the five partners)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trainers (1 trainer per partner)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working language is English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Municipality of Lousada provides a comprehensive courses evaluation using the assessment framework previous developed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sz="20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700808"/>
            <a:ext cx="7920000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Courses methodology: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will be a blend of lectures, trainers’ presentations, plenum discussions, workshops, small group work, and individual learning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 smtClean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Short presentations on the topic prepared by participants themselves will be part of the </a:t>
            </a:r>
            <a:r>
              <a:rPr lang="en-US" sz="2000" dirty="0" err="1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Sites visits to cultural activities in the Municipality of Lousada will help the participants to experience “best practice” within the areas of focus.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4" name="Rectângulo 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5" name="Imagem 4" descr="500AnosForal"/>
            <p:cNvPicPr/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sp>
        <p:nvSpPr>
          <p:cNvPr id="9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612000" y="1916832"/>
            <a:ext cx="7920000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design, recruitment, completion and evaluation of the two Erasmus+ pilot courses are scheduled to June – Oct 2017 (months 10 - 14</a:t>
            </a:r>
            <a:r>
              <a:rPr lang="en-US" sz="20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Both courses will take place in the Municipality of Lousada, PT in Oct 2017 (month 14).</a:t>
            </a:r>
            <a:endParaRPr lang="pt-PT" sz="2000" dirty="0">
              <a:latin typeface="Bell MT" panose="020205030603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sz="20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8"/>
          <p:cNvSpPr/>
          <p:nvPr/>
        </p:nvSpPr>
        <p:spPr>
          <a:xfrm>
            <a:off x="2627784" y="656696"/>
            <a:ext cx="6480000" cy="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ângulo 11"/>
          <p:cNvSpPr/>
          <p:nvPr/>
        </p:nvSpPr>
        <p:spPr>
          <a:xfrm>
            <a:off x="0" y="5985384"/>
            <a:ext cx="9144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prstClr val="white"/>
              </a:solidFill>
            </a:endParaRPr>
          </a:p>
        </p:txBody>
      </p:sp>
      <p:pic>
        <p:nvPicPr>
          <p:cNvPr id="7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6623036" y="6127726"/>
            <a:ext cx="2169795" cy="615315"/>
          </a:xfrm>
          <a:prstGeom prst="rect">
            <a:avLst/>
          </a:prstGeom>
        </p:spPr>
      </p:pic>
      <p:grpSp>
        <p:nvGrpSpPr>
          <p:cNvPr id="8" name="Grupo 7"/>
          <p:cNvGrpSpPr>
            <a:grpSpLocks noChangeAspect="1"/>
          </p:cNvGrpSpPr>
          <p:nvPr/>
        </p:nvGrpSpPr>
        <p:grpSpPr>
          <a:xfrm>
            <a:off x="4788024" y="6127726"/>
            <a:ext cx="1692000" cy="609120"/>
            <a:chOff x="107504" y="6095836"/>
            <a:chExt cx="1905000" cy="685800"/>
          </a:xfrm>
        </p:grpSpPr>
        <p:sp>
          <p:nvSpPr>
            <p:cNvPr id="9" name="Rectângulo 13"/>
            <p:cNvSpPr/>
            <p:nvPr/>
          </p:nvSpPr>
          <p:spPr>
            <a:xfrm>
              <a:off x="107504" y="6095836"/>
              <a:ext cx="1905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pic>
          <p:nvPicPr>
            <p:cNvPr id="10" name="Imagem 9" descr="500AnosForal"/>
            <p:cNvPicPr/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095836"/>
              <a:ext cx="190500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4259021"/>
            <a:ext cx="5401360" cy="156098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8937" y="1771650"/>
            <a:ext cx="2363143" cy="2383692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251520" y="152896"/>
            <a:ext cx="6012480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3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SPAR</a:t>
            </a:r>
            <a:endParaRPr lang="pt-PT" sz="14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6695" algn="l"/>
                <a:tab pos="453390" algn="l"/>
              </a:tabLst>
            </a:pPr>
            <a:r>
              <a:rPr lang="en-GB" sz="14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Curricula </a:t>
            </a: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culture volunteers and managers </a:t>
            </a:r>
            <a:endParaRPr lang="pt-PT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in sparsely populated areas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81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452</Words>
  <Application>Microsoft Office PowerPoint</Application>
  <PresentationFormat>Apresentação no Ecrã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5" baseType="lpstr">
      <vt:lpstr>Agency FB</vt:lpstr>
      <vt:lpstr>Arial</vt:lpstr>
      <vt:lpstr>Bell MT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Marisa</dc:creator>
  <cp:lastModifiedBy>Artur Pinto</cp:lastModifiedBy>
  <cp:revision>96</cp:revision>
  <cp:lastPrinted>2016-09-08T15:48:30Z</cp:lastPrinted>
  <dcterms:created xsi:type="dcterms:W3CDTF">2016-08-09T11:12:28Z</dcterms:created>
  <dcterms:modified xsi:type="dcterms:W3CDTF">2017-04-14T12:10:06Z</dcterms:modified>
</cp:coreProperties>
</file>