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D5AB"/>
    <a:srgbClr val="88F48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10"/>
  <c:chart>
    <c:title>
      <c:layout/>
      <c:txPr>
        <a:bodyPr/>
        <a:lstStyle/>
        <a:p>
          <a:pPr>
            <a:defRPr sz="2400"/>
          </a:pPr>
          <a:endParaRPr lang="hu-HU"/>
        </a:p>
      </c:txPr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0"/>
          <c:y val="0.22977364154324731"/>
          <c:w val="0.51817330125400984"/>
          <c:h val="0.67974837620192674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My status in this survey</c:v>
                </c:pt>
              </c:strCache>
            </c:strRef>
          </c:tx>
          <c:explosion val="17"/>
          <c:dPt>
            <c:idx val="1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C00000"/>
              </a:solidFill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showVal val="1"/>
            <c:showLeaderLines val="1"/>
          </c:dLbls>
          <c:cat>
            <c:strRef>
              <c:f>Munka1!$A$2:$A$7</c:f>
              <c:strCache>
                <c:ptCount val="6"/>
                <c:pt idx="0">
                  <c:v>Learner: A current or future culture volunteer</c:v>
                </c:pt>
                <c:pt idx="1">
                  <c:v>Learning provider: Active in a NGO-culture associtaion as manager, board, teacher etc.</c:v>
                </c:pt>
                <c:pt idx="2">
                  <c:v>Stakeholder 1: Other NGO-associations outside the culture sector</c:v>
                </c:pt>
                <c:pt idx="3">
                  <c:v>Stakeholder 2: The municipality or local culture institutions</c:v>
                </c:pt>
                <c:pt idx="4">
                  <c:v>Stakeholder 3: Private business, local, media etc.</c:v>
                </c:pt>
                <c:pt idx="5">
                  <c:v>Stakeholder 4: other type</c:v>
                </c:pt>
              </c:strCache>
            </c:strRef>
          </c:cat>
          <c:val>
            <c:numRef>
              <c:f>Munka1!$B$2:$B$7</c:f>
              <c:numCache>
                <c:formatCode>General</c:formatCode>
                <c:ptCount val="6"/>
                <c:pt idx="0">
                  <c:v>18</c:v>
                </c:pt>
                <c:pt idx="1">
                  <c:v>20</c:v>
                </c:pt>
                <c:pt idx="2">
                  <c:v>16</c:v>
                </c:pt>
                <c:pt idx="3">
                  <c:v>21</c:v>
                </c:pt>
                <c:pt idx="4">
                  <c:v>9</c:v>
                </c:pt>
                <c:pt idx="5">
                  <c:v>17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44840597456963505"/>
          <c:y val="0.17562288409600973"/>
          <c:w val="0.55159400213862164"/>
          <c:h val="0.82437704417822244"/>
        </c:manualLayout>
      </c:layout>
      <c:txPr>
        <a:bodyPr/>
        <a:lstStyle/>
        <a:p>
          <a:pPr>
            <a:defRPr sz="1900"/>
          </a:pPr>
          <a:endParaRPr lang="hu-H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layout/>
      <c:txPr>
        <a:bodyPr/>
        <a:lstStyle/>
        <a:p>
          <a:pPr>
            <a:defRPr sz="2800"/>
          </a:pPr>
          <a:endParaRPr lang="hu-H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7414330218068612E-2"/>
          <c:y val="0.19706591253558095"/>
          <c:w val="0.64164603723600389"/>
          <c:h val="0.6339200029573796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Age</c:v>
                </c:pt>
              </c:strCache>
            </c:strRef>
          </c:tx>
          <c:dPt>
            <c:idx val="1"/>
            <c:spPr>
              <a:solidFill>
                <a:schemeClr val="bg1">
                  <a:lumMod val="75000"/>
                </a:schemeClr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dLbls>
            <c:showVal val="1"/>
            <c:showLeaderLines val="1"/>
          </c:dLbls>
          <c:cat>
            <c:strRef>
              <c:f>Munka1!$A$2:$A$7</c:f>
              <c:strCache>
                <c:ptCount val="6"/>
                <c:pt idx="0">
                  <c:v>18 - 29 years</c:v>
                </c:pt>
                <c:pt idx="1">
                  <c:v>30 - 39 years</c:v>
                </c:pt>
                <c:pt idx="2">
                  <c:v>40 - 49 years</c:v>
                </c:pt>
                <c:pt idx="3">
                  <c:v>50 - 59 years</c:v>
                </c:pt>
                <c:pt idx="4">
                  <c:v>60 - 69 years</c:v>
                </c:pt>
                <c:pt idx="5">
                  <c:v>70 - 99 years</c:v>
                </c:pt>
              </c:strCache>
            </c:strRef>
          </c:cat>
          <c:val>
            <c:numRef>
              <c:f>Munka1!$B$2:$B$7</c:f>
              <c:numCache>
                <c:formatCode>General</c:formatCode>
                <c:ptCount val="6"/>
                <c:pt idx="0">
                  <c:v>19</c:v>
                </c:pt>
                <c:pt idx="1">
                  <c:v>18</c:v>
                </c:pt>
                <c:pt idx="2">
                  <c:v>20</c:v>
                </c:pt>
                <c:pt idx="3">
                  <c:v>27</c:v>
                </c:pt>
                <c:pt idx="4">
                  <c:v>13</c:v>
                </c:pt>
                <c:pt idx="5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448818897637751"/>
          <c:y val="0.13700355040463211"/>
          <c:w val="0.30367757849713228"/>
          <c:h val="0.73007136823699192"/>
        </c:manualLayout>
      </c:layout>
      <c:txPr>
        <a:bodyPr/>
        <a:lstStyle/>
        <a:p>
          <a:pPr>
            <a:defRPr sz="2400"/>
          </a:pPr>
          <a:endParaRPr lang="hu-H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layout/>
      <c:txPr>
        <a:bodyPr/>
        <a:lstStyle/>
        <a:p>
          <a:pPr>
            <a:defRPr sz="2400"/>
          </a:pPr>
          <a:endParaRPr lang="hu-HU"/>
        </a:p>
      </c:txPr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4.6296296296296302E-3"/>
          <c:y val="0.15329400615957317"/>
          <c:w val="0.56984361329833788"/>
          <c:h val="0.72954661803465937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Educational background</c:v>
                </c:pt>
              </c:strCache>
            </c:strRef>
          </c:tx>
          <c:explosion val="25"/>
          <c:dPt>
            <c:idx val="2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dPt>
            <c:idx val="6"/>
            <c:spPr>
              <a:solidFill>
                <a:srgbClr val="00B0F0"/>
              </a:solidFill>
            </c:spPr>
          </c:dPt>
          <c:dLbls>
            <c:showVal val="1"/>
            <c:showLeaderLines val="1"/>
          </c:dLbls>
          <c:cat>
            <c:strRef>
              <c:f>Munka1!$A$2:$A$8</c:f>
              <c:strCache>
                <c:ptCount val="7"/>
                <c:pt idx="0">
                  <c:v>Primary School</c:v>
                </c:pt>
                <c:pt idx="1">
                  <c:v>Gymnasium</c:v>
                </c:pt>
                <c:pt idx="2">
                  <c:v>Technical vocational education</c:v>
                </c:pt>
                <c:pt idx="3">
                  <c:v>Short higher education (1-2 years)</c:v>
                </c:pt>
                <c:pt idx="4">
                  <c:v>Middle higher education (3-4 years)</c:v>
                </c:pt>
                <c:pt idx="5">
                  <c:v>Longer Higher education (5+ years)</c:v>
                </c:pt>
                <c:pt idx="6">
                  <c:v>Other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5</c:v>
                </c:pt>
                <c:pt idx="1">
                  <c:v>14</c:v>
                </c:pt>
                <c:pt idx="2">
                  <c:v>10</c:v>
                </c:pt>
                <c:pt idx="3">
                  <c:v>10</c:v>
                </c:pt>
                <c:pt idx="4">
                  <c:v>38</c:v>
                </c:pt>
                <c:pt idx="5">
                  <c:v>24</c:v>
                </c:pt>
                <c:pt idx="6">
                  <c:v>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249590502576067"/>
          <c:y val="0.14877430504845046"/>
          <c:w val="0.41983061145134642"/>
          <c:h val="0.84091275160667467"/>
        </c:manualLayout>
      </c:layout>
      <c:txPr>
        <a:bodyPr/>
        <a:lstStyle/>
        <a:p>
          <a:pPr>
            <a:defRPr sz="2000"/>
          </a:pPr>
          <a:endParaRPr lang="hu-H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layout/>
      <c:txPr>
        <a:bodyPr/>
        <a:lstStyle/>
        <a:p>
          <a:pPr>
            <a:defRPr sz="2800"/>
          </a:pPr>
          <a:endParaRPr lang="hu-HU"/>
        </a:p>
      </c:txPr>
    </c:title>
    <c:plotArea>
      <c:layout>
        <c:manualLayout>
          <c:layoutTarget val="inner"/>
          <c:xMode val="edge"/>
          <c:yMode val="edge"/>
          <c:x val="4.7957008846116478E-2"/>
          <c:y val="0.13534732829234356"/>
          <c:w val="0.4326441139302033"/>
          <c:h val="0.78668075722227515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Occupation</c:v>
                </c:pt>
              </c:strCache>
            </c:strRef>
          </c:tx>
          <c:explosion val="25"/>
          <c:dPt>
            <c:idx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Lbls>
            <c:showVal val="1"/>
            <c:showLeaderLines val="1"/>
          </c:dLbls>
          <c:cat>
            <c:strRef>
              <c:f>Munka1!$A$2:$A$7</c:f>
              <c:strCache>
                <c:ptCount val="6"/>
                <c:pt idx="0">
                  <c:v>Private sector</c:v>
                </c:pt>
                <c:pt idx="1">
                  <c:v>Public sector</c:v>
                </c:pt>
                <c:pt idx="2">
                  <c:v>Civil society (Associations or institutions)</c:v>
                </c:pt>
                <c:pt idx="3">
                  <c:v>Full time student</c:v>
                </c:pt>
                <c:pt idx="4">
                  <c:v>Out work (retirement etc)</c:v>
                </c:pt>
                <c:pt idx="5">
                  <c:v>Other</c:v>
                </c:pt>
              </c:strCache>
            </c:strRef>
          </c:cat>
          <c:val>
            <c:numRef>
              <c:f>Munka1!$B$2:$B$7</c:f>
              <c:numCache>
                <c:formatCode>General</c:formatCode>
                <c:ptCount val="6"/>
                <c:pt idx="0">
                  <c:v>14</c:v>
                </c:pt>
                <c:pt idx="1">
                  <c:v>36</c:v>
                </c:pt>
                <c:pt idx="2">
                  <c:v>26</c:v>
                </c:pt>
                <c:pt idx="3">
                  <c:v>4</c:v>
                </c:pt>
                <c:pt idx="4">
                  <c:v>17</c:v>
                </c:pt>
                <c:pt idx="5">
                  <c:v>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4226739718371708"/>
          <c:y val="0.13362791822074818"/>
          <c:w val="0.41630901287553645"/>
          <c:h val="0.82381318627660016"/>
        </c:manualLayout>
      </c:layout>
      <c:txPr>
        <a:bodyPr/>
        <a:lstStyle/>
        <a:p>
          <a:pPr>
            <a:defRPr sz="2200"/>
          </a:pPr>
          <a:endParaRPr lang="hu-H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 sz="2000"/>
            </a:pPr>
            <a:r>
              <a:rPr lang="hu-HU" sz="2000" b="1" i="0" u="none" strike="noStrike" baseline="0"/>
              <a:t>1. Clarify key competence for currently successful culture volunteers</a:t>
            </a:r>
            <a:endParaRPr lang="hu-HU" sz="2000"/>
          </a:p>
        </c:rich>
      </c:tx>
      <c:layout>
        <c:manualLayout>
          <c:xMode val="edge"/>
          <c:yMode val="edge"/>
          <c:x val="0.11701693221846218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0.11316345873432487"/>
          <c:y val="0.2246794725305262"/>
          <c:w val="0.67880941965587682"/>
          <c:h val="0.65974953838553285"/>
        </c:manualLayout>
      </c:layout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Very low degree</c:v>
                </c:pt>
              </c:strCache>
            </c:strRef>
          </c:tx>
          <c:cat>
            <c:strRef>
              <c:f>Munka1!$A$2:$A$11</c:f>
              <c:strCache>
                <c:ptCount val="10"/>
                <c:pt idx="0">
                  <c:v>1.1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1.10</c:v>
                </c:pt>
              </c:strCache>
            </c:strRef>
          </c:cat>
          <c:val>
            <c:numRef>
              <c:f>Munka1!$B$2:$B$11</c:f>
              <c:numCache>
                <c:formatCode>General</c:formatCode>
                <c:ptCount val="10"/>
                <c:pt idx="0">
                  <c:v>6</c:v>
                </c:pt>
                <c:pt idx="1">
                  <c:v>0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Low degree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1.1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1.10</c:v>
                </c:pt>
              </c:strCache>
            </c:strRef>
          </c:cat>
          <c:val>
            <c:numRef>
              <c:f>Munka1!$C$2:$C$11</c:f>
              <c:numCache>
                <c:formatCode>General</c:formatCode>
                <c:ptCount val="10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12</c:v>
                </c:pt>
                <c:pt idx="4">
                  <c:v>12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11</c:v>
                </c:pt>
                <c:pt idx="9">
                  <c:v>7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Some Degree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1.1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1.10</c:v>
                </c:pt>
              </c:strCache>
            </c:strRef>
          </c:cat>
          <c:val>
            <c:numRef>
              <c:f>Munka1!$D$2:$D$11</c:f>
              <c:numCache>
                <c:formatCode>General</c:formatCode>
                <c:ptCount val="10"/>
                <c:pt idx="0">
                  <c:v>18</c:v>
                </c:pt>
                <c:pt idx="1">
                  <c:v>21</c:v>
                </c:pt>
                <c:pt idx="2">
                  <c:v>16</c:v>
                </c:pt>
                <c:pt idx="3">
                  <c:v>33</c:v>
                </c:pt>
                <c:pt idx="4">
                  <c:v>36</c:v>
                </c:pt>
                <c:pt idx="5">
                  <c:v>14</c:v>
                </c:pt>
                <c:pt idx="6">
                  <c:v>23</c:v>
                </c:pt>
                <c:pt idx="7">
                  <c:v>37</c:v>
                </c:pt>
                <c:pt idx="8">
                  <c:v>34</c:v>
                </c:pt>
                <c:pt idx="9">
                  <c:v>24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High degree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1.1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1.10</c:v>
                </c:pt>
              </c:strCache>
            </c:strRef>
          </c:cat>
          <c:val>
            <c:numRef>
              <c:f>Munka1!$E$2:$E$11</c:f>
              <c:numCache>
                <c:formatCode>General</c:formatCode>
                <c:ptCount val="10"/>
                <c:pt idx="0">
                  <c:v>47</c:v>
                </c:pt>
                <c:pt idx="1">
                  <c:v>46</c:v>
                </c:pt>
                <c:pt idx="2">
                  <c:v>47</c:v>
                </c:pt>
                <c:pt idx="3">
                  <c:v>32</c:v>
                </c:pt>
                <c:pt idx="4">
                  <c:v>29</c:v>
                </c:pt>
                <c:pt idx="5">
                  <c:v>34</c:v>
                </c:pt>
                <c:pt idx="6">
                  <c:v>40</c:v>
                </c:pt>
                <c:pt idx="7">
                  <c:v>40</c:v>
                </c:pt>
                <c:pt idx="8">
                  <c:v>34</c:v>
                </c:pt>
                <c:pt idx="9">
                  <c:v>44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Very high degree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Munka1!$A$2:$A$11</c:f>
              <c:strCache>
                <c:ptCount val="10"/>
                <c:pt idx="0">
                  <c:v>1.1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1.10</c:v>
                </c:pt>
              </c:strCache>
            </c:strRef>
          </c:cat>
          <c:val>
            <c:numRef>
              <c:f>Munka1!$F$2:$F$11</c:f>
              <c:numCache>
                <c:formatCode>General</c:formatCode>
                <c:ptCount val="10"/>
                <c:pt idx="0">
                  <c:v>37</c:v>
                </c:pt>
                <c:pt idx="1">
                  <c:v>28</c:v>
                </c:pt>
                <c:pt idx="2">
                  <c:v>28</c:v>
                </c:pt>
                <c:pt idx="3">
                  <c:v>19</c:v>
                </c:pt>
                <c:pt idx="4">
                  <c:v>15</c:v>
                </c:pt>
                <c:pt idx="5">
                  <c:v>46</c:v>
                </c:pt>
                <c:pt idx="6">
                  <c:v>32</c:v>
                </c:pt>
                <c:pt idx="7">
                  <c:v>17</c:v>
                </c:pt>
                <c:pt idx="8">
                  <c:v>18</c:v>
                </c:pt>
                <c:pt idx="9">
                  <c:v>28</c:v>
                </c:pt>
              </c:numCache>
            </c:numRef>
          </c:val>
        </c:ser>
        <c:ser>
          <c:idx val="5"/>
          <c:order val="5"/>
          <c:tx>
            <c:strRef>
              <c:f>Munka1!$G$1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Munka1!$A$2:$A$11</c:f>
              <c:strCache>
                <c:ptCount val="10"/>
                <c:pt idx="0">
                  <c:v>1.1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1.10</c:v>
                </c:pt>
              </c:strCache>
            </c:strRef>
          </c:cat>
          <c:val>
            <c:numRef>
              <c:f>Munka1!$G$2:$G$11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axId val="107610496"/>
        <c:axId val="107612032"/>
      </c:barChart>
      <c:catAx>
        <c:axId val="107610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07612032"/>
        <c:crosses val="autoZero"/>
        <c:auto val="1"/>
        <c:lblAlgn val="ctr"/>
        <c:lblOffset val="100"/>
      </c:catAx>
      <c:valAx>
        <c:axId val="1076120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07610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079554291824649"/>
          <c:y val="0.12890560528223496"/>
          <c:w val="0.21920445708175373"/>
          <c:h val="0.55137834754725112"/>
        </c:manualLayout>
      </c:layout>
      <c:txPr>
        <a:bodyPr/>
        <a:lstStyle/>
        <a:p>
          <a:pPr>
            <a:defRPr sz="1600"/>
          </a:pPr>
          <a:endParaRPr lang="hu-H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 algn="ctr">
              <a:defRPr sz="1800"/>
            </a:pPr>
            <a:r>
              <a:rPr lang="hu-HU" sz="1800" b="1" i="0" u="none" strike="noStrike" baseline="0" dirty="0"/>
              <a:t>2. </a:t>
            </a:r>
            <a:r>
              <a:rPr lang="hu-HU" sz="1800" b="1" i="0" u="none" strike="noStrike" baseline="0" dirty="0" err="1"/>
              <a:t>Clarify</a:t>
            </a:r>
            <a:r>
              <a:rPr lang="hu-HU" sz="1800" b="1" i="0" u="none" strike="noStrike" baseline="0" dirty="0"/>
              <a:t> </a:t>
            </a:r>
            <a:r>
              <a:rPr lang="hu-HU" sz="1800" b="1" i="0" u="none" strike="noStrike" baseline="0" dirty="0" err="1"/>
              <a:t>best</a:t>
            </a:r>
            <a:r>
              <a:rPr lang="hu-HU" sz="1800" b="1" i="0" u="none" strike="noStrike" baseline="0" dirty="0"/>
              <a:t> </a:t>
            </a:r>
            <a:r>
              <a:rPr lang="hu-HU" sz="1800" b="1" i="0" u="none" strike="noStrike" baseline="0" dirty="0" err="1"/>
              <a:t>ways</a:t>
            </a:r>
            <a:r>
              <a:rPr lang="hu-HU" sz="1800" b="1" i="0" u="none" strike="noStrike" baseline="0" dirty="0"/>
              <a:t> of </a:t>
            </a:r>
            <a:r>
              <a:rPr lang="hu-HU" sz="1800" b="1" i="0" u="none" strike="noStrike" baseline="0" dirty="0" err="1"/>
              <a:t>outreach</a:t>
            </a:r>
            <a:r>
              <a:rPr lang="hu-HU" sz="1800" b="1" i="0" u="none" strike="noStrike" baseline="0" dirty="0"/>
              <a:t> and </a:t>
            </a:r>
            <a:r>
              <a:rPr lang="hu-HU" sz="1800" b="1" i="0" u="none" strike="noStrike" baseline="0" dirty="0" err="1"/>
              <a:t>engaging</a:t>
            </a:r>
            <a:r>
              <a:rPr lang="hu-HU" sz="1800" b="1" i="0" u="none" strike="noStrike" baseline="0" dirty="0"/>
              <a:t> of </a:t>
            </a:r>
            <a:r>
              <a:rPr lang="hu-HU" sz="1800" b="1" i="0" u="none" strike="noStrike" baseline="0" dirty="0" err="1"/>
              <a:t>new</a:t>
            </a:r>
            <a:r>
              <a:rPr lang="hu-HU" sz="1800" b="1" i="0" u="none" strike="noStrike" baseline="0" dirty="0"/>
              <a:t> </a:t>
            </a:r>
            <a:r>
              <a:rPr lang="hu-HU" sz="1800" b="1" i="0" u="none" strike="noStrike" baseline="0" dirty="0" err="1"/>
              <a:t>culture</a:t>
            </a:r>
            <a:r>
              <a:rPr lang="hu-HU" sz="1800" b="1" i="0" u="none" strike="noStrike" baseline="0" dirty="0"/>
              <a:t> </a:t>
            </a:r>
            <a:r>
              <a:rPr lang="hu-HU" sz="1800" b="1" i="0" u="none" strike="noStrike" baseline="0" dirty="0" err="1"/>
              <a:t>volunteers</a:t>
            </a:r>
            <a:endParaRPr lang="hu-HU" sz="1800" dirty="0"/>
          </a:p>
        </c:rich>
      </c:tx>
      <c:layout>
        <c:manualLayout>
          <c:xMode val="edge"/>
          <c:yMode val="edge"/>
          <c:x val="4.0704165451540784E-2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Very low degree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2.1</c:v>
                </c:pt>
                <c:pt idx="1">
                  <c:v>2.2</c:v>
                </c:pt>
                <c:pt idx="2">
                  <c:v>2.3</c:v>
                </c:pt>
                <c:pt idx="3">
                  <c:v>2.4</c:v>
                </c:pt>
                <c:pt idx="4">
                  <c:v>2.5</c:v>
                </c:pt>
                <c:pt idx="5">
                  <c:v>2.6</c:v>
                </c:pt>
                <c:pt idx="6">
                  <c:v>2.7</c:v>
                </c:pt>
                <c:pt idx="7">
                  <c:v>2.8</c:v>
                </c:pt>
                <c:pt idx="8">
                  <c:v>2.9</c:v>
                </c:pt>
                <c:pt idx="9">
                  <c:v>2.10</c:v>
                </c:pt>
              </c:strCache>
            </c:strRef>
          </c:cat>
          <c:val>
            <c:numRef>
              <c:f>Munka1!$B$2:$B$11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Low degree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2.1</c:v>
                </c:pt>
                <c:pt idx="1">
                  <c:v>2.2</c:v>
                </c:pt>
                <c:pt idx="2">
                  <c:v>2.3</c:v>
                </c:pt>
                <c:pt idx="3">
                  <c:v>2.4</c:v>
                </c:pt>
                <c:pt idx="4">
                  <c:v>2.5</c:v>
                </c:pt>
                <c:pt idx="5">
                  <c:v>2.6</c:v>
                </c:pt>
                <c:pt idx="6">
                  <c:v>2.7</c:v>
                </c:pt>
                <c:pt idx="7">
                  <c:v>2.8</c:v>
                </c:pt>
                <c:pt idx="8">
                  <c:v>2.9</c:v>
                </c:pt>
                <c:pt idx="9">
                  <c:v>2.10</c:v>
                </c:pt>
              </c:strCache>
            </c:strRef>
          </c:cat>
          <c:val>
            <c:numRef>
              <c:f>Munka1!$C$2:$C$11</c:f>
              <c:numCache>
                <c:formatCode>General</c:formatCode>
                <c:ptCount val="10"/>
                <c:pt idx="0">
                  <c:v>16</c:v>
                </c:pt>
                <c:pt idx="1">
                  <c:v>7</c:v>
                </c:pt>
                <c:pt idx="2">
                  <c:v>9</c:v>
                </c:pt>
                <c:pt idx="3">
                  <c:v>7</c:v>
                </c:pt>
                <c:pt idx="4">
                  <c:v>18</c:v>
                </c:pt>
                <c:pt idx="5">
                  <c:v>9</c:v>
                </c:pt>
                <c:pt idx="6">
                  <c:v>15</c:v>
                </c:pt>
                <c:pt idx="7">
                  <c:v>14</c:v>
                </c:pt>
                <c:pt idx="8">
                  <c:v>7</c:v>
                </c:pt>
                <c:pt idx="9">
                  <c:v>13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Some degree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2.1</c:v>
                </c:pt>
                <c:pt idx="1">
                  <c:v>2.2</c:v>
                </c:pt>
                <c:pt idx="2">
                  <c:v>2.3</c:v>
                </c:pt>
                <c:pt idx="3">
                  <c:v>2.4</c:v>
                </c:pt>
                <c:pt idx="4">
                  <c:v>2.5</c:v>
                </c:pt>
                <c:pt idx="5">
                  <c:v>2.6</c:v>
                </c:pt>
                <c:pt idx="6">
                  <c:v>2.7</c:v>
                </c:pt>
                <c:pt idx="7">
                  <c:v>2.8</c:v>
                </c:pt>
                <c:pt idx="8">
                  <c:v>2.9</c:v>
                </c:pt>
                <c:pt idx="9">
                  <c:v>2.10</c:v>
                </c:pt>
              </c:strCache>
            </c:strRef>
          </c:cat>
          <c:val>
            <c:numRef>
              <c:f>Munka1!$D$2:$D$11</c:f>
              <c:numCache>
                <c:formatCode>General</c:formatCode>
                <c:ptCount val="10"/>
                <c:pt idx="0">
                  <c:v>29</c:v>
                </c:pt>
                <c:pt idx="1">
                  <c:v>20</c:v>
                </c:pt>
                <c:pt idx="2">
                  <c:v>25</c:v>
                </c:pt>
                <c:pt idx="3">
                  <c:v>26</c:v>
                </c:pt>
                <c:pt idx="4">
                  <c:v>36</c:v>
                </c:pt>
                <c:pt idx="5">
                  <c:v>34</c:v>
                </c:pt>
                <c:pt idx="6">
                  <c:v>29</c:v>
                </c:pt>
                <c:pt idx="7">
                  <c:v>33</c:v>
                </c:pt>
                <c:pt idx="8">
                  <c:v>24</c:v>
                </c:pt>
                <c:pt idx="9">
                  <c:v>29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High degree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2.1</c:v>
                </c:pt>
                <c:pt idx="1">
                  <c:v>2.2</c:v>
                </c:pt>
                <c:pt idx="2">
                  <c:v>2.3</c:v>
                </c:pt>
                <c:pt idx="3">
                  <c:v>2.4</c:v>
                </c:pt>
                <c:pt idx="4">
                  <c:v>2.5</c:v>
                </c:pt>
                <c:pt idx="5">
                  <c:v>2.6</c:v>
                </c:pt>
                <c:pt idx="6">
                  <c:v>2.7</c:v>
                </c:pt>
                <c:pt idx="7">
                  <c:v>2.8</c:v>
                </c:pt>
                <c:pt idx="8">
                  <c:v>2.9</c:v>
                </c:pt>
                <c:pt idx="9">
                  <c:v>2.10</c:v>
                </c:pt>
              </c:strCache>
            </c:strRef>
          </c:cat>
          <c:val>
            <c:numRef>
              <c:f>Munka1!$E$2:$E$11</c:f>
              <c:numCache>
                <c:formatCode>General</c:formatCode>
                <c:ptCount val="10"/>
                <c:pt idx="0">
                  <c:v>35</c:v>
                </c:pt>
                <c:pt idx="1">
                  <c:v>44</c:v>
                </c:pt>
                <c:pt idx="2">
                  <c:v>42</c:v>
                </c:pt>
                <c:pt idx="3">
                  <c:v>37</c:v>
                </c:pt>
                <c:pt idx="4">
                  <c:v>31</c:v>
                </c:pt>
                <c:pt idx="5">
                  <c:v>39</c:v>
                </c:pt>
                <c:pt idx="6">
                  <c:v>33</c:v>
                </c:pt>
                <c:pt idx="7">
                  <c:v>36</c:v>
                </c:pt>
                <c:pt idx="8">
                  <c:v>40</c:v>
                </c:pt>
                <c:pt idx="9">
                  <c:v>30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Very high degree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Munka1!$A$2:$A$11</c:f>
              <c:strCache>
                <c:ptCount val="10"/>
                <c:pt idx="0">
                  <c:v>2.1</c:v>
                </c:pt>
                <c:pt idx="1">
                  <c:v>2.2</c:v>
                </c:pt>
                <c:pt idx="2">
                  <c:v>2.3</c:v>
                </c:pt>
                <c:pt idx="3">
                  <c:v>2.4</c:v>
                </c:pt>
                <c:pt idx="4">
                  <c:v>2.5</c:v>
                </c:pt>
                <c:pt idx="5">
                  <c:v>2.6</c:v>
                </c:pt>
                <c:pt idx="6">
                  <c:v>2.7</c:v>
                </c:pt>
                <c:pt idx="7">
                  <c:v>2.8</c:v>
                </c:pt>
                <c:pt idx="8">
                  <c:v>2.9</c:v>
                </c:pt>
                <c:pt idx="9">
                  <c:v>2.10</c:v>
                </c:pt>
              </c:strCache>
            </c:strRef>
          </c:cat>
          <c:val>
            <c:numRef>
              <c:f>Munka1!$F$2:$F$11</c:f>
              <c:numCache>
                <c:formatCode>General</c:formatCode>
                <c:ptCount val="10"/>
                <c:pt idx="0">
                  <c:v>23</c:v>
                </c:pt>
                <c:pt idx="1">
                  <c:v>31</c:v>
                </c:pt>
                <c:pt idx="2">
                  <c:v>26</c:v>
                </c:pt>
                <c:pt idx="3">
                  <c:v>33</c:v>
                </c:pt>
                <c:pt idx="4">
                  <c:v>11</c:v>
                </c:pt>
                <c:pt idx="5">
                  <c:v>20</c:v>
                </c:pt>
                <c:pt idx="6">
                  <c:v>25</c:v>
                </c:pt>
                <c:pt idx="7">
                  <c:v>18</c:v>
                </c:pt>
                <c:pt idx="8">
                  <c:v>31</c:v>
                </c:pt>
                <c:pt idx="9">
                  <c:v>28</c:v>
                </c:pt>
              </c:numCache>
            </c:numRef>
          </c:val>
        </c:ser>
        <c:ser>
          <c:idx val="5"/>
          <c:order val="5"/>
          <c:tx>
            <c:strRef>
              <c:f>Munka1!$G$1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Munka1!$A$2:$A$11</c:f>
              <c:strCache>
                <c:ptCount val="10"/>
                <c:pt idx="0">
                  <c:v>2.1</c:v>
                </c:pt>
                <c:pt idx="1">
                  <c:v>2.2</c:v>
                </c:pt>
                <c:pt idx="2">
                  <c:v>2.3</c:v>
                </c:pt>
                <c:pt idx="3">
                  <c:v>2.4</c:v>
                </c:pt>
                <c:pt idx="4">
                  <c:v>2.5</c:v>
                </c:pt>
                <c:pt idx="5">
                  <c:v>2.6</c:v>
                </c:pt>
                <c:pt idx="6">
                  <c:v>2.7</c:v>
                </c:pt>
                <c:pt idx="7">
                  <c:v>2.8</c:v>
                </c:pt>
                <c:pt idx="8">
                  <c:v>2.9</c:v>
                </c:pt>
                <c:pt idx="9">
                  <c:v>2.10</c:v>
                </c:pt>
              </c:strCache>
            </c:strRef>
          </c:cat>
          <c:val>
            <c:numRef>
              <c:f>Munka1!$G$2:$G$11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</c:ser>
        <c:axId val="116699136"/>
        <c:axId val="116700672"/>
      </c:barChart>
      <c:catAx>
        <c:axId val="116699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116700672"/>
        <c:crosses val="autoZero"/>
        <c:auto val="1"/>
        <c:lblAlgn val="ctr"/>
        <c:lblOffset val="100"/>
      </c:catAx>
      <c:valAx>
        <c:axId val="1167006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116699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072142023913703"/>
          <c:y val="0.13692770221904077"/>
          <c:w val="0.23001932050160401"/>
          <c:h val="0.44856883798616082"/>
        </c:manualLayout>
      </c:layout>
      <c:txPr>
        <a:bodyPr/>
        <a:lstStyle/>
        <a:p>
          <a:pPr>
            <a:defRPr sz="1800"/>
          </a:pPr>
          <a:endParaRPr lang="hu-H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 sz="1800"/>
            </a:pPr>
            <a:r>
              <a:rPr lang="hu-HU" sz="1800" b="1" i="0" u="none" strike="noStrike" baseline="0"/>
              <a:t>3. Clarify best training programme for culture volunteers</a:t>
            </a:r>
            <a:endParaRPr lang="hu-HU" sz="1800"/>
          </a:p>
        </c:rich>
      </c:tx>
      <c:layout>
        <c:manualLayout>
          <c:xMode val="edge"/>
          <c:yMode val="edge"/>
          <c:x val="8.4294133372217403E-2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Not at all important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3.1</c:v>
                </c:pt>
                <c:pt idx="1">
                  <c:v>3.2</c:v>
                </c:pt>
                <c:pt idx="2">
                  <c:v>3.3</c:v>
                </c:pt>
                <c:pt idx="3">
                  <c:v>3.4</c:v>
                </c:pt>
                <c:pt idx="4">
                  <c:v>3.5</c:v>
                </c:pt>
                <c:pt idx="5">
                  <c:v>3.6</c:v>
                </c:pt>
                <c:pt idx="6">
                  <c:v>3.7</c:v>
                </c:pt>
                <c:pt idx="7">
                  <c:v>3.8</c:v>
                </c:pt>
                <c:pt idx="8">
                  <c:v>3.9</c:v>
                </c:pt>
                <c:pt idx="9">
                  <c:v>3.10</c:v>
                </c:pt>
              </c:strCache>
            </c:strRef>
          </c:cat>
          <c:val>
            <c:numRef>
              <c:f>Munka1!$B$2:$B$11</c:f>
              <c:numCache>
                <c:formatCode>General</c:formatCode>
                <c:ptCount val="10"/>
                <c:pt idx="0">
                  <c:v>5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Slightly important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3.1</c:v>
                </c:pt>
                <c:pt idx="1">
                  <c:v>3.2</c:v>
                </c:pt>
                <c:pt idx="2">
                  <c:v>3.3</c:v>
                </c:pt>
                <c:pt idx="3">
                  <c:v>3.4</c:v>
                </c:pt>
                <c:pt idx="4">
                  <c:v>3.5</c:v>
                </c:pt>
                <c:pt idx="5">
                  <c:v>3.6</c:v>
                </c:pt>
                <c:pt idx="6">
                  <c:v>3.7</c:v>
                </c:pt>
                <c:pt idx="7">
                  <c:v>3.8</c:v>
                </c:pt>
                <c:pt idx="8">
                  <c:v>3.9</c:v>
                </c:pt>
                <c:pt idx="9">
                  <c:v>3.10</c:v>
                </c:pt>
              </c:strCache>
            </c:strRef>
          </c:cat>
          <c:val>
            <c:numRef>
              <c:f>Munka1!$C$2:$C$11</c:f>
              <c:numCache>
                <c:formatCode>General</c:formatCode>
                <c:ptCount val="10"/>
                <c:pt idx="0">
                  <c:v>5</c:v>
                </c:pt>
                <c:pt idx="1">
                  <c:v>9</c:v>
                </c:pt>
                <c:pt idx="2">
                  <c:v>15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13</c:v>
                </c:pt>
                <c:pt idx="8">
                  <c:v>0</c:v>
                </c:pt>
                <c:pt idx="9">
                  <c:v>9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Moderately important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3.1</c:v>
                </c:pt>
                <c:pt idx="1">
                  <c:v>3.2</c:v>
                </c:pt>
                <c:pt idx="2">
                  <c:v>3.3</c:v>
                </c:pt>
                <c:pt idx="3">
                  <c:v>3.4</c:v>
                </c:pt>
                <c:pt idx="4">
                  <c:v>3.5</c:v>
                </c:pt>
                <c:pt idx="5">
                  <c:v>3.6</c:v>
                </c:pt>
                <c:pt idx="6">
                  <c:v>3.7</c:v>
                </c:pt>
                <c:pt idx="7">
                  <c:v>3.8</c:v>
                </c:pt>
                <c:pt idx="8">
                  <c:v>3.9</c:v>
                </c:pt>
                <c:pt idx="9">
                  <c:v>3.10</c:v>
                </c:pt>
              </c:strCache>
            </c:strRef>
          </c:cat>
          <c:val>
            <c:numRef>
              <c:f>Munka1!$D$2:$D$11</c:f>
              <c:numCache>
                <c:formatCode>General</c:formatCode>
                <c:ptCount val="10"/>
                <c:pt idx="0">
                  <c:v>16</c:v>
                </c:pt>
                <c:pt idx="1">
                  <c:v>33</c:v>
                </c:pt>
                <c:pt idx="2">
                  <c:v>24</c:v>
                </c:pt>
                <c:pt idx="3">
                  <c:v>20</c:v>
                </c:pt>
                <c:pt idx="4">
                  <c:v>22</c:v>
                </c:pt>
                <c:pt idx="5">
                  <c:v>23</c:v>
                </c:pt>
                <c:pt idx="6">
                  <c:v>37</c:v>
                </c:pt>
                <c:pt idx="7">
                  <c:v>34</c:v>
                </c:pt>
                <c:pt idx="8">
                  <c:v>24</c:v>
                </c:pt>
                <c:pt idx="9">
                  <c:v>30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3.1</c:v>
                </c:pt>
                <c:pt idx="1">
                  <c:v>3.2</c:v>
                </c:pt>
                <c:pt idx="2">
                  <c:v>3.3</c:v>
                </c:pt>
                <c:pt idx="3">
                  <c:v>3.4</c:v>
                </c:pt>
                <c:pt idx="4">
                  <c:v>3.5</c:v>
                </c:pt>
                <c:pt idx="5">
                  <c:v>3.6</c:v>
                </c:pt>
                <c:pt idx="6">
                  <c:v>3.7</c:v>
                </c:pt>
                <c:pt idx="7">
                  <c:v>3.8</c:v>
                </c:pt>
                <c:pt idx="8">
                  <c:v>3.9</c:v>
                </c:pt>
                <c:pt idx="9">
                  <c:v>3.10</c:v>
                </c:pt>
              </c:strCache>
            </c:strRef>
          </c:cat>
          <c:val>
            <c:numRef>
              <c:f>Munka1!$E$2:$E$11</c:f>
              <c:numCache>
                <c:formatCode>General</c:formatCode>
                <c:ptCount val="10"/>
                <c:pt idx="0">
                  <c:v>53</c:v>
                </c:pt>
                <c:pt idx="1">
                  <c:v>44</c:v>
                </c:pt>
                <c:pt idx="2">
                  <c:v>33</c:v>
                </c:pt>
                <c:pt idx="3">
                  <c:v>44</c:v>
                </c:pt>
                <c:pt idx="4">
                  <c:v>33</c:v>
                </c:pt>
                <c:pt idx="5">
                  <c:v>40</c:v>
                </c:pt>
                <c:pt idx="6">
                  <c:v>38</c:v>
                </c:pt>
                <c:pt idx="7">
                  <c:v>20</c:v>
                </c:pt>
                <c:pt idx="8">
                  <c:v>44</c:v>
                </c:pt>
                <c:pt idx="9">
                  <c:v>32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Extremely important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Munka1!$A$2:$A$11</c:f>
              <c:strCache>
                <c:ptCount val="10"/>
                <c:pt idx="0">
                  <c:v>3.1</c:v>
                </c:pt>
                <c:pt idx="1">
                  <c:v>3.2</c:v>
                </c:pt>
                <c:pt idx="2">
                  <c:v>3.3</c:v>
                </c:pt>
                <c:pt idx="3">
                  <c:v>3.4</c:v>
                </c:pt>
                <c:pt idx="4">
                  <c:v>3.5</c:v>
                </c:pt>
                <c:pt idx="5">
                  <c:v>3.6</c:v>
                </c:pt>
                <c:pt idx="6">
                  <c:v>3.7</c:v>
                </c:pt>
                <c:pt idx="7">
                  <c:v>3.8</c:v>
                </c:pt>
                <c:pt idx="8">
                  <c:v>3.9</c:v>
                </c:pt>
                <c:pt idx="9">
                  <c:v>3.10</c:v>
                </c:pt>
              </c:strCache>
            </c:strRef>
          </c:cat>
          <c:val>
            <c:numRef>
              <c:f>Munka1!$F$2:$F$11</c:f>
              <c:numCache>
                <c:formatCode>General</c:formatCode>
                <c:ptCount val="10"/>
                <c:pt idx="0">
                  <c:v>23</c:v>
                </c:pt>
                <c:pt idx="1">
                  <c:v>15</c:v>
                </c:pt>
                <c:pt idx="2">
                  <c:v>27</c:v>
                </c:pt>
                <c:pt idx="3">
                  <c:v>32</c:v>
                </c:pt>
                <c:pt idx="4">
                  <c:v>37</c:v>
                </c:pt>
                <c:pt idx="5">
                  <c:v>32</c:v>
                </c:pt>
                <c:pt idx="6">
                  <c:v>20</c:v>
                </c:pt>
                <c:pt idx="7">
                  <c:v>35</c:v>
                </c:pt>
                <c:pt idx="8">
                  <c:v>30</c:v>
                </c:pt>
                <c:pt idx="9">
                  <c:v>25</c:v>
                </c:pt>
              </c:numCache>
            </c:numRef>
          </c:val>
        </c:ser>
        <c:axId val="116762112"/>
        <c:axId val="116763648"/>
      </c:barChart>
      <c:catAx>
        <c:axId val="1167621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116763648"/>
        <c:crosses val="autoZero"/>
        <c:auto val="1"/>
        <c:lblAlgn val="ctr"/>
        <c:lblOffset val="100"/>
      </c:catAx>
      <c:valAx>
        <c:axId val="1167636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116762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962270341207361"/>
          <c:y val="5.9104993760332881E-2"/>
          <c:w val="0.24037729658792656"/>
          <c:h val="0.59546147525245408"/>
        </c:manualLayout>
      </c:layout>
      <c:txPr>
        <a:bodyPr/>
        <a:lstStyle/>
        <a:p>
          <a:pPr>
            <a:defRPr sz="1600"/>
          </a:pPr>
          <a:endParaRPr lang="hu-H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 sz="1600"/>
            </a:pPr>
            <a:r>
              <a:rPr lang="hu-HU" sz="1600" b="1" i="0" u="none" strike="noStrike" baseline="0"/>
              <a:t>4. Clarify needed support from key stakeholders to the volunteers</a:t>
            </a:r>
            <a:endParaRPr lang="hu-HU" sz="1600"/>
          </a:p>
        </c:rich>
      </c:tx>
      <c:layout>
        <c:manualLayout>
          <c:xMode val="edge"/>
          <c:yMode val="edge"/>
          <c:x val="0.13030766290846552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Very low degree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4.1</c:v>
                </c:pt>
                <c:pt idx="1">
                  <c:v>4.2</c:v>
                </c:pt>
                <c:pt idx="2">
                  <c:v>4.3</c:v>
                </c:pt>
                <c:pt idx="3">
                  <c:v>4.4</c:v>
                </c:pt>
                <c:pt idx="4">
                  <c:v>4.5</c:v>
                </c:pt>
                <c:pt idx="5">
                  <c:v>4.6</c:v>
                </c:pt>
                <c:pt idx="6">
                  <c:v>4.7</c:v>
                </c:pt>
                <c:pt idx="7">
                  <c:v>4.8</c:v>
                </c:pt>
                <c:pt idx="8">
                  <c:v>4.9</c:v>
                </c:pt>
                <c:pt idx="9">
                  <c:v>4.10</c:v>
                </c:pt>
              </c:strCache>
            </c:strRef>
          </c:cat>
          <c:val>
            <c:numRef>
              <c:f>Munka1!$B$2:$B$11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5</c:v>
                </c:pt>
                <c:pt idx="3">
                  <c:v>0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0</c:v>
                </c:pt>
                <c:pt idx="8">
                  <c:v>5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Low degree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4.1</c:v>
                </c:pt>
                <c:pt idx="1">
                  <c:v>4.2</c:v>
                </c:pt>
                <c:pt idx="2">
                  <c:v>4.3</c:v>
                </c:pt>
                <c:pt idx="3">
                  <c:v>4.4</c:v>
                </c:pt>
                <c:pt idx="4">
                  <c:v>4.5</c:v>
                </c:pt>
                <c:pt idx="5">
                  <c:v>4.6</c:v>
                </c:pt>
                <c:pt idx="6">
                  <c:v>4.7</c:v>
                </c:pt>
                <c:pt idx="7">
                  <c:v>4.8</c:v>
                </c:pt>
                <c:pt idx="8">
                  <c:v>4.9</c:v>
                </c:pt>
                <c:pt idx="9">
                  <c:v>4.10</c:v>
                </c:pt>
              </c:strCache>
            </c:strRef>
          </c:cat>
          <c:val>
            <c:numRef>
              <c:f>Munka1!$C$2:$C$11</c:f>
              <c:numCache>
                <c:formatCode>General</c:formatCode>
                <c:ptCount val="10"/>
                <c:pt idx="0">
                  <c:v>2</c:v>
                </c:pt>
                <c:pt idx="1">
                  <c:v>12</c:v>
                </c:pt>
                <c:pt idx="2">
                  <c:v>8</c:v>
                </c:pt>
                <c:pt idx="3">
                  <c:v>0</c:v>
                </c:pt>
                <c:pt idx="4">
                  <c:v>7</c:v>
                </c:pt>
                <c:pt idx="5">
                  <c:v>1</c:v>
                </c:pt>
                <c:pt idx="6">
                  <c:v>3</c:v>
                </c:pt>
                <c:pt idx="7">
                  <c:v>8</c:v>
                </c:pt>
                <c:pt idx="8">
                  <c:v>9</c:v>
                </c:pt>
                <c:pt idx="9">
                  <c:v>7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Some degree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4.1</c:v>
                </c:pt>
                <c:pt idx="1">
                  <c:v>4.2</c:v>
                </c:pt>
                <c:pt idx="2">
                  <c:v>4.3</c:v>
                </c:pt>
                <c:pt idx="3">
                  <c:v>4.4</c:v>
                </c:pt>
                <c:pt idx="4">
                  <c:v>4.5</c:v>
                </c:pt>
                <c:pt idx="5">
                  <c:v>4.6</c:v>
                </c:pt>
                <c:pt idx="6">
                  <c:v>4.7</c:v>
                </c:pt>
                <c:pt idx="7">
                  <c:v>4.8</c:v>
                </c:pt>
                <c:pt idx="8">
                  <c:v>4.9</c:v>
                </c:pt>
                <c:pt idx="9">
                  <c:v>4.10</c:v>
                </c:pt>
              </c:strCache>
            </c:strRef>
          </c:cat>
          <c:val>
            <c:numRef>
              <c:f>Munka1!$D$2:$D$11</c:f>
              <c:numCache>
                <c:formatCode>General</c:formatCode>
                <c:ptCount val="10"/>
                <c:pt idx="0">
                  <c:v>15</c:v>
                </c:pt>
                <c:pt idx="1">
                  <c:v>24</c:v>
                </c:pt>
                <c:pt idx="2">
                  <c:v>42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22</c:v>
                </c:pt>
                <c:pt idx="8">
                  <c:v>29</c:v>
                </c:pt>
                <c:pt idx="9">
                  <c:v>24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High degree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Munka1!$A$2:$A$11</c:f>
              <c:strCache>
                <c:ptCount val="10"/>
                <c:pt idx="0">
                  <c:v>4.1</c:v>
                </c:pt>
                <c:pt idx="1">
                  <c:v>4.2</c:v>
                </c:pt>
                <c:pt idx="2">
                  <c:v>4.3</c:v>
                </c:pt>
                <c:pt idx="3">
                  <c:v>4.4</c:v>
                </c:pt>
                <c:pt idx="4">
                  <c:v>4.5</c:v>
                </c:pt>
                <c:pt idx="5">
                  <c:v>4.6</c:v>
                </c:pt>
                <c:pt idx="6">
                  <c:v>4.7</c:v>
                </c:pt>
                <c:pt idx="7">
                  <c:v>4.8</c:v>
                </c:pt>
                <c:pt idx="8">
                  <c:v>4.9</c:v>
                </c:pt>
                <c:pt idx="9">
                  <c:v>4.10</c:v>
                </c:pt>
              </c:strCache>
            </c:strRef>
          </c:cat>
          <c:val>
            <c:numRef>
              <c:f>Munka1!$E$2:$E$11</c:f>
              <c:numCache>
                <c:formatCode>General</c:formatCode>
                <c:ptCount val="10"/>
                <c:pt idx="0">
                  <c:v>42</c:v>
                </c:pt>
                <c:pt idx="1">
                  <c:v>32</c:v>
                </c:pt>
                <c:pt idx="2">
                  <c:v>34</c:v>
                </c:pt>
                <c:pt idx="3">
                  <c:v>43</c:v>
                </c:pt>
                <c:pt idx="4">
                  <c:v>40</c:v>
                </c:pt>
                <c:pt idx="5">
                  <c:v>41</c:v>
                </c:pt>
                <c:pt idx="6">
                  <c:v>41</c:v>
                </c:pt>
                <c:pt idx="7">
                  <c:v>52</c:v>
                </c:pt>
                <c:pt idx="8">
                  <c:v>34</c:v>
                </c:pt>
                <c:pt idx="9">
                  <c:v>49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Very high degree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Munka1!$A$2:$A$11</c:f>
              <c:strCache>
                <c:ptCount val="10"/>
                <c:pt idx="0">
                  <c:v>4.1</c:v>
                </c:pt>
                <c:pt idx="1">
                  <c:v>4.2</c:v>
                </c:pt>
                <c:pt idx="2">
                  <c:v>4.3</c:v>
                </c:pt>
                <c:pt idx="3">
                  <c:v>4.4</c:v>
                </c:pt>
                <c:pt idx="4">
                  <c:v>4.5</c:v>
                </c:pt>
                <c:pt idx="5">
                  <c:v>4.6</c:v>
                </c:pt>
                <c:pt idx="6">
                  <c:v>4.7</c:v>
                </c:pt>
                <c:pt idx="7">
                  <c:v>4.8</c:v>
                </c:pt>
                <c:pt idx="8">
                  <c:v>4.9</c:v>
                </c:pt>
                <c:pt idx="9">
                  <c:v>4.10</c:v>
                </c:pt>
              </c:strCache>
            </c:strRef>
          </c:cat>
          <c:val>
            <c:numRef>
              <c:f>Munka1!$F$2:$F$11</c:f>
              <c:numCache>
                <c:formatCode>General</c:formatCode>
                <c:ptCount val="10"/>
                <c:pt idx="0">
                  <c:v>34</c:v>
                </c:pt>
                <c:pt idx="1">
                  <c:v>25</c:v>
                </c:pt>
                <c:pt idx="2">
                  <c:v>12</c:v>
                </c:pt>
                <c:pt idx="3">
                  <c:v>36</c:v>
                </c:pt>
                <c:pt idx="4">
                  <c:v>25</c:v>
                </c:pt>
                <c:pt idx="5">
                  <c:v>21</c:v>
                </c:pt>
                <c:pt idx="6">
                  <c:v>16</c:v>
                </c:pt>
                <c:pt idx="7">
                  <c:v>19</c:v>
                </c:pt>
                <c:pt idx="8">
                  <c:v>22</c:v>
                </c:pt>
                <c:pt idx="9">
                  <c:v>18</c:v>
                </c:pt>
              </c:numCache>
            </c:numRef>
          </c:val>
        </c:ser>
        <c:ser>
          <c:idx val="5"/>
          <c:order val="5"/>
          <c:tx>
            <c:strRef>
              <c:f>Munka1!$G$1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Munka1!$A$2:$A$11</c:f>
              <c:strCache>
                <c:ptCount val="10"/>
                <c:pt idx="0">
                  <c:v>4.1</c:v>
                </c:pt>
                <c:pt idx="1">
                  <c:v>4.2</c:v>
                </c:pt>
                <c:pt idx="2">
                  <c:v>4.3</c:v>
                </c:pt>
                <c:pt idx="3">
                  <c:v>4.4</c:v>
                </c:pt>
                <c:pt idx="4">
                  <c:v>4.5</c:v>
                </c:pt>
                <c:pt idx="5">
                  <c:v>4.6</c:v>
                </c:pt>
                <c:pt idx="6">
                  <c:v>4.7</c:v>
                </c:pt>
                <c:pt idx="7">
                  <c:v>4.8</c:v>
                </c:pt>
                <c:pt idx="8">
                  <c:v>4.9</c:v>
                </c:pt>
                <c:pt idx="9">
                  <c:v>4.10</c:v>
                </c:pt>
              </c:strCache>
            </c:strRef>
          </c:cat>
          <c:val>
            <c:numRef>
              <c:f>Munka1!$G$2:$G$11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</c:ser>
        <c:axId val="116841856"/>
        <c:axId val="116855936"/>
      </c:barChart>
      <c:catAx>
        <c:axId val="116841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6855936"/>
        <c:crosses val="autoZero"/>
        <c:auto val="1"/>
        <c:lblAlgn val="ctr"/>
        <c:lblOffset val="100"/>
      </c:catAx>
      <c:valAx>
        <c:axId val="116855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6841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65974044911071"/>
          <c:y val="0.14928285479466585"/>
          <c:w val="0.16210569164965485"/>
          <c:h val="0.6208686338450119"/>
        </c:manualLayout>
      </c:layout>
      <c:txPr>
        <a:bodyPr/>
        <a:lstStyle/>
        <a:p>
          <a:pPr>
            <a:defRPr sz="1600"/>
          </a:pPr>
          <a:endParaRPr lang="hu-H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B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886D7-23B3-45E7-9AA2-6302A631B664}" type="datetimeFigureOut">
              <a:rPr lang="hu-HU" smtClean="0"/>
              <a:pPr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AB810-2A12-4755-A405-991929C4F42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logo_mnt.gif"/>
          <p:cNvPicPr/>
          <p:nvPr/>
        </p:nvPicPr>
        <p:blipFill>
          <a:blip r:embed="rId2">
            <a:lum bright="53000"/>
          </a:blip>
          <a:stretch>
            <a:fillRect/>
          </a:stretch>
        </p:blipFill>
        <p:spPr>
          <a:xfrm>
            <a:off x="571472" y="-1357346"/>
            <a:ext cx="7572428" cy="7715304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250033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Mapping essential competences of culture volunteers in sparsely populated areas Hun</a:t>
            </a:r>
            <a:r>
              <a:rPr lang="en-GB" dirty="0"/>
              <a:t>gary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28728" y="4643446"/>
            <a:ext cx="6343672" cy="995354"/>
          </a:xfrm>
        </p:spPr>
        <p:txBody>
          <a:bodyPr/>
          <a:lstStyle/>
          <a:p>
            <a:r>
              <a:rPr lang="en-GB" sz="2800" dirty="0">
                <a:solidFill>
                  <a:schemeClr val="tx1"/>
                </a:solidFill>
              </a:rPr>
              <a:t>Prepared by:  the team of HFHSS </a:t>
            </a:r>
            <a:r>
              <a:rPr lang="en-GB" sz="2800" dirty="0" err="1">
                <a:solidFill>
                  <a:schemeClr val="tx1"/>
                </a:solidFill>
              </a:rPr>
              <a:t>Katalin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Varga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Tünde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Tóth</a:t>
            </a:r>
            <a:r>
              <a:rPr lang="en-GB" sz="2800" dirty="0">
                <a:solidFill>
                  <a:schemeClr val="tx1"/>
                </a:solidFill>
              </a:rPr>
              <a:t> and </a:t>
            </a:r>
            <a:r>
              <a:rPr lang="en-GB" sz="2800" dirty="0" err="1">
                <a:solidFill>
                  <a:schemeClr val="tx1"/>
                </a:solidFill>
              </a:rPr>
              <a:t>János</a:t>
            </a:r>
            <a:r>
              <a:rPr lang="en-GB" sz="2800" dirty="0">
                <a:solidFill>
                  <a:schemeClr val="tx1"/>
                </a:solidFill>
              </a:rPr>
              <a:t> Szigeti </a:t>
            </a:r>
            <a:r>
              <a:rPr lang="en-GB" sz="2800" dirty="0" err="1">
                <a:solidFill>
                  <a:schemeClr val="tx1"/>
                </a:solidFill>
              </a:rPr>
              <a:t>Tóth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endParaRPr lang="hu-HU" sz="2800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n-GB" sz="2400" b="1" dirty="0"/>
              <a:t>Support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- guidance of a more experienced volunteer</a:t>
            </a:r>
            <a:br>
              <a:rPr lang="en-GB" sz="2400" dirty="0"/>
            </a:br>
            <a:r>
              <a:rPr lang="en-GB" sz="2400" dirty="0"/>
              <a:t>- financing cost-demanding activities </a:t>
            </a:r>
            <a:br>
              <a:rPr lang="en-GB" sz="2400" dirty="0"/>
            </a:br>
            <a:r>
              <a:rPr lang="en-GB" sz="2400" dirty="0"/>
              <a:t>- supportive attitude of local governments and authorities</a:t>
            </a:r>
            <a:endParaRPr lang="hu-HU" sz="24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2000250"/>
          <a:ext cx="8229600" cy="471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János Koppenhága\térkép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8757812" cy="5484580"/>
          </a:xfrm>
          <a:prstGeom prst="rect">
            <a:avLst/>
          </a:prstGeom>
          <a:noFill/>
        </p:spPr>
      </p:pic>
      <p:pic>
        <p:nvPicPr>
          <p:cNvPr id="7" name="Kép 6" descr="logo_mnt.gif"/>
          <p:cNvPicPr/>
          <p:nvPr/>
        </p:nvPicPr>
        <p:blipFill>
          <a:blip r:embed="rId3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28596" y="71435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en-GB" sz="2700" b="1" dirty="0"/>
              <a:t>Successful competences:</a:t>
            </a:r>
            <a:r>
              <a:rPr lang="en-GB" sz="2700" dirty="0"/>
              <a:t/>
            </a:r>
            <a:br>
              <a:rPr lang="en-GB" sz="2700" dirty="0"/>
            </a:br>
            <a:r>
              <a:rPr lang="en-GB" sz="2700" dirty="0"/>
              <a:t>-social and communication skills </a:t>
            </a:r>
            <a:br>
              <a:rPr lang="en-GB" sz="2700" dirty="0"/>
            </a:br>
            <a:r>
              <a:rPr lang="en-GB" sz="2700" dirty="0"/>
              <a:t>- knowledge of the area where they live</a:t>
            </a:r>
            <a:br>
              <a:rPr lang="en-GB" sz="2700" dirty="0"/>
            </a:br>
            <a:r>
              <a:rPr lang="en-GB" sz="2700" dirty="0"/>
              <a:t>- ability to plan and organise</a:t>
            </a:r>
            <a:r>
              <a:rPr lang="hu-HU" sz="2700" dirty="0"/>
              <a:t/>
            </a:r>
            <a:br>
              <a:rPr lang="hu-HU" sz="2700" dirty="0"/>
            </a:br>
            <a:endParaRPr lang="hu-H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en-GB" sz="2400" b="1" dirty="0"/>
              <a:t>Successful recruitment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/>
              <a:t>- highlighting personal development to motivate</a:t>
            </a:r>
            <a:br>
              <a:rPr lang="en-GB" sz="2400" dirty="0"/>
            </a:br>
            <a:r>
              <a:rPr lang="en-GB" sz="2400" dirty="0"/>
              <a:t>- doing something for community well-being</a:t>
            </a:r>
            <a:br>
              <a:rPr lang="en-GB" sz="2400" dirty="0"/>
            </a:br>
            <a:r>
              <a:rPr lang="en-GB" sz="2400" dirty="0"/>
              <a:t>-informal contact with an experienced mentor</a:t>
            </a:r>
            <a:r>
              <a:rPr lang="hu-HU" sz="2400" dirty="0"/>
              <a:t/>
            </a:r>
            <a:br>
              <a:rPr lang="hu-HU" sz="2400" dirty="0"/>
            </a:br>
            <a:endParaRPr lang="hu-HU" sz="24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857375"/>
          <a:ext cx="8229600" cy="471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logo_mnt.gif"/>
          <p:cNvPicPr/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215074" y="4429132"/>
            <a:ext cx="2571768" cy="214314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3">
                <a:lumMod val="60000"/>
                <a:lumOff val="40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r>
              <a:rPr lang="en-GB" sz="2400" b="1" dirty="0"/>
              <a:t>Training programme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- strengthening local identity</a:t>
            </a:r>
            <a:br>
              <a:rPr lang="en-GB" sz="2400" dirty="0"/>
            </a:br>
            <a:r>
              <a:rPr lang="en-GB" sz="2400" dirty="0"/>
              <a:t>- making a difference</a:t>
            </a:r>
            <a:br>
              <a:rPr lang="en-GB" sz="2400" dirty="0"/>
            </a:br>
            <a:r>
              <a:rPr lang="en-GB" sz="2400" dirty="0"/>
              <a:t>- awareness of one’s own competence profile</a:t>
            </a:r>
            <a:endParaRPr lang="hu-HU" sz="24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857375"/>
          <a:ext cx="8229600" cy="478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87</Words>
  <Application>Microsoft Office PowerPoint</Application>
  <PresentationFormat>Diavetítés a képernyőre (4:3 oldalarány)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Mapping essential competences of culture volunteers in sparsely populated areas Hungary </vt:lpstr>
      <vt:lpstr>2. dia</vt:lpstr>
      <vt:lpstr>3. dia</vt:lpstr>
      <vt:lpstr>4. dia</vt:lpstr>
      <vt:lpstr>5. dia</vt:lpstr>
      <vt:lpstr>6. dia</vt:lpstr>
      <vt:lpstr>Successful competences: -social and communication skills  - knowledge of the area where they live - ability to plan and organise </vt:lpstr>
      <vt:lpstr>Successful recruitment  - highlighting personal development to motivate - doing something for community well-being -informal contact with an experienced mentor </vt:lpstr>
      <vt:lpstr>Training programme - strengthening local identity - making a difference - awareness of one’s own competence profile</vt:lpstr>
      <vt:lpstr>Support - guidance of a more experienced volunteer - financing cost-demanding activities  - supportive attitude of local governments and authorities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essential competences of culture volunteers in sparsely populated areas Hungary</dc:title>
  <dc:creator>Tündi</dc:creator>
  <cp:lastModifiedBy>János</cp:lastModifiedBy>
  <cp:revision>9</cp:revision>
  <dcterms:created xsi:type="dcterms:W3CDTF">2017-04-12T06:13:14Z</dcterms:created>
  <dcterms:modified xsi:type="dcterms:W3CDTF">2017-04-12T14:34:40Z</dcterms:modified>
</cp:coreProperties>
</file>