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3"/>
  </p:notesMasterIdLst>
  <p:sldIdLst>
    <p:sldId id="323" r:id="rId2"/>
    <p:sldId id="351" r:id="rId3"/>
    <p:sldId id="327" r:id="rId4"/>
    <p:sldId id="356" r:id="rId5"/>
    <p:sldId id="355" r:id="rId6"/>
    <p:sldId id="358" r:id="rId7"/>
    <p:sldId id="360" r:id="rId8"/>
    <p:sldId id="359" r:id="rId9"/>
    <p:sldId id="361" r:id="rId10"/>
    <p:sldId id="362" r:id="rId11"/>
    <p:sldId id="357" r:id="rId12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37" autoAdjust="0"/>
    <p:restoredTop sz="94660" autoAdjust="0"/>
  </p:normalViewPr>
  <p:slideViewPr>
    <p:cSldViewPr>
      <p:cViewPr>
        <p:scale>
          <a:sx n="70" d="100"/>
          <a:sy n="70" d="100"/>
        </p:scale>
        <p:origin x="-124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77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11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9</a:t>
            </a:fld>
            <a:endParaRPr lang="da-DK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19-04-2017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5940152" y="566124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Institute for Civil Society    </a:t>
            </a:r>
            <a:endParaRPr lang="da-DK" sz="105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91570" y="5805265"/>
            <a:ext cx="568862" cy="57606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331640" y="2132856"/>
            <a:ext cx="7488832" cy="11064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tIns="144000" bIns="144000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da-DK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Second</a:t>
            </a:r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 partner meeting</a:t>
            </a:r>
          </a:p>
          <a:p>
            <a:pPr lvl="0" algn="ctr"/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 19 – 20 April 2017 in Copenhagen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331640" y="3717032"/>
            <a:ext cx="7488832" cy="660144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144000" rIns="91440" bIns="14400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ts val="4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OF CURRICULA FRAME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716016" y="53012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Hans Jørgen Vodsgaard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ladsholder til indhold 12" descr="SPAR - letter head symbo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31639" y="260648"/>
            <a:ext cx="7488833" cy="10081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Re 9:  Certification or?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196752"/>
            <a:ext cx="7488832" cy="5040560"/>
          </a:xfrm>
        </p:spPr>
        <p:txBody>
          <a:bodyPr>
            <a:normAutofit/>
          </a:bodyPr>
          <a:lstStyle/>
          <a:p>
            <a:pPr marL="180000" lvl="0" indent="0">
              <a:lnSpc>
                <a:spcPct val="130000"/>
              </a:lnSpc>
              <a:spcBef>
                <a:spcPts val="0"/>
              </a:spcBef>
              <a:buSzPct val="100000"/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 course certificate or notice of participation can be issued to the learner after completion of the course</a:t>
            </a:r>
          </a:p>
          <a:p>
            <a:pPr>
              <a:spcBef>
                <a:spcPts val="1200"/>
              </a:spcBef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 course certificate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can be issued to a person if the learning outcomes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was assessed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and the person accomplished all the required learning outcomes for the completion of the curriculum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 notice of participation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can be issued to a person if the accomplishment of the learning outcomes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was not assessed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or if the person did not accomplish all the required learning outcomes. </a:t>
            </a:r>
          </a:p>
          <a:p>
            <a:pPr>
              <a:spcBef>
                <a:spcPts val="120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	A notice may only include information about those topics that were actually covered by the learner during the course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432048"/>
          </a:xfrm>
        </p:spPr>
        <p:txBody>
          <a:bodyPr>
            <a:noAutofit/>
          </a:bodyPr>
          <a:lstStyle/>
          <a:p>
            <a:r>
              <a:rPr lang="en-GB" sz="3200" dirty="0" smtClean="0"/>
              <a:t>Time schedule </a:t>
            </a:r>
            <a:endParaRPr lang="en-GB" sz="3200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Pladsholder til indhold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81903177"/>
              </p:ext>
            </p:extLst>
          </p:nvPr>
        </p:nvGraphicFramePr>
        <p:xfrm>
          <a:off x="1403648" y="1052736"/>
          <a:ext cx="7344816" cy="5256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156"/>
                <a:gridCol w="600554"/>
                <a:gridCol w="5118970"/>
                <a:gridCol w="1224136"/>
              </a:tblGrid>
              <a:tr h="436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436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Who</a:t>
                      </a:r>
                      <a:endParaRPr lang="da-DK" sz="1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Key activities</a:t>
                      </a:r>
                      <a:endParaRPr lang="da-DK" sz="1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Deadlines</a:t>
                      </a:r>
                      <a:endParaRPr lang="da-DK" sz="15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79544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1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P3, IF</a:t>
                      </a:r>
                      <a:endParaRPr lang="da-DK" sz="15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ActKn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The lead partner, IF outlines the curricula 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frame</a:t>
                      </a:r>
                      <a:r>
                        <a:rPr lang="en-GB" sz="15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with </a:t>
                      </a: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support 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from </a:t>
                      </a: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ActKnowledge 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re assessment framework?)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20.05.2017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53029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2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Arial" pitchFamily="34" charset="0"/>
                          <a:cs typeface="Arial" pitchFamily="34" charset="0"/>
                        </a:rPr>
                        <a:t>All </a:t>
                      </a:r>
                      <a:endParaRPr lang="da-DK" sz="15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The partners will be engaged in a shared dialogue on refinements of the draft Curricula frame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25.05.2017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43307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3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>
                          <a:effectLst/>
                          <a:latin typeface="Arial" pitchFamily="34" charset="0"/>
                          <a:cs typeface="Arial" pitchFamily="34" charset="0"/>
                        </a:rPr>
                        <a:t>P3, IF</a:t>
                      </a:r>
                      <a:endParaRPr lang="da-DK" sz="15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IF present draft curricula  compendium, English ed. 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05.06.2017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43307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4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da-DK" sz="15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The partners gives feedback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10.06.2017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43307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5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>
                          <a:effectLst/>
                          <a:latin typeface="Arial" pitchFamily="34" charset="0"/>
                          <a:cs typeface="Arial" pitchFamily="34" charset="0"/>
                        </a:rPr>
                        <a:t>P3, IF</a:t>
                      </a:r>
                      <a:endParaRPr lang="da-DK" sz="15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IF prepare the final English Master edition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15.06.2017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530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6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>
                          <a:effectLst/>
                          <a:latin typeface="Arial" pitchFamily="34" charset="0"/>
                          <a:cs typeface="Arial" pitchFamily="34" charset="0"/>
                        </a:rPr>
                        <a:t>P1, VA</a:t>
                      </a:r>
                      <a:endParaRPr lang="da-DK" sz="15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VA proof-reads the manuscript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20.06.2017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7954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7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Arial" pitchFamily="34" charset="0"/>
                          <a:cs typeface="Arial" pitchFamily="34" charset="0"/>
                        </a:rPr>
                        <a:t>P3, IF</a:t>
                      </a:r>
                      <a:endParaRPr lang="da-DK" sz="15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IF 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layouts the </a:t>
                      </a: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English 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edition </a:t>
                      </a: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using </a:t>
                      </a:r>
                      <a:r>
                        <a:rPr lang="en-GB" sz="15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visual </a:t>
                      </a: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identity of the project, and publish the reports as a PDF-publication.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30.06.2017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  <a:tr h="433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da-DK" sz="15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8</a:t>
                      </a:r>
                      <a:endParaRPr lang="da-DK" sz="15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Evaluate the work packages / process evaluation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6695" algn="l"/>
                          <a:tab pos="453390" algn="l"/>
                        </a:tabLst>
                      </a:pPr>
                      <a:r>
                        <a:rPr lang="en-GB" sz="15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30.06.2017</a:t>
                      </a:r>
                      <a:endParaRPr lang="da-DK" sz="15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360040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methodological approach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50405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 Curriculum Guidelines proceed from 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 learner-centred approach, and 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 principles of outcome-based learning.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Outcome-based learning focuses on assessable learning outcomes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that learners are supposed to achieve as a result of the learning process. 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6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6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6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600" dirty="0" smtClean="0"/>
          </a:p>
          <a:p>
            <a:pPr marL="1440000">
              <a:buNone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Not</a:t>
            </a:r>
          </a:p>
          <a:p>
            <a:pPr marL="1440000">
              <a:buNone/>
            </a:pP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Grundtvig’s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view of the mission of the Folk High Schools: </a:t>
            </a:r>
          </a:p>
          <a:p>
            <a:pPr marL="1440000"/>
            <a:r>
              <a:rPr lang="en-GB" sz="1600" i="1" dirty="0" smtClean="0">
                <a:latin typeface="Arial" pitchFamily="34" charset="0"/>
                <a:cs typeface="Arial" pitchFamily="34" charset="0"/>
              </a:rPr>
              <a:t> To find the song behind the plough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Adult learning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149552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Teaching adults is different from teaching children.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Adult learners have higher self- consciousness and  more previous experiences. 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Focus on their own experiences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(as culture volunteers)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Focus on their expressed needs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(as culture volunteers) 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Include problem-based learning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(as culture volunteers)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600" dirty="0" smtClean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learning process 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149552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600" dirty="0" smtClean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8" name="Billede 7" descr="figure 1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1268760"/>
            <a:ext cx="7559621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Planning the curriculum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908720"/>
            <a:ext cx="7498080" cy="5437584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the best of world: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 training program is carried out according to the curriculum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 curriculum should includes at least the following information: </a:t>
            </a: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Title of the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curriculum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learning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outcomes 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Possible requirements / qualifications to be met  by the learners</a:t>
            </a: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Total volume of the course, measured in academic hours (45 min)</a:t>
            </a: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Content of the studies: Main topics and activities. </a:t>
            </a: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Teaching methods: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Learner-centred methods / participatory and activity-</a:t>
            </a: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 based methods, integrating theory and shared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experience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 startAt="7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environment: Lecture room, group rooms, lab, equipment, etc</a:t>
            </a:r>
          </a:p>
          <a:p>
            <a:pPr marL="180000" lvl="0" indent="-360000">
              <a:buSzPct val="100000"/>
              <a:buFont typeface="+mj-lt"/>
              <a:buAutoNum type="arabicPeriod" startAt="7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Study materials, if these are intended for the completion of the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curriculum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80000" lvl="0" indent="-360000">
              <a:buSzPct val="100000"/>
              <a:buFont typeface="+mj-lt"/>
              <a:buAutoNum type="arabicPeriod" startAt="7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Course certificate or notice of participation</a:t>
            </a:r>
          </a:p>
          <a:p>
            <a:pPr marL="180000" lvl="0" indent="-360000">
              <a:buSzPct val="100000"/>
              <a:buFont typeface="+mj-lt"/>
              <a:buAutoNum type="arabicPeriod" startAt="7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Profile of learning providers and trainers </a:t>
            </a:r>
            <a:endParaRPr lang="en-GB" sz="16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>
                <a:effectLst/>
                <a:cs typeface="Arial" pitchFamily="34" charset="0"/>
              </a:rPr>
              <a:t>Re 2</a:t>
            </a:r>
            <a:r>
              <a:rPr lang="en-GB" sz="3200" dirty="0" smtClean="0">
                <a:effectLst/>
              </a:rPr>
              <a:t>: </a:t>
            </a:r>
            <a:r>
              <a:rPr lang="en-GB" sz="3200" b="1" dirty="0" smtClean="0">
                <a:effectLst/>
              </a:rPr>
              <a:t>Learning outcomes in general</a:t>
            </a:r>
            <a:endParaRPr lang="en-GB" sz="3200" b="1" dirty="0">
              <a:effectLst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5293568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Learning outcomes 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are formulated according to the objective of the learning process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and have to be measurable, assessable and achievable 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within a limited period of time</a:t>
            </a:r>
          </a:p>
          <a:p>
            <a:pPr marL="180000" indent="360000">
              <a:lnSpc>
                <a:spcPct val="13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Generally, 4-6 outcomes are included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These outcomes serve as a basis for selecting appropriate teaching and learning methods, as well as deciding upon the assessment methods and the structure and content of studies. 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Re 2:  Specific Learning objectives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75656" y="1196752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Possible specific learning objectives: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25196" lvl="0" indent="-342900">
              <a:lnSpc>
                <a:spcPct val="11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Self insight and validation of own prior learning and lifelong developed transversal skills and key competences,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25196" lvl="0" indent="-342900">
              <a:lnSpc>
                <a:spcPct val="11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Insight knowledge and shared experiences of the possibilities of arts and culture to help to revive villages and remote areas.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25196" lvl="0" indent="-342900">
              <a:lnSpc>
                <a:spcPct val="11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Insight knowledge and shared experiences of the sector of amateur arts, voluntary culture and heritage in sparsely populated areas.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25196" lvl="0" indent="-342900">
              <a:lnSpc>
                <a:spcPct val="11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Insight knowledge and shared experiences of local stakeholders that may support cross-culture activities in the local communities.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25196" lvl="0" indent="-342900">
              <a:lnSpc>
                <a:spcPct val="11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High level skills in planning and managing culture activities with an added value for civic participation and community bonding.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25196" lvl="0" indent="-342900">
              <a:lnSpc>
                <a:spcPct val="11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Enhanced communication skills to reach different audience groups and use a variety of dissemination channels in local communities.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da-DK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Re 2:  Specific learning outcomes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412776"/>
            <a:ext cx="7488832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On completion of the course, the culture volunteers will be able to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Recognise and validate their prior learning and articulate their competence profile and its relevance for working as culture volunteer.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Interpret and understand the main activities in the cross-cultural sector of voluntary culture associations and its interactions with main stakeholders in the local communities.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Explore issues about the relations between local culture activities and civic participation, local identity and community bonding</a:t>
            </a: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Apply the team-leading skills necessary to plan, implement and communicate cross-culture activities within a local community context</a:t>
            </a:r>
            <a:r>
              <a:rPr lang="en-GB" sz="1800" dirty="0" smtClean="0"/>
              <a:t>.</a:t>
            </a:r>
            <a:endParaRPr lang="da-DK" sz="1800" dirty="0" smtClean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634082"/>
          </a:xfrm>
        </p:spPr>
        <p:txBody>
          <a:bodyPr>
            <a:noAutofit/>
          </a:bodyPr>
          <a:lstStyle/>
          <a:p>
            <a:r>
              <a:rPr lang="en-GB" sz="3200" dirty="0" smtClean="0"/>
              <a:t>Re 6:  Teaching methods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196752"/>
            <a:ext cx="7488832" cy="5040560"/>
          </a:xfrm>
        </p:spPr>
        <p:txBody>
          <a:bodyPr>
            <a:normAutofit/>
          </a:bodyPr>
          <a:lstStyle/>
          <a:p>
            <a:pPr marL="180000" indent="-360000">
              <a:lnSpc>
                <a:spcPct val="130000"/>
              </a:lnSpc>
              <a:spcBef>
                <a:spcPts val="0"/>
              </a:spcBef>
              <a:buSzPct val="100000"/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Teaching methods: </a:t>
            </a:r>
          </a:p>
          <a:p>
            <a:pPr marL="1800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Learner-centred methods / participatory and activity-based methods, integrating theory and shared experience.</a:t>
            </a:r>
          </a:p>
          <a:p>
            <a:pPr marL="18000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It will include a blend of short concise lectures, plenary discussions, workshops on case studies, pair work and individual learning.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Short presentations on the topic prepared by participants themselves will be part of the course.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Validation procedures* is embedded in the content of the course, because an integrated validation contributes both to the recognition of the outcome for the participants and to the quality assurance of the course.</a:t>
            </a:r>
          </a:p>
          <a:p>
            <a:pPr lvl="1">
              <a:lnSpc>
                <a:spcPct val="110000"/>
              </a:lnSpc>
              <a:spcBef>
                <a:spcPts val="1800"/>
              </a:spcBef>
              <a:buNone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*)  The learners must at the end of the course validate the outcome / their own possible competence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9647</TotalTime>
  <Words>914</Words>
  <Application>Microsoft Office PowerPoint</Application>
  <PresentationFormat>Skærmshow (4:3)</PresentationFormat>
  <Paragraphs>139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Bambusfletværk</vt:lpstr>
      <vt:lpstr>Dias nummer 1</vt:lpstr>
      <vt:lpstr>The methodological approach </vt:lpstr>
      <vt:lpstr>Adult learning</vt:lpstr>
      <vt:lpstr>The learning process </vt:lpstr>
      <vt:lpstr>Planning the curriculum</vt:lpstr>
      <vt:lpstr>Re 2: Learning outcomes in general</vt:lpstr>
      <vt:lpstr>Re 2:  Specific Learning objectives </vt:lpstr>
      <vt:lpstr>Re 2:  Specific learning outcomes</vt:lpstr>
      <vt:lpstr>Re 6:  Teaching methods</vt:lpstr>
      <vt:lpstr>Re 9:  Certification or?</vt:lpstr>
      <vt:lpstr>Time schedule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hjv</cp:lastModifiedBy>
  <cp:revision>675</cp:revision>
  <dcterms:created xsi:type="dcterms:W3CDTF">2011-03-31T09:38:17Z</dcterms:created>
  <dcterms:modified xsi:type="dcterms:W3CDTF">2017-04-20T08:51:50Z</dcterms:modified>
</cp:coreProperties>
</file>