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322" r:id="rId3"/>
    <p:sldId id="323" r:id="rId4"/>
    <p:sldId id="348" r:id="rId5"/>
    <p:sldId id="326" r:id="rId6"/>
    <p:sldId id="349" r:id="rId7"/>
    <p:sldId id="324" r:id="rId8"/>
    <p:sldId id="329" r:id="rId9"/>
    <p:sldId id="350" r:id="rId10"/>
    <p:sldId id="351" r:id="rId11"/>
  </p:sldIdLst>
  <p:sldSz cx="9144000" cy="6858000" type="screen4x3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 xmlns="">
        <p14:section name="Standardsektion" id="{98E6DFF8-65E8-4E77-B01E-9A15822ABB09}">
          <p14:sldIdLst>
            <p14:sldId id="256"/>
            <p14:sldId id="322"/>
            <p14:sldId id="323"/>
            <p14:sldId id="348"/>
            <p14:sldId id="326"/>
            <p14:sldId id="349"/>
            <p14:sldId id="324"/>
            <p14:sldId id="329"/>
            <p14:sldId id="350"/>
          </p14:sldIdLst>
        </p14:section>
        <p14:section name="Ikke-navngivet sektion" id="{BB4A3F46-E78F-4310-9253-A503D3207105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8549" autoAdjust="0"/>
  </p:normalViewPr>
  <p:slideViewPr>
    <p:cSldViewPr>
      <p:cViewPr>
        <p:scale>
          <a:sx n="80" d="100"/>
          <a:sy n="80" d="100"/>
        </p:scale>
        <p:origin x="-105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Afrundet rektangel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20" name="U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7" name="Pladsholder til dato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476238-5555-49B6-A0D7-7654B32DD56D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BE0933-67E2-4301-8283-E62D91D57D1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146DE-BB14-4E71-909C-C531FAEF5CAD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5" name="Pladsholder til sidefod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EAFA7-3428-42F6-8B2E-BE0C67B092E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F3EB-C24C-4C12-AABC-EB0DFA546999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5" name="Pladsholder til sidefod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E3465-32E0-41BF-8F6D-283D7E9E86F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DED18-036C-45F9-974F-2DA0B11CF2D0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5" name="Pladsholder til sidefod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09B00-2C11-416A-AAFB-7B09A43C20D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Afrundet rektangel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DF4615-E4F1-4C43-AB07-82CB40BC9A1B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a-DK"/>
          </a:p>
        </p:txBody>
      </p:sp>
      <p:sp>
        <p:nvSpPr>
          <p:cNvPr id="8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B7C5C0-3C32-4A55-8BD5-9AA959EBA7A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16933-2DA1-4A7F-933F-853336B2892A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6" name="Pladsholder til sidefod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9195-6B23-4290-AAC5-0CF811C5682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BC513-DBFE-4A28-B775-1895DE16B754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8" name="Pladsholder til sidefod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5B81-AA29-4D5B-AAFB-8CD0C1FFD01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3" name="Pladsholder til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FA298-0CDC-4043-83E4-21F42B88A9E9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4" name="Pladsholder til sidefod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B65EF-9238-465C-ACBD-30EF70672E5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frundet rektangel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FC66FF-D70B-456A-8D25-5514E7DAB49E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4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5BA887-DE36-493F-BC86-453BE6DC099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81D6-6286-41E0-8DA6-5B84C50994CB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6" name="Pladsholder til sidefod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0B138-4568-44FD-8500-3906DA15860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rundet rektangel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ktangel med enkelt afrundet hjørn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da-DK" noProof="0"/>
              <a:t>Klik på ikonet for at tilføje et billede</a:t>
            </a:r>
            <a:endParaRPr lang="en-US" noProof="0"/>
          </a:p>
        </p:txBody>
      </p:sp>
      <p:sp>
        <p:nvSpPr>
          <p:cNvPr id="7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3A3444-8464-4231-A77F-5F9AC127B399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8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330240-65CD-4764-9AC7-5DA4B96D830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rundet rektangel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frundet rektangel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ladsholder til titel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da-DK"/>
              <a:t>Klik for at redigere titeltypografi i masteren</a:t>
            </a:r>
            <a:endParaRPr lang="en-US"/>
          </a:p>
        </p:txBody>
      </p:sp>
      <p:sp>
        <p:nvSpPr>
          <p:cNvPr id="1031" name="Pladsholder til teks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25" name="Pladsholder til dato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E05C666-A5FF-40F5-9943-5C0C51AB5E2B}" type="datetimeFigureOut">
              <a:rPr lang="da-DK"/>
              <a:pPr>
                <a:defRPr/>
              </a:pPr>
              <a:t>18-04-2017</a:t>
            </a:fld>
            <a:endParaRPr lang="da-DK"/>
          </a:p>
        </p:txBody>
      </p:sp>
      <p:sp>
        <p:nvSpPr>
          <p:cNvPr id="18" name="Pladsholder til sidefod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E8E1188-DF5E-4193-A702-C791ADCD07B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37" r:id="rId2"/>
    <p:sldLayoutId id="2147483945" r:id="rId3"/>
    <p:sldLayoutId id="2147483938" r:id="rId4"/>
    <p:sldLayoutId id="2147483939" r:id="rId5"/>
    <p:sldLayoutId id="2147483940" r:id="rId6"/>
    <p:sldLayoutId id="2147483946" r:id="rId7"/>
    <p:sldLayoutId id="2147483941" r:id="rId8"/>
    <p:sldLayoutId id="2147483947" r:id="rId9"/>
    <p:sldLayoutId id="2147483942" r:id="rId10"/>
    <p:sldLayoutId id="21474839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33560"/>
            <a:ext cx="7772400" cy="1828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a-DK" sz="2400" dirty="0">
                <a:ea typeface="Verdana" pitchFamily="34" charset="0"/>
                <a:cs typeface="Verdana" pitchFamily="34" charset="0"/>
              </a:rPr>
              <a:t>Landsforeningen</a:t>
            </a:r>
            <a:br>
              <a:rPr lang="da-DK" sz="2400" dirty="0">
                <a:ea typeface="Verdana" pitchFamily="34" charset="0"/>
                <a:cs typeface="Verdana" pitchFamily="34" charset="0"/>
              </a:rPr>
            </a:br>
            <a:r>
              <a:rPr lang="da-DK" sz="2400" dirty="0">
                <a:ea typeface="Verdana" pitchFamily="34" charset="0"/>
                <a:cs typeface="Verdana" pitchFamily="34" charset="0"/>
              </a:rPr>
              <a:t>Kulturelle Samråd i Danmark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1976660"/>
          </a:xfrm>
        </p:spPr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sz="80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1600" b="1" dirty="0" smtClean="0">
                <a:solidFill>
                  <a:schemeClr val="accent1"/>
                </a:solidFill>
              </a:rPr>
              <a:t>Spar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b="1" dirty="0" smtClean="0">
                <a:solidFill>
                  <a:schemeClr val="accent1"/>
                </a:solidFill>
              </a:rPr>
              <a:t>Partner meeting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b="1" dirty="0" smtClean="0">
                <a:solidFill>
                  <a:schemeClr val="accent1"/>
                </a:solidFill>
              </a:rPr>
              <a:t>Copenhagen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b="1" dirty="0" smtClean="0">
                <a:solidFill>
                  <a:schemeClr val="accent1"/>
                </a:solidFill>
              </a:rPr>
              <a:t>19 – 20 April 2017</a:t>
            </a:r>
            <a:br>
              <a:rPr lang="en-US" sz="7200" b="1" dirty="0" smtClean="0">
                <a:solidFill>
                  <a:schemeClr val="accent1"/>
                </a:solidFill>
              </a:rPr>
            </a:br>
            <a:endParaRPr lang="en-US" sz="7200" b="1" dirty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28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28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28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2800" b="1" dirty="0">
                <a:solidFill>
                  <a:schemeClr val="bg2">
                    <a:lumMod val="50000"/>
                  </a:schemeClr>
                </a:solidFill>
              </a:rPr>
            </a:br>
            <a:endParaRPr lang="da-DK" sz="3600" i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a-DK" sz="3600" i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a-DK" sz="4800" b="1" i="1" dirty="0">
              <a:solidFill>
                <a:schemeClr val="tx1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a-DK" sz="4800" b="1" i="1" dirty="0">
              <a:solidFill>
                <a:schemeClr val="tx1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a-DK" sz="4800" b="1" i="1" dirty="0">
              <a:solidFill>
                <a:schemeClr val="tx1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da-DK" sz="4800" b="1" i="1" dirty="0" smtClean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rPr>
              <a:t>General </a:t>
            </a:r>
            <a:r>
              <a:rPr lang="da-DK" sz="4800" b="1" i="1" dirty="0" err="1" smtClean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rPr>
              <a:t>secretary</a:t>
            </a:r>
            <a:endParaRPr lang="da-DK" sz="4800" b="1" i="1" dirty="0">
              <a:solidFill>
                <a:schemeClr val="tx1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da-DK" sz="4800" b="1" i="1" dirty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rPr>
              <a:t>Bente von Schindel</a:t>
            </a:r>
            <a:endParaRPr lang="da-DK" sz="3600" i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4800" b="1" dirty="0"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48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altLang="da-DK" sz="3600" b="1" dirty="0">
              <a:latin typeface="Arial" charset="0"/>
              <a:cs typeface="Arial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a-DK" sz="3600" i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8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492896"/>
            <a:ext cx="774700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183880" cy="1051560"/>
          </a:xfrm>
        </p:spPr>
        <p:txBody>
          <a:bodyPr>
            <a:normAutofit/>
          </a:bodyPr>
          <a:lstStyle/>
          <a:p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Landsforeningen </a:t>
            </a:r>
            <a:b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Kulturelle Samråd i Danmark</a:t>
            </a:r>
            <a:endParaRPr lang="da-DK" sz="1800" dirty="0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1903177"/>
              </p:ext>
            </p:extLst>
          </p:nvPr>
        </p:nvGraphicFramePr>
        <p:xfrm>
          <a:off x="683568" y="692697"/>
          <a:ext cx="7776864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753"/>
                <a:gridCol w="635881"/>
                <a:gridCol w="5636110"/>
                <a:gridCol w="1080120"/>
              </a:tblGrid>
              <a:tr h="382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82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100" dirty="0">
                          <a:effectLst/>
                        </a:rPr>
                        <a:t>No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000" b="1">
                          <a:effectLst/>
                        </a:rPr>
                        <a:t>Who</a:t>
                      </a:r>
                      <a:endParaRPr lang="da-DK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Key activities</a:t>
                      </a:r>
                      <a:endParaRPr lang="da-DK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Deadlines</a:t>
                      </a:r>
                      <a:endParaRPr lang="da-DK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69737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P3, IF</a:t>
                      </a:r>
                      <a:endParaRPr lang="da-DK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- </a:t>
                      </a:r>
                      <a:r>
                        <a:rPr lang="en-GB" sz="1200" dirty="0" err="1">
                          <a:effectLst/>
                        </a:rPr>
                        <a:t>ActKn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The lead partner, IF outlines the curricula frame, with support from the external evaluator, ActKnowledge regarding the assessment framework.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20.05.2017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46491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All </a:t>
                      </a:r>
                      <a:endParaRPr lang="da-DK" sz="120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The partners will be engaged in a shared dialogue on refinements of the draft Curricula frame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25.05.2017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968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>
                          <a:effectLst/>
                        </a:rPr>
                        <a:t>P3, IF</a:t>
                      </a:r>
                      <a:endParaRPr lang="da-D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IF present draft curricula  compendium, English ed. 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05.06.2017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968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All</a:t>
                      </a:r>
                      <a:endParaRPr lang="da-DK" sz="120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The partners gives feedback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10.06.2017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968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>
                          <a:effectLst/>
                        </a:rPr>
                        <a:t>P3, IF</a:t>
                      </a:r>
                      <a:endParaRPr lang="da-D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IF prepare the final English Master edition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15.06.2017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4649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>
                          <a:effectLst/>
                        </a:rPr>
                        <a:t>P1, VA</a:t>
                      </a:r>
                      <a:endParaRPr lang="da-D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VA proof-reads the manuscript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20.06.2017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697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P3, IF</a:t>
                      </a:r>
                      <a:endParaRPr lang="da-DK" sz="120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IF prepares the layout of the English edition using the visual identity of the project, and publish the reports as a PDF-publication.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30.06.2017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9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>
                          <a:effectLst/>
                        </a:rPr>
                        <a:t>All</a:t>
                      </a:r>
                      <a:endParaRPr lang="da-D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Evaluate the work packages / process evaluation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30.06.2017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</a:tbl>
          </a:graphicData>
        </a:graphic>
      </p:graphicFrame>
      <p:pic>
        <p:nvPicPr>
          <p:cNvPr id="8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229225"/>
            <a:ext cx="4556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7043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Landsforeningen </a:t>
            </a:r>
            <a:b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Kulturelle Samråd i Danmark</a:t>
            </a: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b="1" dirty="0"/>
              <a:t>Competence report</a:t>
            </a:r>
            <a:endParaRPr lang="da-DK" b="1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da-DK" sz="2400" b="1" dirty="0" err="1" smtClean="0"/>
              <a:t>Aim</a:t>
            </a:r>
            <a:r>
              <a:rPr lang="da-DK" sz="2400" b="1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da-DK" sz="1800" dirty="0" smtClean="0"/>
          </a:p>
          <a:p>
            <a:r>
              <a:rPr lang="en-GB" sz="1800" dirty="0"/>
              <a:t>The overall aim is to present the results of the series of field research in a multilateral baseline report, stating the competence baseline as well as the state of art examples and providing common guidelines for the subsequent development work.</a:t>
            </a:r>
            <a:endParaRPr lang="da-DK" sz="1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 smtClean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229225"/>
            <a:ext cx="4556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ladsholder til indhold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652120" y="3501008"/>
            <a:ext cx="2976000" cy="22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7273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Landsforeningen </a:t>
            </a:r>
            <a:b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Kulturelle Samråd i Danmark</a:t>
            </a: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Outline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GB" sz="1800" dirty="0"/>
              <a:t>The Report will present the series of field research with this possible outline</a:t>
            </a:r>
            <a:r>
              <a:rPr lang="en-GB" sz="1800" dirty="0" smtClean="0"/>
              <a:t>:</a:t>
            </a:r>
            <a:endParaRPr lang="da-DK" sz="1800" dirty="0" smtClean="0"/>
          </a:p>
          <a:p>
            <a:pPr lvl="0"/>
            <a:endParaRPr lang="da-DK" sz="1800" dirty="0"/>
          </a:p>
          <a:p>
            <a:pPr lvl="0"/>
            <a:r>
              <a:rPr lang="en-GB" sz="1800" dirty="0" smtClean="0"/>
              <a:t>Foreword (preface) on </a:t>
            </a:r>
            <a:r>
              <a:rPr lang="en-GB" sz="1800" dirty="0"/>
              <a:t>background and aims for the series of five local field surveys </a:t>
            </a:r>
            <a:r>
              <a:rPr lang="en-GB" sz="1800" dirty="0" smtClean="0"/>
              <a:t>(½ - 1 </a:t>
            </a:r>
            <a:r>
              <a:rPr lang="en-GB" sz="1800" dirty="0"/>
              <a:t>page)</a:t>
            </a:r>
            <a:endParaRPr lang="da-DK" sz="1800" dirty="0"/>
          </a:p>
          <a:p>
            <a:pPr lvl="0"/>
            <a:r>
              <a:rPr lang="en-GB" sz="1800" dirty="0"/>
              <a:t>Introduction of used methodology and variations of local approaches (4-5 pages)</a:t>
            </a:r>
            <a:endParaRPr lang="da-DK" sz="1800" dirty="0"/>
          </a:p>
          <a:p>
            <a:pPr lvl="0"/>
            <a:r>
              <a:rPr lang="en-GB" sz="1800" dirty="0"/>
              <a:t>Presentations of the five field surveys (5 x 6 pages, 30 pages</a:t>
            </a:r>
            <a:r>
              <a:rPr lang="en-GB" sz="1800" dirty="0" smtClean="0"/>
              <a:t>)</a:t>
            </a:r>
          </a:p>
          <a:p>
            <a:pPr lvl="0"/>
            <a:endParaRPr lang="en-GB" sz="1800" dirty="0"/>
          </a:p>
          <a:p>
            <a:pPr marL="0" lvl="0" indent="0">
              <a:buNone/>
            </a:pPr>
            <a:r>
              <a:rPr lang="en-GB" sz="1800" i="1" dirty="0" smtClean="0"/>
              <a:t>Moreover…</a:t>
            </a:r>
            <a:endParaRPr lang="da-DK" sz="1800" i="1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229225"/>
            <a:ext cx="4556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ladsholder til indhold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724128" y="3410846"/>
            <a:ext cx="2832000" cy="21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8720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Landsforeningen </a:t>
            </a:r>
            <a:b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Kulturelle Samråd i Danmark</a:t>
            </a: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b="1" dirty="0" smtClean="0"/>
              <a:t>Outline</a:t>
            </a:r>
            <a:endParaRPr lang="en-GB" dirty="0" smtClean="0"/>
          </a:p>
          <a:p>
            <a:pPr marL="0" lvl="0" indent="0">
              <a:buNone/>
            </a:pPr>
            <a:r>
              <a:rPr lang="en-GB" sz="1800" dirty="0" smtClean="0"/>
              <a:t>Outline:</a:t>
            </a:r>
            <a:endParaRPr lang="en-GB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 smtClean="0"/>
              <a:t>Essentials of competence profiles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N</a:t>
            </a:r>
            <a:r>
              <a:rPr lang="en-GB" sz="1800" dirty="0" smtClean="0"/>
              <a:t>eeds for learning opportunities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M</a:t>
            </a:r>
            <a:r>
              <a:rPr lang="en-GB" sz="1800" dirty="0" smtClean="0"/>
              <a:t>eans of outreach to culture volunteers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 smtClean="0"/>
              <a:t>Means of the needed capacities of the voluntary associations to provide outreach, tailored training and support, and to apply the appropriate assessment framework (15 pages)</a:t>
            </a:r>
            <a:endParaRPr lang="da-DK" sz="1800" dirty="0"/>
          </a:p>
          <a:p>
            <a:pPr lvl="0"/>
            <a:r>
              <a:rPr lang="en-GB" sz="1800" dirty="0"/>
              <a:t>Concluding perspectives on common needs and </a:t>
            </a:r>
            <a:r>
              <a:rPr lang="en-GB" sz="1800" dirty="0" smtClean="0"/>
              <a:t>challenges</a:t>
            </a:r>
          </a:p>
          <a:p>
            <a:pPr lvl="0"/>
            <a:r>
              <a:rPr lang="en-GB" sz="1800" dirty="0" smtClean="0"/>
              <a:t>Recommendations </a:t>
            </a:r>
            <a:r>
              <a:rPr lang="en-GB" sz="1800" dirty="0"/>
              <a:t>on how to initiate </a:t>
            </a:r>
            <a:r>
              <a:rPr lang="en-GB" sz="1800" dirty="0" smtClean="0"/>
              <a:t>new </a:t>
            </a:r>
            <a:r>
              <a:rPr lang="en-GB" sz="1800" dirty="0"/>
              <a:t>pilot work in the field (4-6 pages)</a:t>
            </a:r>
            <a:endParaRPr lang="da-DK" sz="1800" dirty="0"/>
          </a:p>
          <a:p>
            <a:endParaRPr lang="da-DK" sz="2000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229225"/>
            <a:ext cx="4556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lede 4" descr="https://pumpemuseum.dk/images/boeto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77072"/>
            <a:ext cx="2466975" cy="1790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3737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Landsforeningen </a:t>
            </a:r>
            <a:b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Kulturelle Samråd i Danmark</a:t>
            </a:r>
            <a:endParaRPr lang="da-DK" sz="1800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229225"/>
            <a:ext cx="4556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dsholder til indhold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Extent of the report</a:t>
            </a:r>
          </a:p>
          <a:p>
            <a:endParaRPr lang="en-GB" sz="2000" dirty="0" smtClean="0"/>
          </a:p>
          <a:p>
            <a:r>
              <a:rPr lang="en-GB" sz="2000" dirty="0" smtClean="0"/>
              <a:t>The </a:t>
            </a:r>
            <a:r>
              <a:rPr lang="en-GB" sz="2000" dirty="0"/>
              <a:t>text of the multilateral report will be approx. 55 – 60 standard pages (like 2400 characters per page, 40 lines of 60 characters). </a:t>
            </a:r>
            <a:endParaRPr lang="en-GB" sz="2000" dirty="0" smtClean="0"/>
          </a:p>
          <a:p>
            <a:r>
              <a:rPr lang="en-GB" sz="2000" dirty="0" smtClean="0"/>
              <a:t>The </a:t>
            </a:r>
            <a:r>
              <a:rPr lang="en-GB" sz="2000" dirty="0"/>
              <a:t>illustrations will include at least </a:t>
            </a:r>
            <a:r>
              <a:rPr lang="en-GB" sz="2000" dirty="0" smtClean="0"/>
              <a:t>two </a:t>
            </a:r>
            <a:r>
              <a:rPr lang="en-GB" sz="2000" dirty="0"/>
              <a:t>exemplary photo per country plus some extra.</a:t>
            </a:r>
            <a:endParaRPr lang="da-DK" sz="2000" dirty="0"/>
          </a:p>
        </p:txBody>
      </p:sp>
      <p:pic>
        <p:nvPicPr>
          <p:cNvPr id="11" name="Billede 10" descr="https://pumpemuseum.dk/images/boeto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58125" y="2780928"/>
            <a:ext cx="2466975" cy="1790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8204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Landsforeningen </a:t>
            </a:r>
            <a:b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Kulturelle Samråd i Danmark</a:t>
            </a: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Before publication</a:t>
            </a:r>
          </a:p>
          <a:p>
            <a:r>
              <a:rPr lang="en-GB" sz="2000" dirty="0" smtClean="0"/>
              <a:t>VAN </a:t>
            </a:r>
            <a:r>
              <a:rPr lang="en-GB" sz="2000" dirty="0"/>
              <a:t>will proof-read the </a:t>
            </a:r>
            <a:r>
              <a:rPr lang="en-GB" sz="2000" dirty="0" smtClean="0"/>
              <a:t>manuscript</a:t>
            </a:r>
          </a:p>
          <a:p>
            <a:r>
              <a:rPr lang="en-GB" sz="2000" dirty="0"/>
              <a:t>KSD will prepare the layout of the English master edition using the visual identity of the project</a:t>
            </a:r>
          </a:p>
          <a:p>
            <a:pPr lvl="0"/>
            <a:r>
              <a:rPr lang="en-GB" sz="2000" dirty="0" smtClean="0"/>
              <a:t>The </a:t>
            </a:r>
            <a:r>
              <a:rPr lang="en-GB" sz="2000" dirty="0"/>
              <a:t>partners will be engaged in a shared dialogue on refinements of the draft editions of the English master </a:t>
            </a:r>
            <a:r>
              <a:rPr lang="en-GB" sz="2000" dirty="0" smtClean="0"/>
              <a:t>report</a:t>
            </a:r>
            <a:endParaRPr lang="da-DK" sz="2000" dirty="0"/>
          </a:p>
          <a:p>
            <a:r>
              <a:rPr lang="en-GB" sz="2000" dirty="0" smtClean="0"/>
              <a:t>The layout </a:t>
            </a:r>
            <a:r>
              <a:rPr lang="en-GB" sz="2000" dirty="0"/>
              <a:t>will be used in </a:t>
            </a:r>
            <a:r>
              <a:rPr lang="en-GB" sz="2000" dirty="0" smtClean="0"/>
              <a:t>the </a:t>
            </a:r>
            <a:r>
              <a:rPr lang="en-GB" sz="2000" dirty="0"/>
              <a:t>other four languages </a:t>
            </a:r>
            <a:r>
              <a:rPr lang="en-GB" sz="2000" dirty="0" smtClean="0"/>
              <a:t>editions</a:t>
            </a:r>
            <a:endParaRPr lang="da-DK" sz="2000" dirty="0"/>
          </a:p>
          <a:p>
            <a:pPr marL="0" lvl="0" indent="0" algn="ctr">
              <a:buNone/>
            </a:pPr>
            <a:endParaRPr lang="en-GB" sz="2400" b="1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Billede 3" descr="Kulturelle Samråd i Danmarks billede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56992"/>
            <a:ext cx="3314065" cy="248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5229225"/>
            <a:ext cx="4556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0922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Landsforeningen </a:t>
            </a:r>
            <a:b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Kulturelle Samråd i Danmark</a:t>
            </a:r>
            <a:endParaRPr lang="da-DK" sz="1800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229225"/>
            <a:ext cx="4556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Publication</a:t>
            </a:r>
            <a:endParaRPr lang="en-GB" b="1" dirty="0"/>
          </a:p>
          <a:p>
            <a:pPr marL="0" indent="0">
              <a:buNone/>
            </a:pPr>
            <a:r>
              <a:rPr lang="en-GB" sz="1800" dirty="0" smtClean="0"/>
              <a:t>The </a:t>
            </a:r>
            <a:r>
              <a:rPr lang="en-GB" sz="1800" dirty="0"/>
              <a:t>Research Report will be published in the five partner languages: </a:t>
            </a:r>
            <a:endParaRPr lang="en-GB" sz="1800" dirty="0" smtClean="0"/>
          </a:p>
          <a:p>
            <a:r>
              <a:rPr lang="en-GB" sz="1800" dirty="0" smtClean="0"/>
              <a:t>Danish </a:t>
            </a:r>
          </a:p>
          <a:p>
            <a:r>
              <a:rPr lang="en-GB" sz="1800" dirty="0" smtClean="0"/>
              <a:t>English </a:t>
            </a:r>
          </a:p>
          <a:p>
            <a:r>
              <a:rPr lang="en-GB" sz="1800" dirty="0" smtClean="0"/>
              <a:t>Hungarian </a:t>
            </a:r>
          </a:p>
          <a:p>
            <a:r>
              <a:rPr lang="en-GB" sz="1800" dirty="0" smtClean="0"/>
              <a:t>Polish </a:t>
            </a:r>
          </a:p>
          <a:p>
            <a:r>
              <a:rPr lang="en-GB" sz="1800" dirty="0" smtClean="0"/>
              <a:t>Portuguese </a:t>
            </a:r>
            <a:br>
              <a:rPr lang="en-GB" sz="1800" dirty="0" smtClean="0"/>
            </a:b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The </a:t>
            </a:r>
            <a:r>
              <a:rPr lang="en-GB" sz="1800" dirty="0"/>
              <a:t>five reports will have the same layout, using the adopted visual identity of the project, including the Erasmus+ logo.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The </a:t>
            </a:r>
            <a:r>
              <a:rPr lang="en-GB" sz="1800" dirty="0"/>
              <a:t>colophon will also acknowledge the European Union’s support.</a:t>
            </a:r>
            <a:endParaRPr lang="da-DK" sz="1800" dirty="0"/>
          </a:p>
          <a:p>
            <a:pPr marL="0" indent="0" algn="ctr">
              <a:buNone/>
            </a:pPr>
            <a:r>
              <a:rPr lang="en-GB" sz="1800" dirty="0">
                <a:solidFill>
                  <a:srgbClr val="FF0000"/>
                </a:solidFill>
              </a:rPr>
              <a:t>Published as PDF-publication for wide dissemination</a:t>
            </a:r>
            <a:endParaRPr lang="da-DK" sz="1800" dirty="0">
              <a:solidFill>
                <a:srgbClr val="FF0000"/>
              </a:solidFill>
            </a:endParaRPr>
          </a:p>
        </p:txBody>
      </p:sp>
      <p:pic>
        <p:nvPicPr>
          <p:cNvPr id="7" name="Billede 6" descr="loac 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2706339" y="1637172"/>
            <a:ext cx="1428750" cy="19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 descr="loac 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3819539" y="1565164"/>
            <a:ext cx="1428750" cy="19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lede 8" descr="loac 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4935182" y="1644489"/>
            <a:ext cx="1428750" cy="19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Billede 9" descr="loac 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5872130" y="1637169"/>
            <a:ext cx="1428750" cy="19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lede 10" descr="loac 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6954810" y="1637170"/>
            <a:ext cx="1428750" cy="19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10215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Landsforeningen </a:t>
            </a:r>
            <a:b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Kulturelle Samråd i Danmark</a:t>
            </a:r>
            <a:endParaRPr lang="da-DK" sz="1800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229225"/>
            <a:ext cx="4556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b="1" dirty="0" smtClean="0"/>
              <a:t>Reports in national language</a:t>
            </a:r>
          </a:p>
          <a:p>
            <a:pPr marL="0" lvl="0" indent="0">
              <a:buNone/>
            </a:pPr>
            <a:r>
              <a:rPr lang="en-GB" sz="2400" dirty="0" smtClean="0"/>
              <a:t>All </a:t>
            </a:r>
            <a:r>
              <a:rPr lang="en-GB" sz="2400" dirty="0"/>
              <a:t>partners (except the UK partner) translate the English master edition to their national </a:t>
            </a:r>
            <a:r>
              <a:rPr lang="en-GB" sz="2400" dirty="0" smtClean="0"/>
              <a:t>languages, adjust </a:t>
            </a:r>
            <a:r>
              <a:rPr lang="en-GB" sz="2400" dirty="0"/>
              <a:t>the common layout, complete proof-reads, and publish the reports as </a:t>
            </a:r>
            <a:r>
              <a:rPr lang="en-GB" sz="2400" dirty="0" smtClean="0"/>
              <a:t>PDF-publications.</a:t>
            </a:r>
            <a:br>
              <a:rPr lang="en-GB" sz="2400" dirty="0" smtClean="0"/>
            </a:br>
            <a:endParaRPr lang="en-GB" sz="2400" dirty="0"/>
          </a:p>
          <a:p>
            <a:r>
              <a:rPr lang="da-DK" sz="2000" dirty="0" err="1">
                <a:latin typeface="Bernard MT Condensed" panose="02050806060905020404" pitchFamily="18" charset="0"/>
              </a:rPr>
              <a:t>Sparsely</a:t>
            </a:r>
            <a:r>
              <a:rPr lang="da-DK" sz="2000" dirty="0">
                <a:latin typeface="Bernard MT Condensed" panose="02050806060905020404" pitchFamily="18" charset="0"/>
              </a:rPr>
              <a:t> </a:t>
            </a:r>
            <a:r>
              <a:rPr lang="da-DK" sz="2000" dirty="0" err="1">
                <a:latin typeface="Bernard MT Condensed" panose="02050806060905020404" pitchFamily="18" charset="0"/>
              </a:rPr>
              <a:t>populated</a:t>
            </a:r>
            <a:r>
              <a:rPr lang="da-DK" sz="2000" dirty="0">
                <a:latin typeface="Bernard MT Condensed" panose="02050806060905020404" pitchFamily="18" charset="0"/>
              </a:rPr>
              <a:t> </a:t>
            </a:r>
            <a:r>
              <a:rPr lang="da-DK" sz="2000" dirty="0" err="1">
                <a:latin typeface="Bernard MT Condensed" panose="02050806060905020404" pitchFamily="18" charset="0"/>
              </a:rPr>
              <a:t>areas</a:t>
            </a:r>
            <a:endParaRPr lang="da-DK" sz="2000" dirty="0">
              <a:latin typeface="Bernard MT Condensed" panose="02050806060905020404" pitchFamily="18" charset="0"/>
            </a:endParaRPr>
          </a:p>
          <a:p>
            <a:r>
              <a:rPr lang="hu-HU" sz="2000" dirty="0">
                <a:latin typeface="Bernard MT Condensed" panose="02050806060905020404" pitchFamily="18" charset="0"/>
              </a:rPr>
              <a:t>Gyéren lakott területeken</a:t>
            </a:r>
            <a:endParaRPr lang="da-DK" sz="2000" dirty="0">
              <a:latin typeface="Bernard MT Condensed" panose="02050806060905020404" pitchFamily="18" charset="0"/>
            </a:endParaRPr>
          </a:p>
          <a:p>
            <a:r>
              <a:rPr lang="pt-PT" sz="2000" dirty="0">
                <a:latin typeface="Bernard MT Condensed" panose="02050806060905020404" pitchFamily="18" charset="0"/>
              </a:rPr>
              <a:t>Àreas pouco povoadas</a:t>
            </a:r>
            <a:endParaRPr lang="da-DK" sz="2000" dirty="0">
              <a:latin typeface="Bernard MT Condensed" panose="02050806060905020404" pitchFamily="18" charset="0"/>
            </a:endParaRPr>
          </a:p>
          <a:p>
            <a:r>
              <a:rPr lang="pl-PL" sz="2000" dirty="0">
                <a:latin typeface="Bernard MT Condensed" panose="02050806060905020404" pitchFamily="18" charset="0"/>
              </a:rPr>
              <a:t>Obszary słabo zaludnione</a:t>
            </a:r>
            <a:endParaRPr lang="da-DK" sz="2000" dirty="0">
              <a:latin typeface="Bernard MT Condensed" panose="02050806060905020404" pitchFamily="18" charset="0"/>
            </a:endParaRPr>
          </a:p>
          <a:p>
            <a:r>
              <a:rPr lang="pl-PL" sz="2000" dirty="0">
                <a:latin typeface="Bernard MT Condensed" panose="02050806060905020404" pitchFamily="18" charset="0"/>
              </a:rPr>
              <a:t>Tyndt befolkede områder</a:t>
            </a:r>
            <a:endParaRPr lang="da-DK" sz="2000" dirty="0">
              <a:latin typeface="Bernard MT Condensed" panose="02050806060905020404" pitchFamily="18" charset="0"/>
            </a:endParaRPr>
          </a:p>
          <a:p>
            <a:pPr marL="0" lvl="0" indent="0">
              <a:buNone/>
            </a:pPr>
            <a:endParaRPr lang="da-DK" sz="24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684500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183880" cy="1051560"/>
          </a:xfrm>
        </p:spPr>
        <p:txBody>
          <a:bodyPr>
            <a:normAutofit/>
          </a:bodyPr>
          <a:lstStyle/>
          <a:p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Landsforeningen </a:t>
            </a:r>
            <a:b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da-DK" sz="1800" dirty="0">
                <a:solidFill>
                  <a:schemeClr val="accent1">
                    <a:tint val="88000"/>
                    <a:satMod val="150000"/>
                  </a:schemeClr>
                </a:solidFill>
                <a:ea typeface="Verdana" pitchFamily="34" charset="0"/>
                <a:cs typeface="Verdana" pitchFamily="34" charset="0"/>
              </a:rPr>
              <a:t>Kulturelle Samråd i Danmark</a:t>
            </a:r>
            <a:endParaRPr lang="da-DK" sz="1800" dirty="0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1903177"/>
              </p:ext>
            </p:extLst>
          </p:nvPr>
        </p:nvGraphicFramePr>
        <p:xfrm>
          <a:off x="683568" y="692697"/>
          <a:ext cx="7776864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753"/>
                <a:gridCol w="635881"/>
                <a:gridCol w="5636110"/>
                <a:gridCol w="1080120"/>
              </a:tblGrid>
              <a:tr h="382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82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100" dirty="0">
                          <a:effectLst/>
                        </a:rPr>
                        <a:t>No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000" b="1">
                          <a:effectLst/>
                        </a:rPr>
                        <a:t>Who</a:t>
                      </a:r>
                      <a:endParaRPr lang="da-DK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Key activities</a:t>
                      </a:r>
                      <a:endParaRPr lang="da-DK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Deadlines</a:t>
                      </a:r>
                      <a:endParaRPr lang="da-DK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69737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P3, IF</a:t>
                      </a:r>
                      <a:endParaRPr lang="da-DK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- </a:t>
                      </a:r>
                      <a:r>
                        <a:rPr lang="en-GB" sz="1200" dirty="0" err="1">
                          <a:effectLst/>
                        </a:rPr>
                        <a:t>ActKn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The lead partner, IF outlines the curricula frame, with support from the external evaluator, ActKnowledge regarding the assessment framework.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20.05.2017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46491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All </a:t>
                      </a:r>
                      <a:endParaRPr lang="da-DK" sz="120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The partners will be engaged in a shared dialogue on refinements of the draft Curricula frame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25.05.2017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968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>
                          <a:effectLst/>
                        </a:rPr>
                        <a:t>P3, IF</a:t>
                      </a:r>
                      <a:endParaRPr lang="da-D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IF present draft curricula  compendium, English ed. 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05.06.2017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968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All</a:t>
                      </a:r>
                      <a:endParaRPr lang="da-DK" sz="120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The partners gives feedback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10.06.2017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968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>
                          <a:effectLst/>
                        </a:rPr>
                        <a:t>P3, IF</a:t>
                      </a:r>
                      <a:endParaRPr lang="da-D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IF prepare the final English Master edition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15.06.2017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4649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>
                          <a:effectLst/>
                        </a:rPr>
                        <a:t>P1, VA</a:t>
                      </a:r>
                      <a:endParaRPr lang="da-D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VA proof-reads the manuscript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20.06.2017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697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P3, IF</a:t>
                      </a:r>
                      <a:endParaRPr lang="da-DK" sz="120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IF prepares the layout of the English edition using the visual identity of the project, and publish the reports as a PDF-publication.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30.06.2017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9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200" dirty="0" smtClean="0"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</a:t>
                      </a:r>
                      <a:endParaRPr lang="da-DK" sz="1200" dirty="0"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>
                          <a:effectLst/>
                        </a:rPr>
                        <a:t>All</a:t>
                      </a:r>
                      <a:endParaRPr lang="da-D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Evaluate the work packages / process evaluation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200" dirty="0">
                          <a:effectLst/>
                        </a:rPr>
                        <a:t>30.06.2017</a:t>
                      </a:r>
                      <a:endParaRPr lang="da-D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</a:tbl>
          </a:graphicData>
        </a:graphic>
      </p:graphicFrame>
      <p:pic>
        <p:nvPicPr>
          <p:cNvPr id="8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229225"/>
            <a:ext cx="4556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70432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3649</TotalTime>
  <Words>561</Words>
  <Application>Microsoft Office PowerPoint</Application>
  <PresentationFormat>Skærmshow (4:3)</PresentationFormat>
  <Paragraphs>154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Aspekt</vt:lpstr>
      <vt:lpstr>Landsforeningen Kulturelle Samråd i Danmark</vt:lpstr>
      <vt:lpstr>Landsforeningen  Kulturelle Samråd i Danmark</vt:lpstr>
      <vt:lpstr>Landsforeningen  Kulturelle Samråd i Danmark</vt:lpstr>
      <vt:lpstr>Landsforeningen  Kulturelle Samråd i Danmark</vt:lpstr>
      <vt:lpstr>Landsforeningen  Kulturelle Samråd i Danmark</vt:lpstr>
      <vt:lpstr>Landsforeningen  Kulturelle Samråd i Danmark</vt:lpstr>
      <vt:lpstr>Landsforeningen  Kulturelle Samråd i Danmark</vt:lpstr>
      <vt:lpstr>Landsforeningen  Kulturelle Samråd i Danmark</vt:lpstr>
      <vt:lpstr>Landsforeningen  Kulturelle Samråd i Danmark</vt:lpstr>
      <vt:lpstr>Landsforeningen  Kulturelle Samråd i Danmark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Kulturelle Samråd i Danmark</dc:title>
  <dc:creator>Bente</dc:creator>
  <cp:lastModifiedBy>hjv</cp:lastModifiedBy>
  <cp:revision>301</cp:revision>
  <cp:lastPrinted>2017-03-02T16:57:39Z</cp:lastPrinted>
  <dcterms:created xsi:type="dcterms:W3CDTF">2012-02-24T10:31:45Z</dcterms:created>
  <dcterms:modified xsi:type="dcterms:W3CDTF">2017-04-18T19:06:25Z</dcterms:modified>
</cp:coreProperties>
</file>