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8"/>
  </p:notesMasterIdLst>
  <p:sldIdLst>
    <p:sldId id="323" r:id="rId2"/>
    <p:sldId id="303" r:id="rId3"/>
    <p:sldId id="325" r:id="rId4"/>
    <p:sldId id="326" r:id="rId5"/>
    <p:sldId id="348" r:id="rId6"/>
    <p:sldId id="327" r:id="rId7"/>
    <p:sldId id="336" r:id="rId8"/>
    <p:sldId id="338" r:id="rId9"/>
    <p:sldId id="347" r:id="rId10"/>
    <p:sldId id="337" r:id="rId11"/>
    <p:sldId id="342" r:id="rId12"/>
    <p:sldId id="331" r:id="rId13"/>
    <p:sldId id="333" r:id="rId14"/>
    <p:sldId id="332" r:id="rId15"/>
    <p:sldId id="343" r:id="rId16"/>
    <p:sldId id="335" r:id="rId17"/>
  </p:sldIdLst>
  <p:sldSz cx="9144000" cy="6858000" type="screen4x3"/>
  <p:notesSz cx="6877050" cy="1000125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3573" autoAdjust="0"/>
    <p:restoredTop sz="94660" autoAdjust="0"/>
  </p:normalViewPr>
  <p:slideViewPr>
    <p:cSldViewPr>
      <p:cViewPr varScale="1">
        <p:scale>
          <a:sx n="70" d="100"/>
          <a:sy n="70" d="100"/>
        </p:scale>
        <p:origin x="-11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293" y="-77"/>
      </p:cViewPr>
      <p:guideLst>
        <p:guide orient="horz" pos="3150"/>
        <p:guide pos="216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DC6FB7-7BAC-4101-BEAE-AB3C45676568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395E4F6-B1CD-4C5F-B879-A86B9C837752}">
      <dgm:prSet phldrT="[Tekst]"/>
      <dgm:spPr/>
      <dgm:t>
        <a:bodyPr/>
        <a:lstStyle/>
        <a:p>
          <a:r>
            <a:rPr lang="en-GB" noProof="0" dirty="0" smtClean="0"/>
            <a:t>transcendental unity of apperception</a:t>
          </a:r>
        </a:p>
        <a:p>
          <a:r>
            <a:rPr lang="en-GB" noProof="0" dirty="0" smtClean="0"/>
            <a:t>(Self -consciousness)</a:t>
          </a:r>
          <a:endParaRPr lang="en-GB" noProof="0" dirty="0"/>
        </a:p>
      </dgm:t>
    </dgm:pt>
    <dgm:pt modelId="{CBAF8CB4-C99F-4C03-8910-5C65058F4987}" type="parTrans" cxnId="{70104596-7860-4769-825E-F0AB69C782A7}">
      <dgm:prSet/>
      <dgm:spPr/>
      <dgm:t>
        <a:bodyPr/>
        <a:lstStyle/>
        <a:p>
          <a:endParaRPr lang="en-GB"/>
        </a:p>
      </dgm:t>
    </dgm:pt>
    <dgm:pt modelId="{4C2D3E1E-3C29-42BD-930C-0C98F48EF77D}" type="sibTrans" cxnId="{70104596-7860-4769-825E-F0AB69C782A7}">
      <dgm:prSet/>
      <dgm:spPr/>
      <dgm:t>
        <a:bodyPr/>
        <a:lstStyle/>
        <a:p>
          <a:endParaRPr lang="en-GB"/>
        </a:p>
      </dgm:t>
    </dgm:pt>
    <dgm:pt modelId="{C6A1E23C-F962-4AF0-8F69-F06EDC36D0CE}">
      <dgm:prSet phldrT="[Tekst]"/>
      <dgm:spPr/>
      <dgm:t>
        <a:bodyPr/>
        <a:lstStyle/>
        <a:p>
          <a:r>
            <a:rPr lang="en-GB" dirty="0" smtClean="0"/>
            <a:t>Understanding</a:t>
          </a:r>
        </a:p>
      </dgm:t>
    </dgm:pt>
    <dgm:pt modelId="{58230FB3-3F3A-497B-B34E-7070008DAFB8}" type="parTrans" cxnId="{7B9020A0-6CD1-4550-B497-FA4CC26CB66E}">
      <dgm:prSet/>
      <dgm:spPr/>
      <dgm:t>
        <a:bodyPr/>
        <a:lstStyle/>
        <a:p>
          <a:endParaRPr lang="en-GB"/>
        </a:p>
      </dgm:t>
    </dgm:pt>
    <dgm:pt modelId="{DC8FD018-8B68-4676-AC8C-A5ACCF68B613}" type="sibTrans" cxnId="{7B9020A0-6CD1-4550-B497-FA4CC26CB66E}">
      <dgm:prSet/>
      <dgm:spPr/>
      <dgm:t>
        <a:bodyPr/>
        <a:lstStyle/>
        <a:p>
          <a:endParaRPr lang="en-GB"/>
        </a:p>
      </dgm:t>
    </dgm:pt>
    <dgm:pt modelId="{B3D16802-0690-4F12-AD93-2801E4AD9779}">
      <dgm:prSet phldrT="[Tekst]"/>
      <dgm:spPr/>
      <dgm:t>
        <a:bodyPr/>
        <a:lstStyle/>
        <a:p>
          <a:r>
            <a:rPr lang="en-GB" dirty="0" smtClean="0"/>
            <a:t>Imagination</a:t>
          </a:r>
          <a:endParaRPr lang="en-GB" dirty="0"/>
        </a:p>
      </dgm:t>
    </dgm:pt>
    <dgm:pt modelId="{39EC4446-027E-47C2-85A7-BE3B3554EADF}" type="parTrans" cxnId="{DD6D56C4-B312-489E-B25C-55D149F5352F}">
      <dgm:prSet/>
      <dgm:spPr/>
      <dgm:t>
        <a:bodyPr/>
        <a:lstStyle/>
        <a:p>
          <a:endParaRPr lang="en-GB"/>
        </a:p>
      </dgm:t>
    </dgm:pt>
    <dgm:pt modelId="{589172D7-8BE4-4791-B350-1C0AE7CAD7DF}" type="sibTrans" cxnId="{DD6D56C4-B312-489E-B25C-55D149F5352F}">
      <dgm:prSet/>
      <dgm:spPr/>
      <dgm:t>
        <a:bodyPr/>
        <a:lstStyle/>
        <a:p>
          <a:endParaRPr lang="en-GB"/>
        </a:p>
      </dgm:t>
    </dgm:pt>
    <dgm:pt modelId="{A85AABE2-043C-44D5-93C7-57AD5C3816B8}">
      <dgm:prSet phldrT="[Tekst]"/>
      <dgm:spPr/>
      <dgm:t>
        <a:bodyPr/>
        <a:lstStyle/>
        <a:p>
          <a:r>
            <a:rPr lang="en-GB" dirty="0" smtClean="0"/>
            <a:t>Feelings</a:t>
          </a:r>
          <a:endParaRPr lang="en-GB" dirty="0"/>
        </a:p>
      </dgm:t>
    </dgm:pt>
    <dgm:pt modelId="{50FDA2EA-5E66-49F2-BF88-D10E417B0297}" type="parTrans" cxnId="{08385121-1EF6-45F5-A90C-F73ADC417FEF}">
      <dgm:prSet/>
      <dgm:spPr/>
      <dgm:t>
        <a:bodyPr/>
        <a:lstStyle/>
        <a:p>
          <a:endParaRPr lang="en-GB"/>
        </a:p>
      </dgm:t>
    </dgm:pt>
    <dgm:pt modelId="{7AC14B66-9A57-46F8-BF6C-B2D5DF510C8B}" type="sibTrans" cxnId="{08385121-1EF6-45F5-A90C-F73ADC417FEF}">
      <dgm:prSet/>
      <dgm:spPr/>
      <dgm:t>
        <a:bodyPr/>
        <a:lstStyle/>
        <a:p>
          <a:endParaRPr lang="en-GB"/>
        </a:p>
      </dgm:t>
    </dgm:pt>
    <dgm:pt modelId="{FD376FBF-7800-42CF-B788-F43F64E30354}">
      <dgm:prSet phldrT="[Tekst]"/>
      <dgm:spPr/>
      <dgm:t>
        <a:bodyPr/>
        <a:lstStyle/>
        <a:p>
          <a:r>
            <a:rPr lang="en-GB" dirty="0" smtClean="0"/>
            <a:t>Sensation</a:t>
          </a:r>
          <a:endParaRPr lang="en-GB" dirty="0"/>
        </a:p>
      </dgm:t>
    </dgm:pt>
    <dgm:pt modelId="{C03ADC4C-DA7B-4E42-B49B-46C5F639D28E}" type="parTrans" cxnId="{7ADFD4F8-C8E2-4FEF-8835-142DC3A685BA}">
      <dgm:prSet/>
      <dgm:spPr/>
      <dgm:t>
        <a:bodyPr/>
        <a:lstStyle/>
        <a:p>
          <a:endParaRPr lang="en-GB"/>
        </a:p>
      </dgm:t>
    </dgm:pt>
    <dgm:pt modelId="{8BEE9139-373D-46C1-848B-1FB72C743BE0}" type="sibTrans" cxnId="{7ADFD4F8-C8E2-4FEF-8835-142DC3A685BA}">
      <dgm:prSet/>
      <dgm:spPr/>
      <dgm:t>
        <a:bodyPr/>
        <a:lstStyle/>
        <a:p>
          <a:endParaRPr lang="en-GB"/>
        </a:p>
      </dgm:t>
    </dgm:pt>
    <dgm:pt modelId="{EE214354-6C49-432A-98B3-ACCF484CDF32}">
      <dgm:prSet/>
      <dgm:spPr/>
      <dgm:t>
        <a:bodyPr/>
        <a:lstStyle/>
        <a:p>
          <a:r>
            <a:rPr lang="en-GB" dirty="0" smtClean="0"/>
            <a:t>Memory</a:t>
          </a:r>
          <a:endParaRPr lang="en-GB" dirty="0"/>
        </a:p>
      </dgm:t>
    </dgm:pt>
    <dgm:pt modelId="{91163355-AB94-455B-BB20-1A2AE6E3A4D6}" type="parTrans" cxnId="{869F67E2-5FF5-4E04-8BE0-381824724ADC}">
      <dgm:prSet/>
      <dgm:spPr/>
      <dgm:t>
        <a:bodyPr/>
        <a:lstStyle/>
        <a:p>
          <a:endParaRPr lang="en-GB"/>
        </a:p>
      </dgm:t>
    </dgm:pt>
    <dgm:pt modelId="{6EDAA010-0557-4B88-A21C-E66C293A092E}" type="sibTrans" cxnId="{869F67E2-5FF5-4E04-8BE0-381824724ADC}">
      <dgm:prSet/>
      <dgm:spPr/>
      <dgm:t>
        <a:bodyPr/>
        <a:lstStyle/>
        <a:p>
          <a:endParaRPr lang="en-GB"/>
        </a:p>
      </dgm:t>
    </dgm:pt>
    <dgm:pt modelId="{A72C73D9-C7C8-45AE-9D5D-E28F045DCC7B}">
      <dgm:prSet/>
      <dgm:spPr/>
      <dgm:t>
        <a:bodyPr/>
        <a:lstStyle/>
        <a:p>
          <a:r>
            <a:rPr lang="en-GB" dirty="0" smtClean="0"/>
            <a:t>Reason </a:t>
          </a:r>
          <a:endParaRPr lang="en-GB" dirty="0"/>
        </a:p>
      </dgm:t>
    </dgm:pt>
    <dgm:pt modelId="{3A9C971A-FE1A-47F2-8222-ED0F4BA1D90C}" type="parTrans" cxnId="{318151CF-1C05-44EF-A384-72E98B0E256A}">
      <dgm:prSet/>
      <dgm:spPr/>
      <dgm:t>
        <a:bodyPr/>
        <a:lstStyle/>
        <a:p>
          <a:endParaRPr lang="en-GB"/>
        </a:p>
      </dgm:t>
    </dgm:pt>
    <dgm:pt modelId="{C9F0D2B3-F201-4C1A-A29E-8DB66E032653}" type="sibTrans" cxnId="{318151CF-1C05-44EF-A384-72E98B0E256A}">
      <dgm:prSet/>
      <dgm:spPr/>
      <dgm:t>
        <a:bodyPr/>
        <a:lstStyle/>
        <a:p>
          <a:endParaRPr lang="en-GB"/>
        </a:p>
      </dgm:t>
    </dgm:pt>
    <dgm:pt modelId="{E6D27903-99ED-49E4-B0F1-09DE6F553AF1}">
      <dgm:prSet/>
      <dgm:spPr/>
      <dgm:t>
        <a:bodyPr/>
        <a:lstStyle/>
        <a:p>
          <a:endParaRPr lang="en-GB" dirty="0"/>
        </a:p>
      </dgm:t>
    </dgm:pt>
    <dgm:pt modelId="{1E38A6D8-D989-43F5-99B9-90C35D613085}" type="parTrans" cxnId="{3B4182A9-92F9-48D8-8FBA-F1CE68D0892F}">
      <dgm:prSet/>
      <dgm:spPr/>
      <dgm:t>
        <a:bodyPr/>
        <a:lstStyle/>
        <a:p>
          <a:endParaRPr lang="en-GB"/>
        </a:p>
      </dgm:t>
    </dgm:pt>
    <dgm:pt modelId="{529B7FA0-87C2-42D3-B0BE-3AB7658C7912}" type="sibTrans" cxnId="{3B4182A9-92F9-48D8-8FBA-F1CE68D0892F}">
      <dgm:prSet/>
      <dgm:spPr/>
      <dgm:t>
        <a:bodyPr/>
        <a:lstStyle/>
        <a:p>
          <a:endParaRPr lang="en-GB"/>
        </a:p>
      </dgm:t>
    </dgm:pt>
    <dgm:pt modelId="{9A8BA789-DE5D-4567-B12F-6499771946F9}">
      <dgm:prSet/>
      <dgm:spPr/>
      <dgm:t>
        <a:bodyPr/>
        <a:lstStyle/>
        <a:p>
          <a:r>
            <a:rPr lang="en-GB" dirty="0" smtClean="0"/>
            <a:t>Volition</a:t>
          </a:r>
          <a:endParaRPr lang="en-GB" dirty="0"/>
        </a:p>
      </dgm:t>
    </dgm:pt>
    <dgm:pt modelId="{1E906248-09E0-4CC3-8E98-FD5CDC29D9AF}" type="parTrans" cxnId="{637144EB-35CD-4556-A23B-FDC955D14AD3}">
      <dgm:prSet/>
      <dgm:spPr/>
      <dgm:t>
        <a:bodyPr/>
        <a:lstStyle/>
        <a:p>
          <a:endParaRPr lang="en-GB"/>
        </a:p>
      </dgm:t>
    </dgm:pt>
    <dgm:pt modelId="{29901415-C826-4DBD-8A09-9A691EEF526F}" type="sibTrans" cxnId="{637144EB-35CD-4556-A23B-FDC955D14AD3}">
      <dgm:prSet/>
      <dgm:spPr/>
      <dgm:t>
        <a:bodyPr/>
        <a:lstStyle/>
        <a:p>
          <a:endParaRPr lang="en-GB"/>
        </a:p>
      </dgm:t>
    </dgm:pt>
    <dgm:pt modelId="{8348BCC9-57F4-47DC-B50B-76723A65F5B6}" type="pres">
      <dgm:prSet presAssocID="{9BDC6FB7-7BAC-4101-BEAE-AB3C4567656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5D3390C-9712-479C-B011-661F64C0D0B4}" type="pres">
      <dgm:prSet presAssocID="{1395E4F6-B1CD-4C5F-B879-A86B9C837752}" presName="centerShape" presStyleLbl="node0" presStyleIdx="0" presStyleCnt="1"/>
      <dgm:spPr/>
      <dgm:t>
        <a:bodyPr/>
        <a:lstStyle/>
        <a:p>
          <a:endParaRPr lang="en-GB"/>
        </a:p>
      </dgm:t>
    </dgm:pt>
    <dgm:pt modelId="{A0EA0664-A55C-4C9E-AB49-8AB6CE31D2E7}" type="pres">
      <dgm:prSet presAssocID="{C6A1E23C-F962-4AF0-8F69-F06EDC36D0CE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BE90079-31EB-4C70-BF24-48F9E883FE78}" type="pres">
      <dgm:prSet presAssocID="{C6A1E23C-F962-4AF0-8F69-F06EDC36D0CE}" presName="dummy" presStyleCnt="0"/>
      <dgm:spPr/>
    </dgm:pt>
    <dgm:pt modelId="{663242C8-9809-4360-836C-C3E7BB2EE01A}" type="pres">
      <dgm:prSet presAssocID="{DC8FD018-8B68-4676-AC8C-A5ACCF68B613}" presName="sibTrans" presStyleLbl="sibTrans2D1" presStyleIdx="0" presStyleCnt="7"/>
      <dgm:spPr/>
      <dgm:t>
        <a:bodyPr/>
        <a:lstStyle/>
        <a:p>
          <a:endParaRPr lang="en-GB"/>
        </a:p>
      </dgm:t>
    </dgm:pt>
    <dgm:pt modelId="{92A41F05-536C-4A2A-AD58-6BB63849EBFC}" type="pres">
      <dgm:prSet presAssocID="{B3D16802-0690-4F12-AD93-2801E4AD9779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64F6405-5544-4588-A6D9-848BE8DB080F}" type="pres">
      <dgm:prSet presAssocID="{B3D16802-0690-4F12-AD93-2801E4AD9779}" presName="dummy" presStyleCnt="0"/>
      <dgm:spPr/>
    </dgm:pt>
    <dgm:pt modelId="{D8B0F820-6CEF-4428-87A6-51A50E554DD6}" type="pres">
      <dgm:prSet presAssocID="{589172D7-8BE4-4791-B350-1C0AE7CAD7DF}" presName="sibTrans" presStyleLbl="sibTrans2D1" presStyleIdx="1" presStyleCnt="7"/>
      <dgm:spPr/>
      <dgm:t>
        <a:bodyPr/>
        <a:lstStyle/>
        <a:p>
          <a:endParaRPr lang="en-GB"/>
        </a:p>
      </dgm:t>
    </dgm:pt>
    <dgm:pt modelId="{1497ADB3-1699-4F3A-98AB-417148760725}" type="pres">
      <dgm:prSet presAssocID="{EE214354-6C49-432A-98B3-ACCF484CDF32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7A548B3-F82C-41EB-B056-B2D645101A31}" type="pres">
      <dgm:prSet presAssocID="{EE214354-6C49-432A-98B3-ACCF484CDF32}" presName="dummy" presStyleCnt="0"/>
      <dgm:spPr/>
    </dgm:pt>
    <dgm:pt modelId="{FB129883-48E2-428E-AD81-5254D37490BD}" type="pres">
      <dgm:prSet presAssocID="{6EDAA010-0557-4B88-A21C-E66C293A092E}" presName="sibTrans" presStyleLbl="sibTrans2D1" presStyleIdx="2" presStyleCnt="7"/>
      <dgm:spPr/>
      <dgm:t>
        <a:bodyPr/>
        <a:lstStyle/>
        <a:p>
          <a:endParaRPr lang="en-GB"/>
        </a:p>
      </dgm:t>
    </dgm:pt>
    <dgm:pt modelId="{6501D9A5-E31A-4C87-AC7F-5A88111FBD72}" type="pres">
      <dgm:prSet presAssocID="{9A8BA789-DE5D-4567-B12F-6499771946F9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544455B-6A55-49EE-83D7-A2ACC1FA2296}" type="pres">
      <dgm:prSet presAssocID="{9A8BA789-DE5D-4567-B12F-6499771946F9}" presName="dummy" presStyleCnt="0"/>
      <dgm:spPr/>
    </dgm:pt>
    <dgm:pt modelId="{AF96D137-FC1D-4B9D-984D-F0A10702476E}" type="pres">
      <dgm:prSet presAssocID="{29901415-C826-4DBD-8A09-9A691EEF526F}" presName="sibTrans" presStyleLbl="sibTrans2D1" presStyleIdx="3" presStyleCnt="7"/>
      <dgm:spPr/>
      <dgm:t>
        <a:bodyPr/>
        <a:lstStyle/>
        <a:p>
          <a:endParaRPr lang="en-GB"/>
        </a:p>
      </dgm:t>
    </dgm:pt>
    <dgm:pt modelId="{61E2D9C2-58A7-4778-B533-9A5545817291}" type="pres">
      <dgm:prSet presAssocID="{A72C73D9-C7C8-45AE-9D5D-E28F045DCC7B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66F49EF-2C16-424C-91AB-7FCC92808635}" type="pres">
      <dgm:prSet presAssocID="{A72C73D9-C7C8-45AE-9D5D-E28F045DCC7B}" presName="dummy" presStyleCnt="0"/>
      <dgm:spPr/>
    </dgm:pt>
    <dgm:pt modelId="{3A54357C-88E7-487B-9E2F-BAFD4DCFA2EC}" type="pres">
      <dgm:prSet presAssocID="{C9F0D2B3-F201-4C1A-A29E-8DB66E032653}" presName="sibTrans" presStyleLbl="sibTrans2D1" presStyleIdx="4" presStyleCnt="7"/>
      <dgm:spPr/>
      <dgm:t>
        <a:bodyPr/>
        <a:lstStyle/>
        <a:p>
          <a:endParaRPr lang="en-GB"/>
        </a:p>
      </dgm:t>
    </dgm:pt>
    <dgm:pt modelId="{7A6E2246-03D7-4807-A5FD-7E87AB42D2D6}" type="pres">
      <dgm:prSet presAssocID="{A85AABE2-043C-44D5-93C7-57AD5C3816B8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325CEAD-14AE-4A13-8E47-8D9DD99058B1}" type="pres">
      <dgm:prSet presAssocID="{A85AABE2-043C-44D5-93C7-57AD5C3816B8}" presName="dummy" presStyleCnt="0"/>
      <dgm:spPr/>
    </dgm:pt>
    <dgm:pt modelId="{0D9D4F93-FEC3-46D4-98C2-072ED0BEDE07}" type="pres">
      <dgm:prSet presAssocID="{7AC14B66-9A57-46F8-BF6C-B2D5DF510C8B}" presName="sibTrans" presStyleLbl="sibTrans2D1" presStyleIdx="5" presStyleCnt="7"/>
      <dgm:spPr/>
      <dgm:t>
        <a:bodyPr/>
        <a:lstStyle/>
        <a:p>
          <a:endParaRPr lang="en-GB"/>
        </a:p>
      </dgm:t>
    </dgm:pt>
    <dgm:pt modelId="{44CB51E2-849E-415F-8887-17C96DDA7106}" type="pres">
      <dgm:prSet presAssocID="{FD376FBF-7800-42CF-B788-F43F64E30354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E45CBFF-42E4-4CA2-8978-BBC92C7C6715}" type="pres">
      <dgm:prSet presAssocID="{FD376FBF-7800-42CF-B788-F43F64E30354}" presName="dummy" presStyleCnt="0"/>
      <dgm:spPr/>
    </dgm:pt>
    <dgm:pt modelId="{9ADCC29E-64F5-49D3-8072-2A99F276D33C}" type="pres">
      <dgm:prSet presAssocID="{8BEE9139-373D-46C1-848B-1FB72C743BE0}" presName="sibTrans" presStyleLbl="sibTrans2D1" presStyleIdx="6" presStyleCnt="7"/>
      <dgm:spPr/>
      <dgm:t>
        <a:bodyPr/>
        <a:lstStyle/>
        <a:p>
          <a:endParaRPr lang="en-GB"/>
        </a:p>
      </dgm:t>
    </dgm:pt>
  </dgm:ptLst>
  <dgm:cxnLst>
    <dgm:cxn modelId="{46DAFAA5-EF6D-4ADF-81BB-EFC73DA45F98}" type="presOf" srcId="{29901415-C826-4DBD-8A09-9A691EEF526F}" destId="{AF96D137-FC1D-4B9D-984D-F0A10702476E}" srcOrd="0" destOrd="0" presId="urn:microsoft.com/office/officeart/2005/8/layout/radial6"/>
    <dgm:cxn modelId="{D8F53275-2895-4DB4-85F3-376F49ADFDAF}" type="presOf" srcId="{8BEE9139-373D-46C1-848B-1FB72C743BE0}" destId="{9ADCC29E-64F5-49D3-8072-2A99F276D33C}" srcOrd="0" destOrd="0" presId="urn:microsoft.com/office/officeart/2005/8/layout/radial6"/>
    <dgm:cxn modelId="{8399D2AC-CBA7-4E90-8813-7F21D891766E}" type="presOf" srcId="{C9F0D2B3-F201-4C1A-A29E-8DB66E032653}" destId="{3A54357C-88E7-487B-9E2F-BAFD4DCFA2EC}" srcOrd="0" destOrd="0" presId="urn:microsoft.com/office/officeart/2005/8/layout/radial6"/>
    <dgm:cxn modelId="{695C7E18-968D-411A-88FB-DA9CAE26C6BA}" type="presOf" srcId="{589172D7-8BE4-4791-B350-1C0AE7CAD7DF}" destId="{D8B0F820-6CEF-4428-87A6-51A50E554DD6}" srcOrd="0" destOrd="0" presId="urn:microsoft.com/office/officeart/2005/8/layout/radial6"/>
    <dgm:cxn modelId="{216E9428-E3CC-4064-9A8A-CEEE52A56B13}" type="presOf" srcId="{EE214354-6C49-432A-98B3-ACCF484CDF32}" destId="{1497ADB3-1699-4F3A-98AB-417148760725}" srcOrd="0" destOrd="0" presId="urn:microsoft.com/office/officeart/2005/8/layout/radial6"/>
    <dgm:cxn modelId="{869F67E2-5FF5-4E04-8BE0-381824724ADC}" srcId="{1395E4F6-B1CD-4C5F-B879-A86B9C837752}" destId="{EE214354-6C49-432A-98B3-ACCF484CDF32}" srcOrd="2" destOrd="0" parTransId="{91163355-AB94-455B-BB20-1A2AE6E3A4D6}" sibTransId="{6EDAA010-0557-4B88-A21C-E66C293A092E}"/>
    <dgm:cxn modelId="{7ADFD4F8-C8E2-4FEF-8835-142DC3A685BA}" srcId="{1395E4F6-B1CD-4C5F-B879-A86B9C837752}" destId="{FD376FBF-7800-42CF-B788-F43F64E30354}" srcOrd="6" destOrd="0" parTransId="{C03ADC4C-DA7B-4E42-B49B-46C5F639D28E}" sibTransId="{8BEE9139-373D-46C1-848B-1FB72C743BE0}"/>
    <dgm:cxn modelId="{0386C8FF-BAFC-45BF-BEF9-88C0CF509F3A}" type="presOf" srcId="{1395E4F6-B1CD-4C5F-B879-A86B9C837752}" destId="{15D3390C-9712-479C-B011-661F64C0D0B4}" srcOrd="0" destOrd="0" presId="urn:microsoft.com/office/officeart/2005/8/layout/radial6"/>
    <dgm:cxn modelId="{08385121-1EF6-45F5-A90C-F73ADC417FEF}" srcId="{1395E4F6-B1CD-4C5F-B879-A86B9C837752}" destId="{A85AABE2-043C-44D5-93C7-57AD5C3816B8}" srcOrd="5" destOrd="0" parTransId="{50FDA2EA-5E66-49F2-BF88-D10E417B0297}" sibTransId="{7AC14B66-9A57-46F8-BF6C-B2D5DF510C8B}"/>
    <dgm:cxn modelId="{D0EAE488-1646-4DCD-B018-FEBDFBBA45D3}" type="presOf" srcId="{C6A1E23C-F962-4AF0-8F69-F06EDC36D0CE}" destId="{A0EA0664-A55C-4C9E-AB49-8AB6CE31D2E7}" srcOrd="0" destOrd="0" presId="urn:microsoft.com/office/officeart/2005/8/layout/radial6"/>
    <dgm:cxn modelId="{54B62EF4-F026-4EA3-94ED-6B5D86972D68}" type="presOf" srcId="{B3D16802-0690-4F12-AD93-2801E4AD9779}" destId="{92A41F05-536C-4A2A-AD58-6BB63849EBFC}" srcOrd="0" destOrd="0" presId="urn:microsoft.com/office/officeart/2005/8/layout/radial6"/>
    <dgm:cxn modelId="{DF3DD7A2-A283-463D-B40E-FE3B3606D3AF}" type="presOf" srcId="{A72C73D9-C7C8-45AE-9D5D-E28F045DCC7B}" destId="{61E2D9C2-58A7-4778-B533-9A5545817291}" srcOrd="0" destOrd="0" presId="urn:microsoft.com/office/officeart/2005/8/layout/radial6"/>
    <dgm:cxn modelId="{85F43552-0E5B-4329-A72D-1A36B9A35F80}" type="presOf" srcId="{DC8FD018-8B68-4676-AC8C-A5ACCF68B613}" destId="{663242C8-9809-4360-836C-C3E7BB2EE01A}" srcOrd="0" destOrd="0" presId="urn:microsoft.com/office/officeart/2005/8/layout/radial6"/>
    <dgm:cxn modelId="{1C30B66C-207B-4542-8231-540F6158D0DC}" type="presOf" srcId="{9A8BA789-DE5D-4567-B12F-6499771946F9}" destId="{6501D9A5-E31A-4C87-AC7F-5A88111FBD72}" srcOrd="0" destOrd="0" presId="urn:microsoft.com/office/officeart/2005/8/layout/radial6"/>
    <dgm:cxn modelId="{DD6D56C4-B312-489E-B25C-55D149F5352F}" srcId="{1395E4F6-B1CD-4C5F-B879-A86B9C837752}" destId="{B3D16802-0690-4F12-AD93-2801E4AD9779}" srcOrd="1" destOrd="0" parTransId="{39EC4446-027E-47C2-85A7-BE3B3554EADF}" sibTransId="{589172D7-8BE4-4791-B350-1C0AE7CAD7DF}"/>
    <dgm:cxn modelId="{3B4182A9-92F9-48D8-8FBA-F1CE68D0892F}" srcId="{9BDC6FB7-7BAC-4101-BEAE-AB3C45676568}" destId="{E6D27903-99ED-49E4-B0F1-09DE6F553AF1}" srcOrd="1" destOrd="0" parTransId="{1E38A6D8-D989-43F5-99B9-90C35D613085}" sibTransId="{529B7FA0-87C2-42D3-B0BE-3AB7658C7912}"/>
    <dgm:cxn modelId="{318151CF-1C05-44EF-A384-72E98B0E256A}" srcId="{1395E4F6-B1CD-4C5F-B879-A86B9C837752}" destId="{A72C73D9-C7C8-45AE-9D5D-E28F045DCC7B}" srcOrd="4" destOrd="0" parTransId="{3A9C971A-FE1A-47F2-8222-ED0F4BA1D90C}" sibTransId="{C9F0D2B3-F201-4C1A-A29E-8DB66E032653}"/>
    <dgm:cxn modelId="{A5238004-D578-40A8-8B26-095F425BAC03}" type="presOf" srcId="{6EDAA010-0557-4B88-A21C-E66C293A092E}" destId="{FB129883-48E2-428E-AD81-5254D37490BD}" srcOrd="0" destOrd="0" presId="urn:microsoft.com/office/officeart/2005/8/layout/radial6"/>
    <dgm:cxn modelId="{4AC73388-587F-4A8D-BB26-DE04A54DB9D4}" type="presOf" srcId="{7AC14B66-9A57-46F8-BF6C-B2D5DF510C8B}" destId="{0D9D4F93-FEC3-46D4-98C2-072ED0BEDE07}" srcOrd="0" destOrd="0" presId="urn:microsoft.com/office/officeart/2005/8/layout/radial6"/>
    <dgm:cxn modelId="{9C679378-D14F-4977-9F1B-6F953AC806F3}" type="presOf" srcId="{A85AABE2-043C-44D5-93C7-57AD5C3816B8}" destId="{7A6E2246-03D7-4807-A5FD-7E87AB42D2D6}" srcOrd="0" destOrd="0" presId="urn:microsoft.com/office/officeart/2005/8/layout/radial6"/>
    <dgm:cxn modelId="{F47E8BD9-0C97-41B9-813B-EBDDB07A1EA9}" type="presOf" srcId="{9BDC6FB7-7BAC-4101-BEAE-AB3C45676568}" destId="{8348BCC9-57F4-47DC-B50B-76723A65F5B6}" srcOrd="0" destOrd="0" presId="urn:microsoft.com/office/officeart/2005/8/layout/radial6"/>
    <dgm:cxn modelId="{7B9020A0-6CD1-4550-B497-FA4CC26CB66E}" srcId="{1395E4F6-B1CD-4C5F-B879-A86B9C837752}" destId="{C6A1E23C-F962-4AF0-8F69-F06EDC36D0CE}" srcOrd="0" destOrd="0" parTransId="{58230FB3-3F3A-497B-B34E-7070008DAFB8}" sibTransId="{DC8FD018-8B68-4676-AC8C-A5ACCF68B613}"/>
    <dgm:cxn modelId="{1F6B571E-2606-485E-9667-1E40A63F5050}" type="presOf" srcId="{FD376FBF-7800-42CF-B788-F43F64E30354}" destId="{44CB51E2-849E-415F-8887-17C96DDA7106}" srcOrd="0" destOrd="0" presId="urn:microsoft.com/office/officeart/2005/8/layout/radial6"/>
    <dgm:cxn modelId="{70104596-7860-4769-825E-F0AB69C782A7}" srcId="{9BDC6FB7-7BAC-4101-BEAE-AB3C45676568}" destId="{1395E4F6-B1CD-4C5F-B879-A86B9C837752}" srcOrd="0" destOrd="0" parTransId="{CBAF8CB4-C99F-4C03-8910-5C65058F4987}" sibTransId="{4C2D3E1E-3C29-42BD-930C-0C98F48EF77D}"/>
    <dgm:cxn modelId="{637144EB-35CD-4556-A23B-FDC955D14AD3}" srcId="{1395E4F6-B1CD-4C5F-B879-A86B9C837752}" destId="{9A8BA789-DE5D-4567-B12F-6499771946F9}" srcOrd="3" destOrd="0" parTransId="{1E906248-09E0-4CC3-8E98-FD5CDC29D9AF}" sibTransId="{29901415-C826-4DBD-8A09-9A691EEF526F}"/>
    <dgm:cxn modelId="{B0C5F9B7-B86E-4675-A75F-B6614A43A027}" type="presParOf" srcId="{8348BCC9-57F4-47DC-B50B-76723A65F5B6}" destId="{15D3390C-9712-479C-B011-661F64C0D0B4}" srcOrd="0" destOrd="0" presId="urn:microsoft.com/office/officeart/2005/8/layout/radial6"/>
    <dgm:cxn modelId="{F2844A73-3F92-4719-96F8-15E6F83F05E7}" type="presParOf" srcId="{8348BCC9-57F4-47DC-B50B-76723A65F5B6}" destId="{A0EA0664-A55C-4C9E-AB49-8AB6CE31D2E7}" srcOrd="1" destOrd="0" presId="urn:microsoft.com/office/officeart/2005/8/layout/radial6"/>
    <dgm:cxn modelId="{859FEA45-1F20-45D3-8BAE-70A427EC556B}" type="presParOf" srcId="{8348BCC9-57F4-47DC-B50B-76723A65F5B6}" destId="{7BE90079-31EB-4C70-BF24-48F9E883FE78}" srcOrd="2" destOrd="0" presId="urn:microsoft.com/office/officeart/2005/8/layout/radial6"/>
    <dgm:cxn modelId="{3CCDA105-A4F9-4754-A627-0E5869CEBB8D}" type="presParOf" srcId="{8348BCC9-57F4-47DC-B50B-76723A65F5B6}" destId="{663242C8-9809-4360-836C-C3E7BB2EE01A}" srcOrd="3" destOrd="0" presId="urn:microsoft.com/office/officeart/2005/8/layout/radial6"/>
    <dgm:cxn modelId="{C3C9B134-31B8-4815-96DA-501BEDD98985}" type="presParOf" srcId="{8348BCC9-57F4-47DC-B50B-76723A65F5B6}" destId="{92A41F05-536C-4A2A-AD58-6BB63849EBFC}" srcOrd="4" destOrd="0" presId="urn:microsoft.com/office/officeart/2005/8/layout/radial6"/>
    <dgm:cxn modelId="{FE6D2D21-B679-4EC9-B029-287EF66C5580}" type="presParOf" srcId="{8348BCC9-57F4-47DC-B50B-76723A65F5B6}" destId="{464F6405-5544-4588-A6D9-848BE8DB080F}" srcOrd="5" destOrd="0" presId="urn:microsoft.com/office/officeart/2005/8/layout/radial6"/>
    <dgm:cxn modelId="{C95E7C16-A9C3-43D4-9F74-403491C4454C}" type="presParOf" srcId="{8348BCC9-57F4-47DC-B50B-76723A65F5B6}" destId="{D8B0F820-6CEF-4428-87A6-51A50E554DD6}" srcOrd="6" destOrd="0" presId="urn:microsoft.com/office/officeart/2005/8/layout/radial6"/>
    <dgm:cxn modelId="{DF879D08-D4DC-4A31-A8E7-9F6ACCBA8EA1}" type="presParOf" srcId="{8348BCC9-57F4-47DC-B50B-76723A65F5B6}" destId="{1497ADB3-1699-4F3A-98AB-417148760725}" srcOrd="7" destOrd="0" presId="urn:microsoft.com/office/officeart/2005/8/layout/radial6"/>
    <dgm:cxn modelId="{6D5688C1-FE2D-4FB4-83BF-21B8E91BECA2}" type="presParOf" srcId="{8348BCC9-57F4-47DC-B50B-76723A65F5B6}" destId="{37A548B3-F82C-41EB-B056-B2D645101A31}" srcOrd="8" destOrd="0" presId="urn:microsoft.com/office/officeart/2005/8/layout/radial6"/>
    <dgm:cxn modelId="{6A0576DC-9410-476E-91D0-CCC1FB5E9C63}" type="presParOf" srcId="{8348BCC9-57F4-47DC-B50B-76723A65F5B6}" destId="{FB129883-48E2-428E-AD81-5254D37490BD}" srcOrd="9" destOrd="0" presId="urn:microsoft.com/office/officeart/2005/8/layout/radial6"/>
    <dgm:cxn modelId="{E94AA192-E2ED-435C-98E9-D776EAB49809}" type="presParOf" srcId="{8348BCC9-57F4-47DC-B50B-76723A65F5B6}" destId="{6501D9A5-E31A-4C87-AC7F-5A88111FBD72}" srcOrd="10" destOrd="0" presId="urn:microsoft.com/office/officeart/2005/8/layout/radial6"/>
    <dgm:cxn modelId="{481B3E3C-41E9-4C2C-8084-9B30E95D4834}" type="presParOf" srcId="{8348BCC9-57F4-47DC-B50B-76723A65F5B6}" destId="{2544455B-6A55-49EE-83D7-A2ACC1FA2296}" srcOrd="11" destOrd="0" presId="urn:microsoft.com/office/officeart/2005/8/layout/radial6"/>
    <dgm:cxn modelId="{D8CFFA7D-246A-429A-96AA-D98E36633CE4}" type="presParOf" srcId="{8348BCC9-57F4-47DC-B50B-76723A65F5B6}" destId="{AF96D137-FC1D-4B9D-984D-F0A10702476E}" srcOrd="12" destOrd="0" presId="urn:microsoft.com/office/officeart/2005/8/layout/radial6"/>
    <dgm:cxn modelId="{C7F26368-085F-4FD1-A3B3-AD1FA4611E44}" type="presParOf" srcId="{8348BCC9-57F4-47DC-B50B-76723A65F5B6}" destId="{61E2D9C2-58A7-4778-B533-9A5545817291}" srcOrd="13" destOrd="0" presId="urn:microsoft.com/office/officeart/2005/8/layout/radial6"/>
    <dgm:cxn modelId="{9421335C-618F-45A1-A800-6C0327C3D349}" type="presParOf" srcId="{8348BCC9-57F4-47DC-B50B-76723A65F5B6}" destId="{E66F49EF-2C16-424C-91AB-7FCC92808635}" srcOrd="14" destOrd="0" presId="urn:microsoft.com/office/officeart/2005/8/layout/radial6"/>
    <dgm:cxn modelId="{05B3DF34-C9FD-4797-B68D-06C402C213B4}" type="presParOf" srcId="{8348BCC9-57F4-47DC-B50B-76723A65F5B6}" destId="{3A54357C-88E7-487B-9E2F-BAFD4DCFA2EC}" srcOrd="15" destOrd="0" presId="urn:microsoft.com/office/officeart/2005/8/layout/radial6"/>
    <dgm:cxn modelId="{A0808E6E-A924-4B94-8ED1-F582C2DBF2A8}" type="presParOf" srcId="{8348BCC9-57F4-47DC-B50B-76723A65F5B6}" destId="{7A6E2246-03D7-4807-A5FD-7E87AB42D2D6}" srcOrd="16" destOrd="0" presId="urn:microsoft.com/office/officeart/2005/8/layout/radial6"/>
    <dgm:cxn modelId="{71F71A4E-4C4C-4DDC-ADFE-2E24EF1BCA73}" type="presParOf" srcId="{8348BCC9-57F4-47DC-B50B-76723A65F5B6}" destId="{4325CEAD-14AE-4A13-8E47-8D9DD99058B1}" srcOrd="17" destOrd="0" presId="urn:microsoft.com/office/officeart/2005/8/layout/radial6"/>
    <dgm:cxn modelId="{71028C96-EE7F-4E43-AA83-4460411119DA}" type="presParOf" srcId="{8348BCC9-57F4-47DC-B50B-76723A65F5B6}" destId="{0D9D4F93-FEC3-46D4-98C2-072ED0BEDE07}" srcOrd="18" destOrd="0" presId="urn:microsoft.com/office/officeart/2005/8/layout/radial6"/>
    <dgm:cxn modelId="{B056850E-E159-4676-B2ED-78695F6840D4}" type="presParOf" srcId="{8348BCC9-57F4-47DC-B50B-76723A65F5B6}" destId="{44CB51E2-849E-415F-8887-17C96DDA7106}" srcOrd="19" destOrd="0" presId="urn:microsoft.com/office/officeart/2005/8/layout/radial6"/>
    <dgm:cxn modelId="{F412E64A-BCA7-417F-9566-8D42BA220A02}" type="presParOf" srcId="{8348BCC9-57F4-47DC-B50B-76723A65F5B6}" destId="{FE45CBFF-42E4-4CA2-8978-BBC92C7C6715}" srcOrd="20" destOrd="0" presId="urn:microsoft.com/office/officeart/2005/8/layout/radial6"/>
    <dgm:cxn modelId="{9581A2BE-4E31-4A3F-A36F-E2C0CDBA6BE3}" type="presParOf" srcId="{8348BCC9-57F4-47DC-B50B-76723A65F5B6}" destId="{9ADCC29E-64F5-49D3-8072-2A99F276D33C}" srcOrd="21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93DCD850-9D9D-4154-A9BC-6D9A564F792B}" type="datetimeFigureOut">
              <a:rPr lang="da-DK" smtClean="0"/>
              <a:pPr/>
              <a:t>01-04-2014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7705" y="4750594"/>
            <a:ext cx="5501640" cy="4500563"/>
          </a:xfrm>
          <a:prstGeom prst="rect">
            <a:avLst/>
          </a:prstGeom>
        </p:spPr>
        <p:txBody>
          <a:bodyPr vert="horz" lIns="96442" tIns="48221" rIns="96442" bIns="48221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95404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570D742F-399D-4886-8970-DD78786AC5D1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</a:t>
            </a:fld>
            <a:endParaRPr lang="da-DK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11</a:t>
            </a:fld>
            <a:endParaRPr lang="da-DK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12</a:t>
            </a:fld>
            <a:endParaRPr lang="da-DK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13</a:t>
            </a:fld>
            <a:endParaRPr lang="da-DK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14</a:t>
            </a:fld>
            <a:endParaRPr lang="da-DK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15</a:t>
            </a:fld>
            <a:endParaRPr lang="da-DK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16</a:t>
            </a:fld>
            <a:endParaRPr lang="da-DK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3</a:t>
            </a:fld>
            <a:endParaRPr lang="da-DK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4</a:t>
            </a:fld>
            <a:endParaRPr lang="da-DK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5</a:t>
            </a:fld>
            <a:endParaRPr lang="da-DK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6</a:t>
            </a:fld>
            <a:endParaRPr lang="da-DK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7</a:t>
            </a:fld>
            <a:endParaRPr lang="da-DK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8</a:t>
            </a:fld>
            <a:endParaRPr lang="da-DK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9</a:t>
            </a:fld>
            <a:endParaRPr lang="da-DK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10</a:t>
            </a:fld>
            <a:endParaRPr lang="da-DK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22" name="Und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a-DK" smtClean="0"/>
              <a:t>Klik for at redigere undertiteltypografien i masteren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01-04-2014</a:t>
            </a:fld>
            <a:endParaRPr lang="da-DK"/>
          </a:p>
        </p:txBody>
      </p:sp>
      <p:sp>
        <p:nvSpPr>
          <p:cNvPr id="20" name="Pladsholder til sidefod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10" name="Pladsholder til dias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01-04-2014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01-04-2014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01-04-2014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01-04-2014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0" name="Rektangel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01-04-2014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01-04-2014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01-04-2014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01-04-2014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6" name="Rektangel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01-04-2014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01-04-2014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Rektangel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  <p:sp>
        <p:nvSpPr>
          <p:cNvPr id="9" name="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kel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Krans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Pladsholder til titel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9" name="Pladsholder til teks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24" name="Pladsholder til dato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308FBF0-2CF6-4DEB-B5A0-051FF894BBAB}" type="datetimeFigureOut">
              <a:rPr lang="da-DK" smtClean="0"/>
              <a:pPr/>
              <a:t>01-04-2014</a:t>
            </a:fld>
            <a:endParaRPr lang="da-DK"/>
          </a:p>
        </p:txBody>
      </p:sp>
      <p:sp>
        <p:nvSpPr>
          <p:cNvPr id="10" name="Pladsholder til sidefod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da-DK"/>
          </a:p>
        </p:txBody>
      </p:sp>
      <p:sp>
        <p:nvSpPr>
          <p:cNvPr id="22" name="Pladsholder til diasnumm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5" name="Rektangel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331640" y="116632"/>
            <a:ext cx="7488832" cy="1008112"/>
          </a:xfrm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r">
              <a:buNone/>
            </a:pPr>
            <a:endParaRPr lang="da-DK" sz="40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da-DK" sz="54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da-DK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da-DK" b="1" dirty="0" smtClean="0"/>
          </a:p>
          <a:p>
            <a:pPr algn="ctr">
              <a:buNone/>
            </a:pPr>
            <a:endParaRPr lang="da-DK" b="1" dirty="0" smtClean="0"/>
          </a:p>
          <a:p>
            <a:pPr algn="ctr">
              <a:buNone/>
            </a:pPr>
            <a:endParaRPr lang="da-DK" b="1" dirty="0"/>
          </a:p>
        </p:txBody>
      </p:sp>
      <p:sp>
        <p:nvSpPr>
          <p:cNvPr id="6" name="Tekstboks 5"/>
          <p:cNvSpPr txBox="1"/>
          <p:nvPr/>
        </p:nvSpPr>
        <p:spPr>
          <a:xfrm>
            <a:off x="5940152" y="5661248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Interfolk</a:t>
            </a:r>
          </a:p>
          <a:p>
            <a:r>
              <a:rPr lang="da-DK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a-DK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Institute for Civil Society    </a:t>
            </a:r>
            <a:endParaRPr lang="da-DK" sz="105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Billede 6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91570" y="5805265"/>
            <a:ext cx="568862" cy="576063"/>
          </a:xfrm>
          <a:prstGeom prst="rect">
            <a:avLst/>
          </a:prstGeom>
        </p:spPr>
      </p:pic>
      <p:sp>
        <p:nvSpPr>
          <p:cNvPr id="9" name="Rektangel 8"/>
          <p:cNvSpPr/>
          <p:nvPr/>
        </p:nvSpPr>
        <p:spPr>
          <a:xfrm>
            <a:off x="1331640" y="1700808"/>
            <a:ext cx="7488832" cy="11064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 tIns="144000" bIns="144000">
            <a:spAutoFit/>
          </a:bodyPr>
          <a:lstStyle/>
          <a:p>
            <a:pPr lvl="0" algn="ctr">
              <a:spcBef>
                <a:spcPts val="600"/>
              </a:spcBef>
              <a:spcAft>
                <a:spcPts val="600"/>
              </a:spcAft>
            </a:pPr>
            <a:r>
              <a:rPr lang="da-DK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Arial" pitchFamily="34" charset="0"/>
              </a:rPr>
              <a:t>ART-AGE SEMINAR </a:t>
            </a:r>
          </a:p>
          <a:p>
            <a:pPr lvl="0" algn="ctr"/>
            <a:r>
              <a:rPr lang="da-DK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Arial" pitchFamily="34" charset="0"/>
              </a:rPr>
              <a:t> 4th of June, 2013 in Vartov, Copenhagen </a:t>
            </a:r>
            <a:endParaRPr lang="da-DK" sz="24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Arial" pitchFamily="34" charset="0"/>
            </a:endParaRPr>
          </a:p>
        </p:txBody>
      </p:sp>
      <p:pic>
        <p:nvPicPr>
          <p:cNvPr id="1026" name="Billede 7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188640"/>
            <a:ext cx="2088232" cy="846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331640" y="2924944"/>
            <a:ext cx="7488832" cy="1506530"/>
          </a:xfrm>
          <a:prstGeom prst="rect">
            <a:avLst/>
          </a:prstGeom>
          <a:solidFill>
            <a:srgbClr val="D6E3BC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144000" rIns="91440" bIns="14400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ts val="1200"/>
              </a:spcBef>
              <a:tabLst>
                <a:tab pos="227013" algn="l"/>
              </a:tabLst>
            </a:pPr>
            <a:r>
              <a:rPr lang="en-GB" sz="1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Third Presentation:</a:t>
            </a:r>
          </a:p>
          <a:p>
            <a:pPr algn="ctr" fontAlgn="base">
              <a:spcBef>
                <a:spcPts val="1800"/>
              </a:spcBef>
              <a:tabLst>
                <a:tab pos="227013" algn="l"/>
              </a:tabLst>
            </a:pPr>
            <a:r>
              <a:rPr lang="en-GB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Aesthetic Learning</a:t>
            </a:r>
          </a:p>
          <a:p>
            <a:pPr algn="ctr" fontAlgn="base">
              <a:spcAft>
                <a:spcPts val="600"/>
              </a:spcAft>
              <a:tabLst>
                <a:tab pos="227013" algn="l"/>
              </a:tabLst>
            </a:pPr>
            <a:r>
              <a:rPr lang="en-GB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reference to Kants Critical Philosophy</a:t>
            </a:r>
            <a:endParaRPr kumimoji="0" lang="en-GB" sz="2400" b="1" i="0" u="none" strike="noStrike" cap="none" normalizeH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kstboks 9"/>
          <p:cNvSpPr txBox="1"/>
          <p:nvPr/>
        </p:nvSpPr>
        <p:spPr>
          <a:xfrm>
            <a:off x="4716016" y="530120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spcBef>
                <a:spcPct val="0"/>
              </a:spcBef>
            </a:pPr>
            <a:r>
              <a:rPr lang="da-DK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Hans Jørgen Vodsgaard</a:t>
            </a:r>
            <a:endParaRPr lang="da-DK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331640" y="260648"/>
            <a:ext cx="4968552" cy="818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08000" rIns="91440" bIns="1080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7013" algn="l"/>
                <a:tab pos="454025" algn="l"/>
                <a:tab pos="681038" algn="l"/>
              </a:tabLst>
            </a:pPr>
            <a:r>
              <a:rPr kumimoji="0" lang="en-GB" sz="17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ea typeface="Calibri" pitchFamily="34" charset="0"/>
                <a:cs typeface="Arial" pitchFamily="34" charset="0"/>
              </a:rPr>
              <a:t>Grundtvig Learning Partnership 2012 - 2014: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7013" algn="l"/>
                <a:tab pos="454025" algn="l"/>
                <a:tab pos="681038" algn="l"/>
              </a:tabLst>
            </a:pPr>
            <a:r>
              <a:rPr kumimoji="0" lang="en-GB" sz="17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ea typeface="Calibri" pitchFamily="34" charset="0"/>
                <a:cs typeface="Arial" pitchFamily="34" charset="0"/>
              </a:rPr>
              <a:t>ART-AGE,  Art based learning and active ageing</a:t>
            </a:r>
            <a:r>
              <a:rPr kumimoji="0" lang="da-DK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Autofit/>
          </a:bodyPr>
          <a:lstStyle/>
          <a:p>
            <a:r>
              <a:rPr lang="en-GB" sz="3200" dirty="0" smtClean="0"/>
              <a:t>Architecture of human mind  </a:t>
            </a:r>
            <a:endParaRPr lang="en-GB" sz="32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75656" y="1196752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10</a:t>
            </a:fld>
            <a:endParaRPr lang="da-DK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Tabel 7"/>
          <p:cNvGraphicFramePr>
            <a:graphicFrameLocks noGrp="1"/>
          </p:cNvGraphicFramePr>
          <p:nvPr/>
        </p:nvGraphicFramePr>
        <p:xfrm>
          <a:off x="1187624" y="1340768"/>
          <a:ext cx="7776864" cy="4720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242"/>
                <a:gridCol w="2008763"/>
                <a:gridCol w="1967977"/>
                <a:gridCol w="2392882"/>
              </a:tblGrid>
              <a:tr h="482197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Main capacities</a:t>
                      </a:r>
                      <a:endParaRPr lang="en-GB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Knowledge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Volition</a:t>
                      </a:r>
                      <a:endParaRPr lang="en-GB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Feelings</a:t>
                      </a:r>
                      <a:endParaRPr lang="en-GB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  <a:tr h="638981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Domains</a:t>
                      </a:r>
                      <a:r>
                        <a:rPr lang="en-GB" sz="16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Natural laws</a:t>
                      </a:r>
                    </a:p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(Determinate laws)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Human will</a:t>
                      </a:r>
                    </a:p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(Final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purpose)</a:t>
                      </a:r>
                      <a:endParaRPr lang="en-GB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Beauty &amp; Sublimity</a:t>
                      </a:r>
                    </a:p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(Purposiveness)</a:t>
                      </a:r>
                      <a:endParaRPr lang="en-GB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45000"/>
                      </a:schemeClr>
                    </a:solidFill>
                  </a:tcPr>
                </a:tc>
              </a:tr>
              <a:tr h="638981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Our relation/ interests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Instrumental/control</a:t>
                      </a:r>
                      <a:endParaRPr lang="en-GB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Duty/freedom </a:t>
                      </a:r>
                      <a:endParaRPr lang="en-GB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Disclosure/disinterested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45000"/>
                      </a:schemeClr>
                    </a:solidFill>
                  </a:tcPr>
                </a:tc>
              </a:tr>
              <a:tr h="638981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Discourses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Epistemic</a:t>
                      </a:r>
                    </a:p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(is a fact)</a:t>
                      </a:r>
                      <a:endParaRPr lang="en-GB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Moral</a:t>
                      </a:r>
                    </a:p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(ought to be)</a:t>
                      </a:r>
                      <a:endParaRPr lang="en-GB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Aesthetic</a:t>
                      </a:r>
                    </a:p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(sense of beauty)</a:t>
                      </a:r>
                      <a:endParaRPr lang="en-GB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45000"/>
                      </a:schemeClr>
                    </a:solidFill>
                  </a:tcPr>
                </a:tc>
              </a:tr>
              <a:tr h="638981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Cognitive</a:t>
                      </a:r>
                      <a:r>
                        <a:rPr lang="en-GB" sz="16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powers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Understanding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(What and How)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GB" sz="16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Reason</a:t>
                      </a:r>
                    </a:p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(Why)</a:t>
                      </a:r>
                      <a:endParaRPr lang="en-GB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Taste </a:t>
                      </a:r>
                    </a:p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(Pleasure)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GB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45000"/>
                      </a:schemeClr>
                    </a:solidFill>
                  </a:tcPr>
                </a:tc>
              </a:tr>
              <a:tr h="625196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latin typeface="Arial" pitchFamily="34" charset="0"/>
                          <a:cs typeface="Arial" pitchFamily="34" charset="0"/>
                        </a:rPr>
                        <a:t>Applied faculties</a:t>
                      </a:r>
                      <a:endParaRPr lang="en-GB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 pitchFamily="34" charset="0"/>
                          <a:cs typeface="Arial" pitchFamily="34" charset="0"/>
                        </a:rPr>
                        <a:t>Senses</a:t>
                      </a:r>
                      <a:r>
                        <a:rPr lang="en-GB" sz="1400" baseline="0" dirty="0" smtClean="0">
                          <a:latin typeface="Arial" pitchFamily="34" charset="0"/>
                          <a:cs typeface="Arial" pitchFamily="34" charset="0"/>
                        </a:rPr>
                        <a:t> &amp; imagination</a:t>
                      </a:r>
                      <a:endParaRPr lang="en-GB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GB" sz="1400" dirty="0" smtClean="0">
                          <a:latin typeface="Arial" pitchFamily="34" charset="0"/>
                          <a:cs typeface="Arial" pitchFamily="34" charset="0"/>
                        </a:rPr>
                        <a:t>serve </a:t>
                      </a:r>
                      <a:r>
                        <a:rPr lang="en-GB" sz="1400" b="1" dirty="0" smtClean="0">
                          <a:latin typeface="Arial" pitchFamily="34" charset="0"/>
                          <a:cs typeface="Arial" pitchFamily="34" charset="0"/>
                        </a:rPr>
                        <a:t>Understanding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itchFamily="34" charset="0"/>
                          <a:cs typeface="Arial" pitchFamily="34" charset="0"/>
                        </a:rPr>
                        <a:t>Imagination</a:t>
                      </a:r>
                      <a:r>
                        <a:rPr lang="en-GB" sz="1400" baseline="0" dirty="0" smtClean="0">
                          <a:latin typeface="Arial" pitchFamily="34" charset="0"/>
                          <a:cs typeface="Arial" pitchFamily="34" charset="0"/>
                        </a:rPr>
                        <a:t> &amp; feeling</a:t>
                      </a:r>
                    </a:p>
                    <a:p>
                      <a:r>
                        <a:rPr lang="en-GB" sz="1400" baseline="0" dirty="0" smtClean="0">
                          <a:latin typeface="Arial" pitchFamily="34" charset="0"/>
                          <a:cs typeface="Arial" pitchFamily="34" charset="0"/>
                        </a:rPr>
                        <a:t>serve </a:t>
                      </a:r>
                      <a:r>
                        <a:rPr lang="en-GB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Reason </a:t>
                      </a:r>
                      <a:endParaRPr lang="en-GB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i="0" dirty="0" smtClean="0">
                          <a:latin typeface="Arial" pitchFamily="34" charset="0"/>
                          <a:cs typeface="Arial" pitchFamily="34" charset="0"/>
                        </a:rPr>
                        <a:t>Understanding</a:t>
                      </a:r>
                      <a:r>
                        <a:rPr lang="en-GB" sz="1400" i="0" baseline="0" dirty="0" smtClean="0">
                          <a:latin typeface="Arial" pitchFamily="34" charset="0"/>
                          <a:cs typeface="Arial" pitchFamily="34" charset="0"/>
                        </a:rPr>
                        <a:t> (r</a:t>
                      </a:r>
                      <a:r>
                        <a:rPr lang="en-GB" sz="1400" i="0" dirty="0" smtClean="0">
                          <a:latin typeface="Arial" pitchFamily="34" charset="0"/>
                          <a:cs typeface="Arial" pitchFamily="34" charset="0"/>
                        </a:rPr>
                        <a:t>eason), senses, </a:t>
                      </a:r>
                      <a:r>
                        <a:rPr lang="en-GB" sz="1400" i="0" baseline="0" dirty="0" smtClean="0">
                          <a:latin typeface="Arial" pitchFamily="34" charset="0"/>
                          <a:cs typeface="Arial" pitchFamily="34" charset="0"/>
                        </a:rPr>
                        <a:t>imagination and feelings interact in </a:t>
                      </a:r>
                      <a:r>
                        <a:rPr lang="en-GB" sz="1400" b="1" i="0" baseline="0" dirty="0" smtClean="0">
                          <a:latin typeface="Arial" pitchFamily="34" charset="0"/>
                          <a:cs typeface="Arial" pitchFamily="34" charset="0"/>
                        </a:rPr>
                        <a:t>a free harmonious play</a:t>
                      </a:r>
                    </a:p>
                    <a:p>
                      <a:endParaRPr lang="en-GB" sz="1400" i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GB" sz="1400" i="1" baseline="0" dirty="0" smtClean="0">
                          <a:latin typeface="Arial" pitchFamily="34" charset="0"/>
                          <a:cs typeface="Arial" pitchFamily="34" charset="0"/>
                        </a:rPr>
                        <a:t>NB:  gives a cognitive / spiritual pleasure</a:t>
                      </a:r>
                      <a:endParaRPr lang="en-GB" sz="14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45920" y="116632"/>
            <a:ext cx="7498080" cy="634082"/>
          </a:xfrm>
        </p:spPr>
        <p:txBody>
          <a:bodyPr>
            <a:noAutofit/>
          </a:bodyPr>
          <a:lstStyle/>
          <a:p>
            <a:r>
              <a:rPr lang="en-GB" sz="3200" dirty="0" smtClean="0"/>
              <a:t>Basic forms of judgement </a:t>
            </a:r>
            <a:endParaRPr lang="en-GB" sz="32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75656" y="1196752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11</a:t>
            </a:fld>
            <a:endParaRPr lang="da-DK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Tabel 7"/>
          <p:cNvGraphicFramePr>
            <a:graphicFrameLocks noGrp="1"/>
          </p:cNvGraphicFramePr>
          <p:nvPr/>
        </p:nvGraphicFramePr>
        <p:xfrm>
          <a:off x="1259632" y="908720"/>
          <a:ext cx="7344816" cy="502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5495"/>
                <a:gridCol w="2511049"/>
                <a:gridCol w="2448272"/>
              </a:tblGrid>
              <a:tr h="576063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Determinate judgement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Reflective </a:t>
                      </a:r>
                    </a:p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Judgement  </a:t>
                      </a:r>
                      <a:endParaRPr lang="en-GB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Aesthetic reflective judgement</a:t>
                      </a:r>
                      <a:endParaRPr lang="en-GB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  <a:tr h="789032">
                <a:tc>
                  <a:txBody>
                    <a:bodyPr/>
                    <a:lstStyle/>
                    <a:p>
                      <a:r>
                        <a:rPr kumimoji="0" lang="en-GB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 universal is given by understanding or reason</a:t>
                      </a:r>
                      <a:endParaRPr kumimoji="0" lang="da-DK" sz="16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Universal missing</a:t>
                      </a:r>
                    </a:p>
                    <a:p>
                      <a:r>
                        <a:rPr kumimoji="0" lang="en-GB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(concept, rule or law) </a:t>
                      </a:r>
                      <a:endParaRPr lang="en-GB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Universal missing</a:t>
                      </a:r>
                    </a:p>
                    <a:p>
                      <a:r>
                        <a:rPr kumimoji="0" lang="en-GB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(concept, rule or law) </a:t>
                      </a:r>
                      <a:endParaRPr lang="en-GB" sz="16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45000"/>
                      </a:schemeClr>
                    </a:solidFill>
                  </a:tcPr>
                </a:tc>
              </a:tr>
              <a:tr h="18722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The sensed particular  (a thing, an act) is subsumed under a  given universal.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kern="1200" noProof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Reproduce</a:t>
                      </a:r>
                      <a:r>
                        <a:rPr kumimoji="0" lang="en-US" sz="1600" kern="1200" baseline="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 meaning</a:t>
                      </a:r>
                      <a:endParaRPr kumimoji="0" lang="en-US" sz="1600" kern="1200" noProof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The imagination must invent</a:t>
                      </a:r>
                      <a:r>
                        <a:rPr kumimoji="0" lang="en-GB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 new universal for this unknown thing or act.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endParaRPr kumimoji="0" lang="en-GB" sz="16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Produce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a new meaning</a:t>
                      </a:r>
                      <a:endParaRPr lang="en-GB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</a:t>
                      </a:r>
                      <a:r>
                        <a:rPr kumimoji="0" lang="en-GB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final universal can be found</a:t>
                      </a:r>
                      <a:r>
                        <a:rPr kumimoji="0" lang="en-GB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by imagination</a:t>
                      </a:r>
                      <a:endParaRPr kumimoji="0" lang="da-DK" sz="16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The sensed particular express an unfinished or open unity with a multitude of meanings.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45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kumimoji="0" lang="en-GB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“This is a cat”</a:t>
                      </a:r>
                      <a:endParaRPr kumimoji="0" lang="da-DK" sz="16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kumimoji="0" lang="en-GB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“You must not lie”</a:t>
                      </a:r>
                      <a:endParaRPr kumimoji="0" lang="da-DK" sz="16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“We call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it an UFO”</a:t>
                      </a:r>
                      <a:endParaRPr lang="en-GB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“This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is beautiful – I feel pleasure”</a:t>
                      </a:r>
                      <a:endParaRPr lang="en-GB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45000"/>
                      </a:schemeClr>
                    </a:solidFill>
                  </a:tcPr>
                </a:tc>
              </a:tr>
              <a:tr h="936770">
                <a:tc gridSpan="2">
                  <a:txBody>
                    <a:bodyPr/>
                    <a:lstStyle/>
                    <a:p>
                      <a:r>
                        <a:rPr kumimoji="0" lang="en-GB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The understanding (or reason) use sensation and imagination as servants to find a clear (closed) meaning. </a:t>
                      </a:r>
                      <a:endParaRPr kumimoji="0" lang="da-DK" sz="16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4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The</a:t>
                      </a:r>
                      <a:r>
                        <a:rPr kumimoji="0" lang="en-GB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f</a:t>
                      </a:r>
                      <a:r>
                        <a:rPr kumimoji="0" lang="en-GB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ree play between understanding and imagination create new and open meanings </a:t>
                      </a:r>
                      <a:endParaRPr lang="en-GB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634082"/>
          </a:xfrm>
        </p:spPr>
        <p:txBody>
          <a:bodyPr>
            <a:noAutofit/>
          </a:bodyPr>
          <a:lstStyle/>
          <a:p>
            <a:r>
              <a:rPr lang="en-GB" sz="3200" dirty="0" smtClean="0"/>
              <a:t>Aesthetic attributes and ideas  </a:t>
            </a:r>
            <a:endParaRPr lang="en-GB" sz="32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043608" y="692696"/>
            <a:ext cx="7992888" cy="59046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Definitions of concepts, ideas and aesthetic ideas</a:t>
            </a:r>
          </a:p>
          <a:p>
            <a:pPr marL="216000" indent="-216000">
              <a:buSzPct val="100000"/>
              <a:buFont typeface="Wingdings" pitchFamily="2" charset="2"/>
              <a:buChar char="§"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Understanding  provides concepts</a:t>
            </a:r>
          </a:p>
          <a:p>
            <a:pPr marL="216000" indent="-216000">
              <a:spcBef>
                <a:spcPts val="0"/>
              </a:spcBef>
              <a:buSzPct val="100000"/>
              <a:buNone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	that determine a sensory manifold / define an empirical identity. e.g. “a dog”, “a young girl” </a:t>
            </a:r>
          </a:p>
          <a:p>
            <a:pPr marL="216000" lvl="1" indent="-216000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Reason provides ideas</a:t>
            </a:r>
          </a:p>
          <a:p>
            <a:pPr marL="216000" lvl="1" indent="-216000">
              <a:spcBef>
                <a:spcPts val="0"/>
              </a:spcBef>
              <a:buSzPct val="100000"/>
              <a:buNone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	that refers to something beyond the bounds of sense intuitions, e.g. “Love”, “Spleen”</a:t>
            </a:r>
          </a:p>
          <a:p>
            <a:pPr marL="216000" lvl="1" indent="-216000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The free play of imagination and understanding/reason provides</a:t>
            </a:r>
          </a:p>
          <a:p>
            <a:pPr marL="216000" lvl="1" indent="-216000">
              <a:spcBef>
                <a:spcPts val="0"/>
              </a:spcBef>
              <a:buSzPct val="100000"/>
              <a:buNone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	a multitude of aesthetic attributes seeking a unity of an aesthetic idea (attunement)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The pleasures of aesthetic Idea:  </a:t>
            </a:r>
          </a:p>
          <a:p>
            <a:pPr marL="252000" indent="-252000">
              <a:buFont typeface="Wingdings" pitchFamily="2" charset="2"/>
              <a:buChar char="§"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A coherent whole of an unspeakable wealth of thought  without  a determinate concept. </a:t>
            </a:r>
          </a:p>
          <a:p>
            <a:pPr marL="252000" indent="-252000">
              <a:buFont typeface="Wingdings" pitchFamily="2" charset="2"/>
              <a:buChar char="§"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Creating a "quickening" of the cognitive faculties by producing a “train of thoughts” containing a "wealth of material” from the aesthetic attributes</a:t>
            </a:r>
          </a:p>
          <a:p>
            <a:pPr marL="252000" indent="-252000">
              <a:buFont typeface="Wingdings" pitchFamily="2" charset="2"/>
              <a:buChar char="§"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Prompts the imagination to spread over a multitude of kindred presentations that arouse more thought than can be determined by words.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The universality of  judgement of taste</a:t>
            </a:r>
          </a:p>
          <a:p>
            <a:pPr marL="252000" indent="-252000">
              <a:buFont typeface="Wingdings" pitchFamily="2" charset="2"/>
              <a:buChar char="§"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Even though our assessment  of the object’s aesthetic  quality  is grounded on our subjective feeling of pleasure,  our judgement claims to have objective validity </a:t>
            </a:r>
          </a:p>
          <a:p>
            <a:pPr marL="252000" indent="-252000">
              <a:buFont typeface="Wingdings" pitchFamily="2" charset="2"/>
              <a:buChar char="§"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Because only objects with a high potential for aesthetic ideas can provide the feeling of pleasure (attunement of the human mind)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The non-beautiful object  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does not initiate aesthetic ideas </a:t>
            </a:r>
          </a:p>
          <a:p>
            <a:pPr marL="266700" indent="-266700">
              <a:spcBef>
                <a:spcPts val="0"/>
              </a:spcBef>
              <a:buFont typeface="Wingdings" pitchFamily="2" charset="2"/>
              <a:buChar char="§"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makes the mind dull and dissatisfied with itself, </a:t>
            </a:r>
          </a:p>
          <a:p>
            <a:pPr marL="266700" indent="-266700">
              <a:spcBef>
                <a:spcPts val="0"/>
              </a:spcBef>
              <a:buFont typeface="Wingdings" pitchFamily="2" charset="2"/>
              <a:buChar char="§"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because its aesthetic attunement to the object is contra-purposive.</a:t>
            </a: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12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708392" cy="432048"/>
          </a:xfrm>
        </p:spPr>
        <p:txBody>
          <a:bodyPr>
            <a:noAutofit/>
          </a:bodyPr>
          <a:lstStyle/>
          <a:p>
            <a:r>
              <a:rPr lang="en-GB" sz="3000" dirty="0" smtClean="0"/>
              <a:t>Primordial significance of aesthetic experience  </a:t>
            </a:r>
            <a:endParaRPr lang="en-GB" sz="30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03648" y="1124744"/>
            <a:ext cx="749808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The primordial significance of the aesthetic experience and judgement,</a:t>
            </a:r>
          </a:p>
          <a:p>
            <a:pPr marL="252000" indent="-252000">
              <a:buFont typeface="Wingdings" pitchFamily="2" charset="2"/>
              <a:buChar char="§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Basic cognitive capacities which are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essential to judgement </a:t>
            </a:r>
            <a:r>
              <a:rPr lang="en-GB" sz="1600" b="1" i="1" dirty="0" smtClean="0">
                <a:latin typeface="Arial" pitchFamily="34" charset="0"/>
                <a:cs typeface="Arial" pitchFamily="34" charset="0"/>
              </a:rPr>
              <a:t>per se</a:t>
            </a:r>
            <a:r>
              <a:rPr lang="en-GB" sz="16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are brought into a free and mutually stimulating interaction</a:t>
            </a:r>
          </a:p>
          <a:p>
            <a:pPr marL="252000" indent="-252000">
              <a:buFont typeface="Wingdings" pitchFamily="2" charset="2"/>
              <a:buChar char="§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Like a repetition of the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ontogenesis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 of experience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200" dirty="0" smtClean="0">
                <a:latin typeface="Arial" pitchFamily="34" charset="0"/>
                <a:cs typeface="Arial" pitchFamily="34" charset="0"/>
              </a:rPr>
              <a:t>      (Ontogeny: development of a single organism – phylogeny: evolutionary development of the species) </a:t>
            </a:r>
          </a:p>
          <a:p>
            <a:pPr marL="0" indent="0">
              <a:spcBef>
                <a:spcPts val="0"/>
              </a:spcBef>
              <a:buNone/>
            </a:pPr>
            <a:endParaRPr lang="en-GB" sz="17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An infant interacts with its environment on the basis of playful curiosity</a:t>
            </a:r>
          </a:p>
          <a:p>
            <a:pPr marL="0" indent="0">
              <a:spcBef>
                <a:spcPts val="300"/>
              </a:spcBef>
              <a:buFont typeface="Wingdings" pitchFamily="2" charset="2"/>
              <a:buChar char="§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  Searching out and exploring different patterns of relation and order</a:t>
            </a:r>
          </a:p>
          <a:p>
            <a:pPr marL="0" indent="0">
              <a:spcBef>
                <a:spcPts val="300"/>
              </a:spcBef>
              <a:buFont typeface="Wingdings" pitchFamily="2" charset="2"/>
              <a:buChar char="§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  Playing with possibilities of order in a non-determined manner </a:t>
            </a:r>
          </a:p>
          <a:p>
            <a:pPr marL="0" indent="0">
              <a:spcBef>
                <a:spcPts val="300"/>
              </a:spcBef>
              <a:buFont typeface="Wingdings" pitchFamily="2" charset="2"/>
              <a:buChar char="§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  Creating a systematic calibration of understanding and imagination</a:t>
            </a:r>
          </a:p>
          <a:p>
            <a:pPr marL="0" indent="0">
              <a:spcBef>
                <a:spcPts val="300"/>
              </a:spcBef>
              <a:buFont typeface="Wingdings" pitchFamily="2" charset="2"/>
              <a:buChar char="§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  Which enable a personal sense of reality  (and self-consciousness) </a:t>
            </a:r>
          </a:p>
          <a:p>
            <a:pPr marL="252000" indent="-252000">
              <a:spcBef>
                <a:spcPts val="18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Aesthetic learning </a:t>
            </a:r>
            <a:r>
              <a:rPr lang="en-GB" sz="1600" b="1" i="1" dirty="0" smtClean="0">
                <a:latin typeface="Arial" pitchFamily="34" charset="0"/>
                <a:cs typeface="Arial" pitchFamily="34" charset="0"/>
              </a:rPr>
              <a:t>exemplifies </a:t>
            </a:r>
          </a:p>
          <a:p>
            <a:pPr marL="252000" indent="-252000"/>
            <a:r>
              <a:rPr lang="en-GB" sz="1600" dirty="0" smtClean="0">
                <a:latin typeface="Arial" pitchFamily="34" charset="0"/>
                <a:cs typeface="Arial" pitchFamily="34" charset="0"/>
              </a:rPr>
              <a:t>a mode of experiential free formation, which reaches back into our primordial formation as individuals </a:t>
            </a:r>
          </a:p>
          <a:p>
            <a:pPr marL="252000" indent="-252000">
              <a:buFont typeface="Wingdings" pitchFamily="2" charset="2"/>
              <a:buChar char="§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The pleasure of aesthetic learning may be the same for infants, grown-ups and elder  / re-establishing the experiential free formation.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  </a:t>
            </a:r>
            <a:endParaRPr lang="da-DK" sz="2000" dirty="0" smtClean="0"/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13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498080" cy="634082"/>
          </a:xfrm>
        </p:spPr>
        <p:txBody>
          <a:bodyPr>
            <a:noAutofit/>
          </a:bodyPr>
          <a:lstStyle/>
          <a:p>
            <a:r>
              <a:rPr lang="en-GB" sz="3200" dirty="0" smtClean="0"/>
              <a:t>Aesthetic as the Sundays of experiences   </a:t>
            </a:r>
            <a:endParaRPr lang="en-GB" sz="32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259632" y="764704"/>
            <a:ext cx="7632848" cy="5472608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en-GB" sz="1200" b="1" dirty="0" smtClean="0">
                <a:latin typeface="Arial" pitchFamily="34" charset="0"/>
                <a:cs typeface="Arial" pitchFamily="34" charset="0"/>
              </a:rPr>
              <a:t>Paul Crowther</a:t>
            </a:r>
            <a:r>
              <a:rPr lang="en-GB" sz="1200" dirty="0" smtClean="0">
                <a:latin typeface="Arial" pitchFamily="34" charset="0"/>
                <a:cs typeface="Arial" pitchFamily="34" charset="0"/>
              </a:rPr>
              <a:t>: English philosopher, professor at University of Ireland </a:t>
            </a:r>
          </a:p>
          <a:p>
            <a:pPr marL="457200" lvl="3" indent="-274638">
              <a:spcBef>
                <a:spcPts val="0"/>
              </a:spcBef>
              <a:buNone/>
            </a:pPr>
            <a:r>
              <a:rPr lang="en-GB" sz="1200" dirty="0" smtClean="0">
                <a:latin typeface="Arial" pitchFamily="34" charset="0"/>
                <a:cs typeface="Arial" pitchFamily="34" charset="0"/>
              </a:rPr>
              <a:t>The Kantian Sublime: From Morality to Art, 1989</a:t>
            </a:r>
            <a:endParaRPr lang="da-DK" sz="1200" dirty="0" smtClean="0">
              <a:latin typeface="Arial" pitchFamily="34" charset="0"/>
              <a:cs typeface="Arial" pitchFamily="34" charset="0"/>
            </a:endParaRPr>
          </a:p>
          <a:p>
            <a:pPr marL="457200" lvl="3" indent="-274638">
              <a:spcBef>
                <a:spcPts val="0"/>
              </a:spcBef>
              <a:buNone/>
            </a:pPr>
            <a:r>
              <a:rPr lang="en-GB" sz="1200" dirty="0" smtClean="0">
                <a:latin typeface="Arial" pitchFamily="34" charset="0"/>
                <a:cs typeface="Arial" pitchFamily="34" charset="0"/>
              </a:rPr>
              <a:t>Critical Aesthetics and Postmodernism, 1993</a:t>
            </a:r>
            <a:endParaRPr lang="da-DK" sz="1200" dirty="0" smtClean="0">
              <a:latin typeface="Arial" pitchFamily="34" charset="0"/>
              <a:cs typeface="Arial" pitchFamily="34" charset="0"/>
            </a:endParaRPr>
          </a:p>
          <a:p>
            <a:pPr marL="457200" lvl="3" indent="-274638">
              <a:spcBef>
                <a:spcPts val="0"/>
              </a:spcBef>
              <a:buNone/>
            </a:pPr>
            <a:r>
              <a:rPr lang="en-GB" sz="1200" dirty="0" smtClean="0">
                <a:latin typeface="Arial" pitchFamily="34" charset="0"/>
                <a:cs typeface="Arial" pitchFamily="34" charset="0"/>
              </a:rPr>
              <a:t>Art and Embodiment: From Aesthetics to Self-Consciousness, 1993</a:t>
            </a:r>
            <a:endParaRPr lang="da-DK" sz="1200" dirty="0" smtClean="0">
              <a:latin typeface="Arial" pitchFamily="34" charset="0"/>
              <a:cs typeface="Arial" pitchFamily="34" charset="0"/>
            </a:endParaRPr>
          </a:p>
          <a:p>
            <a:pPr marL="457200" lvl="3" indent="-274638">
              <a:spcBef>
                <a:spcPts val="0"/>
              </a:spcBef>
              <a:buNone/>
            </a:pPr>
            <a:r>
              <a:rPr lang="en-GB" sz="1200" dirty="0" smtClean="0">
                <a:latin typeface="Arial" pitchFamily="34" charset="0"/>
                <a:cs typeface="Arial" pitchFamily="34" charset="0"/>
              </a:rPr>
              <a:t>Defining Art, Creating the Canon: Artistic Value in an Era of Doubt, 2007</a:t>
            </a:r>
            <a:endParaRPr lang="da-DK" sz="1200" dirty="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1800"/>
              </a:spcBef>
              <a:buNone/>
            </a:pPr>
            <a:r>
              <a:rPr lang="en-GB" sz="1500" b="1" dirty="0" smtClean="0">
                <a:latin typeface="Arial" pitchFamily="34" charset="0"/>
                <a:cs typeface="Arial" pitchFamily="34" charset="0"/>
              </a:rPr>
              <a:t>Normal specificatory (determined) judgements - the everyday of cognition</a:t>
            </a:r>
          </a:p>
          <a:p>
            <a:pPr marL="182563" indent="-182563">
              <a:buFont typeface="Wingdings" pitchFamily="2" charset="2"/>
              <a:buChar char="§"/>
            </a:pPr>
            <a:r>
              <a:rPr lang="en-GB" sz="1500" dirty="0" smtClean="0">
                <a:latin typeface="Arial" pitchFamily="34" charset="0"/>
                <a:cs typeface="Arial" pitchFamily="34" charset="0"/>
              </a:rPr>
              <a:t>Is tightly directed by a relevant concept, and functions in a 'reproductive' way. </a:t>
            </a:r>
          </a:p>
          <a:p>
            <a:pPr marL="182563" indent="-182563">
              <a:buFont typeface="Wingdings" pitchFamily="2" charset="2"/>
              <a:buChar char="§"/>
            </a:pPr>
            <a:r>
              <a:rPr lang="en-GB" sz="1500" dirty="0" smtClean="0">
                <a:latin typeface="Arial" pitchFamily="34" charset="0"/>
                <a:cs typeface="Arial" pitchFamily="34" charset="0"/>
              </a:rPr>
              <a:t>Exist in a </a:t>
            </a:r>
            <a:r>
              <a:rPr lang="en-GB" sz="1500" i="1" dirty="0" smtClean="0">
                <a:latin typeface="Arial" pitchFamily="34" charset="0"/>
                <a:cs typeface="Arial" pitchFamily="34" charset="0"/>
              </a:rPr>
              <a:t>discursively rigid context </a:t>
            </a:r>
            <a:r>
              <a:rPr lang="en-GB" sz="1500" dirty="0" smtClean="0">
                <a:latin typeface="Arial" pitchFamily="34" charset="0"/>
                <a:cs typeface="Arial" pitchFamily="34" charset="0"/>
              </a:rPr>
              <a:t> involving definite concepts to definite objects </a:t>
            </a:r>
          </a:p>
          <a:p>
            <a:pPr marL="182563" indent="-182563">
              <a:buFont typeface="Wingdings" pitchFamily="2" charset="2"/>
              <a:buChar char="§"/>
            </a:pPr>
            <a:r>
              <a:rPr lang="en-GB" sz="1500" dirty="0" smtClean="0">
                <a:latin typeface="Arial" pitchFamily="34" charset="0"/>
                <a:cs typeface="Arial" pitchFamily="34" charset="0"/>
              </a:rPr>
              <a:t>On the basis of definite practical interests or physiological needs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GB" sz="1500" b="1" dirty="0" smtClean="0">
                <a:latin typeface="Arial" pitchFamily="34" charset="0"/>
                <a:cs typeface="Arial" pitchFamily="34" charset="0"/>
              </a:rPr>
              <a:t>Pure aesthetic (reflective) judgement – Sundays of cognition</a:t>
            </a:r>
          </a:p>
          <a:p>
            <a:pPr marL="182563" indent="-182563">
              <a:buFont typeface="Wingdings" pitchFamily="2" charset="2"/>
              <a:buChar char="§"/>
            </a:pPr>
            <a:r>
              <a:rPr lang="en-GB" sz="1500" dirty="0" smtClean="0">
                <a:latin typeface="Arial" pitchFamily="34" charset="0"/>
                <a:cs typeface="Arial" pitchFamily="34" charset="0"/>
              </a:rPr>
              <a:t>Brings the cognitive powers into a free play, since no definite concept restricts them</a:t>
            </a:r>
          </a:p>
          <a:p>
            <a:pPr marL="182563" indent="-182563">
              <a:buFont typeface="Wingdings" pitchFamily="2" charset="2"/>
              <a:buChar char="§"/>
            </a:pPr>
            <a:r>
              <a:rPr lang="en-GB" sz="1500" dirty="0" smtClean="0">
                <a:latin typeface="Arial" pitchFamily="34" charset="0"/>
                <a:cs typeface="Arial" pitchFamily="34" charset="0"/>
              </a:rPr>
              <a:t>Lets </a:t>
            </a:r>
            <a:r>
              <a:rPr lang="en-GB" sz="1500" i="1" dirty="0" smtClean="0">
                <a:latin typeface="Arial" pitchFamily="34" charset="0"/>
                <a:cs typeface="Arial" pitchFamily="34" charset="0"/>
              </a:rPr>
              <a:t>the cognitive powers </a:t>
            </a:r>
            <a:r>
              <a:rPr lang="en-GB" sz="1500" dirty="0" smtClean="0">
                <a:latin typeface="Arial" pitchFamily="34" charset="0"/>
                <a:cs typeface="Arial" pitchFamily="34" charset="0"/>
              </a:rPr>
              <a:t>interact in loose, experimental, explorative ways</a:t>
            </a:r>
          </a:p>
          <a:p>
            <a:pPr marL="182563" indent="-182563">
              <a:buFont typeface="Wingdings" pitchFamily="2" charset="2"/>
              <a:buChar char="§"/>
            </a:pPr>
            <a:r>
              <a:rPr lang="en-GB" sz="1500" dirty="0" smtClean="0">
                <a:latin typeface="Arial" pitchFamily="34" charset="0"/>
                <a:cs typeface="Arial" pitchFamily="34" charset="0"/>
              </a:rPr>
              <a:t>On the basis of an existential openness to the world (pure disinterest)</a:t>
            </a:r>
          </a:p>
          <a:p>
            <a:pPr marL="274320" lvl="1" indent="0">
              <a:spcBef>
                <a:spcPts val="1800"/>
              </a:spcBef>
              <a:buNone/>
            </a:pPr>
            <a:r>
              <a:rPr lang="en-GB" sz="1500" b="1" dirty="0" smtClean="0">
                <a:latin typeface="Arial" pitchFamily="34" charset="0"/>
                <a:cs typeface="Arial" pitchFamily="34" charset="0"/>
              </a:rPr>
              <a:t>We have cognition </a:t>
            </a:r>
            <a:r>
              <a:rPr lang="en-GB" sz="1500" b="1" i="1" dirty="0" smtClean="0">
                <a:latin typeface="Arial" pitchFamily="34" charset="0"/>
                <a:cs typeface="Arial" pitchFamily="34" charset="0"/>
              </a:rPr>
              <a:t>in the making</a:t>
            </a:r>
          </a:p>
          <a:p>
            <a:pPr marL="454320" lvl="1" indent="-180000">
              <a:buFont typeface="Wingdings" pitchFamily="2" charset="2"/>
              <a:buChar char="§"/>
            </a:pPr>
            <a:r>
              <a:rPr lang="en-GB" sz="1500" dirty="0" smtClean="0">
                <a:latin typeface="Arial" pitchFamily="34" charset="0"/>
                <a:cs typeface="Arial" pitchFamily="34" charset="0"/>
              </a:rPr>
              <a:t>Imagination and understanding rediscover their free formative power through creating possibilities of conceptualizability. </a:t>
            </a:r>
          </a:p>
          <a:p>
            <a:pPr marL="454320" lvl="1" indent="-180000">
              <a:buFont typeface="Wingdings" pitchFamily="2" charset="2"/>
              <a:buChar char="§"/>
            </a:pPr>
            <a:r>
              <a:rPr lang="en-GB" sz="1500" dirty="0" smtClean="0">
                <a:latin typeface="Arial" pitchFamily="34" charset="0"/>
                <a:cs typeface="Arial" pitchFamily="34" charset="0"/>
              </a:rPr>
              <a:t>The very fabric and impetus of cognitive life in its primordial sense is renewed and replenished</a:t>
            </a:r>
          </a:p>
          <a:p>
            <a:pPr>
              <a:buNone/>
            </a:pPr>
            <a:endParaRPr lang="da-DK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14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498080" cy="432048"/>
          </a:xfrm>
        </p:spPr>
        <p:txBody>
          <a:bodyPr>
            <a:noAutofit/>
          </a:bodyPr>
          <a:lstStyle/>
          <a:p>
            <a:r>
              <a:rPr lang="en-GB" sz="3200" dirty="0" smtClean="0"/>
              <a:t>Sense of Life – transcendence </a:t>
            </a:r>
            <a:endParaRPr lang="en-GB" sz="32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259632" y="908720"/>
            <a:ext cx="7632848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The freedom of the aesthetic life domain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GB" sz="1600" b="1" i="1" dirty="0" smtClean="0">
                <a:latin typeface="Arial" pitchFamily="34" charset="0"/>
                <a:cs typeface="Arial" pitchFamily="34" charset="0"/>
              </a:rPr>
              <a:t>contrast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 the rigidity of the epistemic and moral domains.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In ordinary epistemic and moral existence, </a:t>
            </a:r>
          </a:p>
          <a:p>
            <a:pPr marL="180000" indent="-180000">
              <a:spcBef>
                <a:spcPts val="300"/>
              </a:spcBef>
              <a:buFont typeface="Wingdings" pitchFamily="2" charset="2"/>
              <a:buChar char="§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Our freedom is channelled into the </a:t>
            </a:r>
            <a:r>
              <a:rPr lang="en-GB" sz="1600" i="1" dirty="0" smtClean="0">
                <a:latin typeface="Arial" pitchFamily="34" charset="0"/>
                <a:cs typeface="Arial" pitchFamily="34" charset="0"/>
              </a:rPr>
              <a:t>means /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end nexus routines of daily life </a:t>
            </a:r>
          </a:p>
          <a:p>
            <a:pPr marL="180000" indent="-180000">
              <a:spcBef>
                <a:spcPts val="300"/>
              </a:spcBef>
              <a:buFont typeface="Wingdings" pitchFamily="2" charset="2"/>
              <a:buChar char="§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Our existential freedom is caught up and hidden by the everyday structures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The extraordinary “disinterested” aesthetic activity </a:t>
            </a:r>
          </a:p>
          <a:p>
            <a:pPr marL="180000" indent="-180000">
              <a:spcBef>
                <a:spcPts val="300"/>
              </a:spcBef>
              <a:buFont typeface="Wingdings" pitchFamily="2" charset="2"/>
              <a:buChar char="§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Can be felt as a release and a renewal. </a:t>
            </a:r>
          </a:p>
          <a:p>
            <a:pPr marL="180000" indent="-180000">
              <a:spcBef>
                <a:spcPts val="300"/>
              </a:spcBef>
              <a:buFont typeface="Wingdings" pitchFamily="2" charset="2"/>
              <a:buChar char="§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Returns us to something fundamental, even if we cannot find words for it. </a:t>
            </a:r>
          </a:p>
          <a:p>
            <a:pPr marL="180000" indent="-180000">
              <a:spcBef>
                <a:spcPts val="300"/>
              </a:spcBef>
              <a:buFont typeface="Wingdings" pitchFamily="2" charset="2"/>
              <a:buChar char="§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The intrinsic and pure pleasure of the activity leads us to an intuitive sense of its having a higher significance</a:t>
            </a:r>
            <a:r>
              <a:rPr lang="en-GB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(as gates to transcendence)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The aesthetic can be interpreted as</a:t>
            </a:r>
          </a:p>
          <a:p>
            <a:pPr marL="180000" indent="-180000">
              <a:buFont typeface="Wingdings" pitchFamily="2" charset="2"/>
              <a:buChar char="§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both a mode of pleasure inherent in the fabric of self-consciousness itself, </a:t>
            </a:r>
          </a:p>
          <a:p>
            <a:pPr marL="180000" indent="-180000">
              <a:buFont typeface="Wingdings" pitchFamily="2" charset="2"/>
              <a:buChar char="§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and one which (however vaguely or intuitively) discloses and deepens our sense of free-belonging to the world.</a:t>
            </a:r>
          </a:p>
          <a:p>
            <a:pPr marL="180000" indent="-180000">
              <a:buFont typeface="Wingdings" pitchFamily="2" charset="2"/>
              <a:buChar char="§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It strengthens our feeling of life - our feeling of being at home in the world, and amongst other people.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It bridges the Gap between Nature and Freedom. It makes Life worth living. </a:t>
            </a:r>
            <a:endParaRPr lang="da-DK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15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498080" cy="634082"/>
          </a:xfrm>
        </p:spPr>
        <p:txBody>
          <a:bodyPr>
            <a:noAutofit/>
          </a:bodyPr>
          <a:lstStyle/>
          <a:p>
            <a:r>
              <a:rPr lang="en-GB" sz="3200" dirty="0" smtClean="0"/>
              <a:t>Methodological guidelines  </a:t>
            </a:r>
            <a:endParaRPr lang="en-GB" sz="32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03648" y="908720"/>
            <a:ext cx="7498080" cy="5149552"/>
          </a:xfrm>
        </p:spPr>
        <p:txBody>
          <a:bodyPr>
            <a:noAutofit/>
          </a:bodyPr>
          <a:lstStyle/>
          <a:p>
            <a:pPr marL="92075" indent="-9525">
              <a:buNone/>
            </a:pPr>
            <a:r>
              <a:rPr lang="en-GB" sz="1600" i="1" dirty="0" smtClean="0">
                <a:latin typeface="Arial" pitchFamily="34" charset="0"/>
                <a:cs typeface="Arial" pitchFamily="34" charset="0"/>
              </a:rPr>
              <a:t>Quotes from the project application:  </a:t>
            </a:r>
          </a:p>
          <a:p>
            <a:pPr marL="366395" lvl="1" indent="-9525">
              <a:spcBef>
                <a:spcPts val="1200"/>
              </a:spcBef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“We know that active learners in amateur culture have an important outcome, and they can also put many words on it – for example</a:t>
            </a:r>
          </a:p>
          <a:p>
            <a:pPr lvl="1">
              <a:spcBef>
                <a:spcPts val="300"/>
              </a:spcBef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Pleasure, joy, passion, unity, sense of life</a:t>
            </a:r>
          </a:p>
          <a:p>
            <a:pPr lvl="1">
              <a:spcBef>
                <a:spcPts val="300"/>
              </a:spcBef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Self-awareness, authenticity, autonomy, freedom,</a:t>
            </a:r>
          </a:p>
          <a:p>
            <a:pPr lvl="1">
              <a:spcBef>
                <a:spcPts val="300"/>
              </a:spcBef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Elaborated interpretation register, improved communication ability, developed imagination, more distinctive emotions, better sense of moods and sensual expressions, </a:t>
            </a:r>
          </a:p>
          <a:p>
            <a:pPr lvl="1">
              <a:spcBef>
                <a:spcPts val="300"/>
              </a:spcBef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Elaborated taste, improved judgement of artistic quality”</a:t>
            </a: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 marL="92075" indent="-9525">
              <a:spcBef>
                <a:spcPts val="18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However, these many words need </a:t>
            </a:r>
          </a:p>
          <a:p>
            <a:pPr marL="318888" lvl="2" indent="0">
              <a:spcBef>
                <a:spcPts val="600"/>
              </a:spcBef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First - to be explained and justified from a more systematic learning discourse (such as Kant’s aesthetic philosophy)</a:t>
            </a:r>
          </a:p>
          <a:p>
            <a:pPr marL="318888" lvl="2" indent="0">
              <a:spcBef>
                <a:spcPts val="600"/>
              </a:spcBef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Second – these theoretical distinctions must be transformed to an operational documentation method for empirical research (using questionnaires or interview guides)</a:t>
            </a:r>
          </a:p>
          <a:p>
            <a:pPr marL="318888" lvl="2" indent="0">
              <a:spcBef>
                <a:spcPts val="600"/>
              </a:spcBef>
              <a:buClrTx/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800"/>
              </a:spcBef>
              <a:buNone/>
            </a:pPr>
            <a:r>
              <a:rPr lang="en-GB" sz="1600" i="1" dirty="0" smtClean="0">
                <a:latin typeface="Arial" pitchFamily="34" charset="0"/>
                <a:cs typeface="Arial" pitchFamily="34" charset="0"/>
              </a:rPr>
              <a:t>This presentation has tried to outline a possible approach to the first step. </a:t>
            </a: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16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75656" y="0"/>
            <a:ext cx="7498080" cy="634082"/>
          </a:xfrm>
        </p:spPr>
        <p:txBody>
          <a:bodyPr>
            <a:noAutofit/>
          </a:bodyPr>
          <a:lstStyle/>
          <a:p>
            <a:r>
              <a:rPr lang="en-GB" sz="3200" dirty="0" smtClean="0"/>
              <a:t>The background</a:t>
            </a:r>
            <a:endParaRPr lang="en-GB" sz="32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03648" y="90872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Aims of our project</a:t>
            </a:r>
          </a:p>
          <a:p>
            <a:pPr marL="634320" lvl="1" indent="-360000">
              <a:spcBef>
                <a:spcPts val="300"/>
              </a:spcBef>
              <a:buClrTx/>
              <a:buFont typeface="+mj-lt"/>
              <a:buAutoNum type="arabicPeriod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To take stock of current methods</a:t>
            </a:r>
          </a:p>
          <a:p>
            <a:pPr marL="634320" lvl="1" indent="-360000">
              <a:spcBef>
                <a:spcPts val="300"/>
              </a:spcBef>
              <a:buClrTx/>
              <a:buFont typeface="+mj-lt"/>
              <a:buAutoNum type="arabicPeriod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To choose or develop a method</a:t>
            </a:r>
          </a:p>
          <a:p>
            <a:pPr marL="634320" lvl="1" indent="-360000">
              <a:spcBef>
                <a:spcPts val="300"/>
              </a:spcBef>
              <a:buClrTx/>
              <a:buFont typeface="+mj-lt"/>
              <a:buAutoNum type="arabicPeriod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To test the possible method</a:t>
            </a:r>
          </a:p>
          <a:p>
            <a:pPr marL="360000" indent="-360000">
              <a:spcBef>
                <a:spcPts val="1200"/>
              </a:spcBef>
              <a:buClrTx/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The lack of words </a:t>
            </a:r>
          </a:p>
          <a:p>
            <a:pPr marL="634320" lvl="1" indent="-360000">
              <a:spcBef>
                <a:spcPts val="300"/>
              </a:spcBef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An example from the Danish Folk High Schools </a:t>
            </a:r>
          </a:p>
          <a:p>
            <a:pPr marL="634320" lvl="1" indent="-360000">
              <a:spcBef>
                <a:spcPts val="300"/>
              </a:spcBef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Examples from the field of Voluntary Arts </a:t>
            </a:r>
          </a:p>
          <a:p>
            <a:pPr marL="360000" indent="-360000">
              <a:spcBef>
                <a:spcPts val="1200"/>
              </a:spcBef>
              <a:buClrTx/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Possible explanations </a:t>
            </a:r>
          </a:p>
          <a:p>
            <a:pPr marL="634320" lvl="1" indent="-360000">
              <a:spcBef>
                <a:spcPts val="300"/>
              </a:spcBef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The Zeitgeist of instrumental rationality </a:t>
            </a:r>
          </a:p>
          <a:p>
            <a:pPr marL="634320" lvl="1" indent="-360000">
              <a:spcBef>
                <a:spcPts val="300"/>
              </a:spcBef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The  main stream political agenda of the competitive state  </a:t>
            </a:r>
          </a:p>
          <a:p>
            <a:pPr marL="634320" lvl="1" indent="-360000">
              <a:spcBef>
                <a:spcPts val="300"/>
              </a:spcBef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The theoretical agenda since the 60ies – the death of the subject </a:t>
            </a:r>
          </a:p>
          <a:p>
            <a:pPr marL="360000" indent="-360000">
              <a:spcBef>
                <a:spcPts val="1200"/>
              </a:spcBef>
              <a:buClrTx/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Our challenge</a:t>
            </a:r>
          </a:p>
          <a:p>
            <a:pPr marL="634320" lvl="1" indent="-360000"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The lack of Bildung discourses in Pedagogy– lifelong learning</a:t>
            </a:r>
          </a:p>
          <a:p>
            <a:pPr marL="634320" lvl="1" indent="-360000"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The lack of  Aesthetic discourses in Arts – Voluntary arts </a:t>
            </a:r>
          </a:p>
          <a:p>
            <a:pPr marL="360000" indent="-360000">
              <a:buClrTx/>
              <a:buNone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marL="360000" indent="-360000">
              <a:buClrTx/>
              <a:buNone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498080" cy="634082"/>
          </a:xfrm>
        </p:spPr>
        <p:txBody>
          <a:bodyPr>
            <a:noAutofit/>
          </a:bodyPr>
          <a:lstStyle/>
          <a:p>
            <a:r>
              <a:rPr lang="en-GB" sz="3200" dirty="0" smtClean="0"/>
              <a:t>Guidelines </a:t>
            </a:r>
            <a:endParaRPr lang="en-GB" sz="32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75656" y="908720"/>
            <a:ext cx="7498080" cy="56166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The need for an aesthetic theory  with reference to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The Enlightenment and Bildung tradition (human autonomy)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A well esteemed systematic philosophy that include the foundation of aesthetics as well as moral and science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Modern roots for main critical philosophies in the 20</a:t>
            </a:r>
            <a:r>
              <a:rPr lang="en-GB" sz="16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 century and especially art theories. </a:t>
            </a:r>
          </a:p>
          <a:p>
            <a:pPr>
              <a:spcBef>
                <a:spcPts val="1800"/>
              </a:spcBef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Back to </a:t>
            </a:r>
            <a:r>
              <a:rPr lang="da-DK" sz="1800" b="1" dirty="0" smtClean="0">
                <a:latin typeface="Arial" pitchFamily="34" charset="0"/>
                <a:cs typeface="Arial" pitchFamily="34" charset="0"/>
              </a:rPr>
              <a:t>Immanuel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Kant ‘s Critical Philosophy</a:t>
            </a:r>
          </a:p>
          <a:p>
            <a:pPr>
              <a:buNone/>
            </a:pPr>
            <a:r>
              <a:rPr lang="en-GB" sz="1700" dirty="0" smtClean="0">
                <a:latin typeface="Arial" pitchFamily="34" charset="0"/>
                <a:cs typeface="Arial" pitchFamily="34" charset="0"/>
              </a:rPr>
              <a:t>The prime philosopher of modernity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Human freedom and autonomy was pivotal (not throne, alter or tradition) *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Differentiated  knowledge in epistemic, moral and aesthetic  discourses (separated domains for the truth, goodness and beautiful)</a:t>
            </a:r>
          </a:p>
          <a:p>
            <a:pPr>
              <a:buNone/>
            </a:pPr>
            <a:endParaRPr lang="en-US" sz="1600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600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*)   </a:t>
            </a:r>
            <a:r>
              <a:rPr lang="en-US" sz="14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“Have courage to use your own reason .. that is the motto of enlightenment”</a:t>
            </a:r>
          </a:p>
          <a:p>
            <a:pPr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	An Answer to the Question: What is Enlightenment?, 1784</a:t>
            </a:r>
          </a:p>
          <a:p>
            <a:pPr>
              <a:buNone/>
            </a:pPr>
            <a:endParaRPr lang="en-GB" sz="1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3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75656" y="0"/>
            <a:ext cx="7498080" cy="634082"/>
          </a:xfrm>
        </p:spPr>
        <p:txBody>
          <a:bodyPr>
            <a:noAutofit/>
          </a:bodyPr>
          <a:lstStyle/>
          <a:p>
            <a:r>
              <a:rPr lang="en-GB" sz="3200" dirty="0" smtClean="0"/>
              <a:t>Kant – the modern philosopher</a:t>
            </a:r>
            <a:endParaRPr lang="en-GB" sz="32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03648" y="908720"/>
            <a:ext cx="7498080" cy="532859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GB" sz="6400" b="1" dirty="0" smtClean="0">
                <a:latin typeface="Arial" pitchFamily="34" charset="0"/>
                <a:cs typeface="Arial" pitchFamily="34" charset="0"/>
              </a:rPr>
              <a:t>Biography: </a:t>
            </a:r>
          </a:p>
          <a:p>
            <a:pPr lvl="1">
              <a:buNone/>
            </a:pPr>
            <a:r>
              <a:rPr lang="en-GB" sz="6400" dirty="0" smtClean="0">
                <a:latin typeface="Arial" pitchFamily="34" charset="0"/>
                <a:cs typeface="Arial" pitchFamily="34" charset="0"/>
              </a:rPr>
              <a:t>Kant (1724 – 1804)  Born and lived in Konigsberg (Kaliningrad) </a:t>
            </a:r>
          </a:p>
          <a:p>
            <a:pPr lvl="1">
              <a:spcBef>
                <a:spcPts val="600"/>
              </a:spcBef>
              <a:buNone/>
            </a:pPr>
            <a:r>
              <a:rPr lang="en-GB" sz="6400" dirty="0" smtClean="0">
                <a:latin typeface="Arial" pitchFamily="34" charset="0"/>
                <a:cs typeface="Arial" pitchFamily="34" charset="0"/>
              </a:rPr>
              <a:t>The  bon vivant changes to a clockwork  - the race against dead </a:t>
            </a:r>
          </a:p>
          <a:p>
            <a:pPr>
              <a:spcBef>
                <a:spcPts val="1800"/>
              </a:spcBef>
              <a:buNone/>
            </a:pPr>
            <a:r>
              <a:rPr lang="en-GB" sz="6400" b="1" dirty="0" smtClean="0">
                <a:latin typeface="Arial" pitchFamily="34" charset="0"/>
                <a:cs typeface="Arial" pitchFamily="34" charset="0"/>
              </a:rPr>
              <a:t>Bibliography:</a:t>
            </a:r>
          </a:p>
          <a:p>
            <a:pPr>
              <a:buNone/>
            </a:pPr>
            <a:r>
              <a:rPr lang="en-GB" sz="6400" dirty="0" smtClean="0">
                <a:latin typeface="Arial" pitchFamily="34" charset="0"/>
                <a:cs typeface="Arial" pitchFamily="34" charset="0"/>
              </a:rPr>
              <a:t>The pre-critical phase       -  before 1770 (became professor finally in 1769) </a:t>
            </a:r>
          </a:p>
          <a:p>
            <a:pPr>
              <a:spcBef>
                <a:spcPts val="1200"/>
              </a:spcBef>
              <a:buNone/>
            </a:pPr>
            <a:r>
              <a:rPr lang="en-GB" sz="6400" dirty="0" smtClean="0">
                <a:latin typeface="Arial" pitchFamily="34" charset="0"/>
                <a:cs typeface="Arial" pitchFamily="34" charset="0"/>
              </a:rPr>
              <a:t>The silent phase 	           -  until 1781  (he withdraw from the festivities)</a:t>
            </a:r>
          </a:p>
          <a:p>
            <a:pPr>
              <a:spcBef>
                <a:spcPts val="1200"/>
              </a:spcBef>
              <a:buNone/>
            </a:pPr>
            <a:r>
              <a:rPr lang="en-GB" sz="6400" dirty="0" smtClean="0">
                <a:latin typeface="Arial" pitchFamily="34" charset="0"/>
                <a:cs typeface="Arial" pitchFamily="34" charset="0"/>
              </a:rPr>
              <a:t>The mature critical phase  -  from 1781 to 1790 included the three Critiques:</a:t>
            </a:r>
          </a:p>
          <a:p>
            <a:pPr lvl="1">
              <a:spcBef>
                <a:spcPts val="1200"/>
              </a:spcBef>
              <a:buNone/>
            </a:pPr>
            <a:r>
              <a:rPr lang="en-GB" sz="6400" dirty="0" smtClean="0">
                <a:latin typeface="Arial" pitchFamily="34" charset="0"/>
                <a:cs typeface="Arial" pitchFamily="34" charset="0"/>
              </a:rPr>
              <a:t>Kritik der reinen Vernunft	 	(</a:t>
            </a:r>
            <a:r>
              <a:rPr lang="en-GB" sz="6400" i="1" dirty="0" smtClean="0">
                <a:latin typeface="Arial" pitchFamily="34" charset="0"/>
                <a:cs typeface="Arial" pitchFamily="34" charset="0"/>
              </a:rPr>
              <a:t>Critique of Pure Reason, 1781)</a:t>
            </a:r>
            <a:endParaRPr lang="en-GB" sz="64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en-GB" sz="6400" dirty="0" smtClean="0">
                <a:latin typeface="Arial" pitchFamily="34" charset="0"/>
                <a:cs typeface="Arial" pitchFamily="34" charset="0"/>
              </a:rPr>
              <a:t>Kritik der praktischen Vernunft 	(</a:t>
            </a:r>
            <a:r>
              <a:rPr lang="en-GB" sz="6400" i="1" dirty="0" smtClean="0">
                <a:latin typeface="Arial" pitchFamily="34" charset="0"/>
                <a:cs typeface="Arial" pitchFamily="34" charset="0"/>
              </a:rPr>
              <a:t>Critique of Practical Reason, 1788</a:t>
            </a:r>
            <a:r>
              <a:rPr lang="en-GB" sz="6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1">
              <a:buNone/>
            </a:pPr>
            <a:r>
              <a:rPr lang="en-GB" sz="6400" dirty="0" smtClean="0">
                <a:latin typeface="Arial" pitchFamily="34" charset="0"/>
                <a:cs typeface="Arial" pitchFamily="34" charset="0"/>
              </a:rPr>
              <a:t>Kritik der Urteilskraft		(</a:t>
            </a:r>
            <a:r>
              <a:rPr lang="en-GB" sz="6400" i="1" dirty="0" smtClean="0">
                <a:latin typeface="Arial" pitchFamily="34" charset="0"/>
                <a:cs typeface="Arial" pitchFamily="34" charset="0"/>
              </a:rPr>
              <a:t>Critique of Judgment, 1790)  </a:t>
            </a:r>
          </a:p>
          <a:p>
            <a:pPr>
              <a:buNone/>
            </a:pPr>
            <a:endParaRPr lang="en-GB" sz="6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6400" b="1" dirty="0" smtClean="0">
                <a:latin typeface="Arial" pitchFamily="34" charset="0"/>
                <a:cs typeface="Arial" pitchFamily="34" charset="0"/>
              </a:rPr>
              <a:t>The three critiques corresponded to a differentiating of</a:t>
            </a:r>
          </a:p>
          <a:p>
            <a:r>
              <a:rPr lang="en-GB" sz="6400" b="1" dirty="0" smtClean="0">
                <a:latin typeface="Arial" pitchFamily="34" charset="0"/>
                <a:cs typeface="Arial" pitchFamily="34" charset="0"/>
              </a:rPr>
              <a:t>Knowledge</a:t>
            </a:r>
            <a:r>
              <a:rPr lang="en-GB" sz="6400" dirty="0" smtClean="0">
                <a:latin typeface="Arial" pitchFamily="34" charset="0"/>
                <a:cs typeface="Arial" pitchFamily="34" charset="0"/>
              </a:rPr>
              <a:t> in epistemic, moral and aesthetic  discourses</a:t>
            </a:r>
          </a:p>
          <a:p>
            <a:r>
              <a:rPr lang="en-GB" sz="6400" b="1" dirty="0" smtClean="0">
                <a:latin typeface="Arial" pitchFamily="34" charset="0"/>
                <a:cs typeface="Arial" pitchFamily="34" charset="0"/>
              </a:rPr>
              <a:t>Judgements</a:t>
            </a:r>
            <a:r>
              <a:rPr lang="en-GB" sz="6400" dirty="0" smtClean="0">
                <a:latin typeface="Arial" pitchFamily="34" charset="0"/>
                <a:cs typeface="Arial" pitchFamily="34" charset="0"/>
              </a:rPr>
              <a:t> of the truth, goodness and beautiful </a:t>
            </a:r>
          </a:p>
          <a:p>
            <a:pPr>
              <a:buNone/>
            </a:pPr>
            <a:endParaRPr lang="en-GB" sz="6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6400" dirty="0" smtClean="0">
                <a:latin typeface="Arial" pitchFamily="34" charset="0"/>
                <a:cs typeface="Arial" pitchFamily="34" charset="0"/>
              </a:rPr>
              <a:t>Kant’s philosophy is entitled  </a:t>
            </a:r>
            <a:r>
              <a:rPr lang="en-GB" sz="6400" b="1" dirty="0" smtClean="0">
                <a:latin typeface="Arial" pitchFamily="34" charset="0"/>
                <a:cs typeface="Arial" pitchFamily="34" charset="0"/>
              </a:rPr>
              <a:t>Critical Philosophy </a:t>
            </a:r>
          </a:p>
          <a:p>
            <a:pPr>
              <a:buNone/>
            </a:pPr>
            <a:r>
              <a:rPr lang="en-GB" sz="6400" dirty="0" smtClean="0">
                <a:latin typeface="Arial" pitchFamily="34" charset="0"/>
                <a:cs typeface="Arial" pitchFamily="34" charset="0"/>
              </a:rPr>
              <a:t>(because of these titles and their critical encounter of all former philosophy) </a:t>
            </a:r>
          </a:p>
          <a:p>
            <a:pPr marL="634320" lvl="1" indent="-360000">
              <a:buClrTx/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634320" lvl="1" indent="-360000">
              <a:buClrTx/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4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560840" cy="720080"/>
          </a:xfrm>
        </p:spPr>
        <p:txBody>
          <a:bodyPr>
            <a:noAutofit/>
          </a:bodyPr>
          <a:lstStyle/>
          <a:p>
            <a:r>
              <a:rPr lang="en-GB" sz="3000" dirty="0" smtClean="0"/>
              <a:t>Experience - relation world and human faculties 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1600" i="1" dirty="0" smtClean="0">
                <a:latin typeface="Arial" pitchFamily="34" charset="0"/>
                <a:cs typeface="Arial" pitchFamily="34" charset="0"/>
              </a:rPr>
              <a:t>- our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mind is programmed to process sense data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 </a:t>
            </a:r>
            <a:endParaRPr lang="en-GB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5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1259632" y="1268760"/>
            <a:ext cx="936104" cy="50405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dirty="0" smtClean="0"/>
              <a:t>World </a:t>
            </a:r>
          </a:p>
          <a:p>
            <a:pPr algn="ctr"/>
            <a:r>
              <a:rPr lang="en-GB" dirty="0" smtClean="0"/>
              <a:t>(otherness)</a:t>
            </a:r>
            <a:endParaRPr lang="en-GB" dirty="0"/>
          </a:p>
        </p:txBody>
      </p:sp>
      <p:graphicFrame>
        <p:nvGraphicFramePr>
          <p:cNvPr id="11" name="Diagram 10"/>
          <p:cNvGraphicFramePr/>
          <p:nvPr/>
        </p:nvGraphicFramePr>
        <p:xfrm>
          <a:off x="3635896" y="1556792"/>
          <a:ext cx="5724128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Højrepil 11"/>
          <p:cNvSpPr/>
          <p:nvPr/>
        </p:nvSpPr>
        <p:spPr>
          <a:xfrm>
            <a:off x="2411760" y="3068960"/>
            <a:ext cx="136815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kstboks 12"/>
          <p:cNvSpPr txBox="1"/>
          <p:nvPr/>
        </p:nvSpPr>
        <p:spPr>
          <a:xfrm>
            <a:off x="2339752" y="256490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Sensation</a:t>
            </a:r>
            <a:endParaRPr lang="en-GB" dirty="0"/>
          </a:p>
        </p:txBody>
      </p:sp>
      <p:sp>
        <p:nvSpPr>
          <p:cNvPr id="14" name="Venstrepil 13"/>
          <p:cNvSpPr/>
          <p:nvPr/>
        </p:nvSpPr>
        <p:spPr>
          <a:xfrm>
            <a:off x="2411760" y="3717032"/>
            <a:ext cx="1368152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kstboks 14"/>
          <p:cNvSpPr txBox="1"/>
          <p:nvPr/>
        </p:nvSpPr>
        <p:spPr>
          <a:xfrm>
            <a:off x="2411760" y="422108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Other faculties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498080" cy="634082"/>
          </a:xfrm>
        </p:spPr>
        <p:txBody>
          <a:bodyPr>
            <a:noAutofit/>
          </a:bodyPr>
          <a:lstStyle/>
          <a:p>
            <a:r>
              <a:rPr lang="en-GB" sz="3200" dirty="0" smtClean="0"/>
              <a:t>First Critique:  Theoretical reason</a:t>
            </a:r>
            <a:br>
              <a:rPr lang="en-GB" sz="3200" dirty="0" smtClean="0"/>
            </a:br>
            <a:r>
              <a:rPr lang="en-GB" sz="2000" dirty="0" smtClean="0"/>
              <a:t>- epistemic discourse </a:t>
            </a:r>
            <a:endParaRPr lang="en-GB" sz="20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75656" y="1196752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700" dirty="0" smtClean="0">
                <a:latin typeface="Arial" pitchFamily="34" charset="0"/>
                <a:cs typeface="Arial" pitchFamily="34" charset="0"/>
              </a:rPr>
              <a:t>Kant provided a "Copernican Revolution” in epistemology: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Placed the human subject at the center of knowledge 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The structure of our mind imposes order on our knowledge 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We cannot experience things independently of how they are for us</a:t>
            </a: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72000" indent="0">
              <a:spcBef>
                <a:spcPts val="1200"/>
              </a:spcBef>
              <a:buNone/>
            </a:pPr>
            <a:endParaRPr lang="en-US" sz="1400" i="1" dirty="0" smtClean="0">
              <a:latin typeface="Arial" pitchFamily="34" charset="0"/>
              <a:cs typeface="Arial" pitchFamily="34" charset="0"/>
            </a:endParaRPr>
          </a:p>
          <a:p>
            <a:pPr marL="72000" indent="0">
              <a:buNone/>
            </a:pPr>
            <a:r>
              <a:rPr lang="en-US" sz="1700" dirty="0" smtClean="0">
                <a:latin typeface="Arial" pitchFamily="34" charset="0"/>
                <a:cs typeface="Arial" pitchFamily="34" charset="0"/>
              </a:rPr>
              <a:t>Our sensuous experience is structured a priori by</a:t>
            </a:r>
          </a:p>
          <a:p>
            <a:pPr marL="72000" indent="0"/>
            <a:r>
              <a:rPr lang="en-US" sz="18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Forms of Intuitions (time and space) </a:t>
            </a:r>
          </a:p>
          <a:p>
            <a:pPr marL="72000" indent="0"/>
            <a:r>
              <a:rPr lang="en-US" sz="1600" dirty="0" smtClean="0">
                <a:latin typeface="Arial" pitchFamily="34" charset="0"/>
                <a:cs typeface="Arial" pitchFamily="34" charset="0"/>
              </a:rPr>
              <a:t>   Categories (twelve apriori concepts) such as causality, substance</a:t>
            </a:r>
          </a:p>
          <a:p>
            <a:pPr marL="72000" indent="0">
              <a:spcBef>
                <a:spcPts val="0"/>
              </a:spcBef>
              <a:buNone/>
            </a:pPr>
            <a:endParaRPr lang="en-US" sz="1400" i="1" dirty="0" smtClean="0">
              <a:latin typeface="Arial" pitchFamily="34" charset="0"/>
              <a:cs typeface="Arial" pitchFamily="34" charset="0"/>
            </a:endParaRPr>
          </a:p>
          <a:p>
            <a:pPr marL="72000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72000" indent="0">
              <a:buNone/>
            </a:pPr>
            <a:r>
              <a:rPr lang="en-GB" sz="1700" i="1" dirty="0" smtClean="0">
                <a:latin typeface="Arial" pitchFamily="34" charset="0"/>
                <a:cs typeface="Arial" pitchFamily="34" charset="0"/>
              </a:rPr>
              <a:t>Critical Philosophy – against dogmatic rationalism and naïve empiricism </a:t>
            </a:r>
          </a:p>
          <a:p>
            <a:pPr marL="593208" lvl="2" indent="0">
              <a:spcBef>
                <a:spcPts val="1200"/>
              </a:spcBef>
              <a:buNone/>
            </a:pPr>
            <a:r>
              <a:rPr lang="en-GB" sz="16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"Thoughts without (sense) content are empty, </a:t>
            </a:r>
          </a:p>
          <a:p>
            <a:pPr marL="593208" lvl="2" indent="0">
              <a:buNone/>
            </a:pPr>
            <a:r>
              <a:rPr lang="en-GB" sz="16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(sense) intuitions without concepts are blind."</a:t>
            </a:r>
          </a:p>
          <a:p>
            <a:pPr>
              <a:buNone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6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634082"/>
          </a:xfrm>
        </p:spPr>
        <p:txBody>
          <a:bodyPr>
            <a:noAutofit/>
          </a:bodyPr>
          <a:lstStyle/>
          <a:p>
            <a:r>
              <a:rPr lang="en-GB" sz="3200" dirty="0" smtClean="0"/>
              <a:t>Second Critique: Practical reason</a:t>
            </a:r>
            <a:br>
              <a:rPr lang="en-GB" sz="3200" dirty="0" smtClean="0"/>
            </a:br>
            <a:r>
              <a:rPr lang="en-GB" sz="2000" dirty="0" smtClean="0"/>
              <a:t>- moral discourse </a:t>
            </a:r>
            <a:endParaRPr lang="en-GB" sz="20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75656" y="1196752"/>
            <a:ext cx="7498080" cy="5544616"/>
          </a:xfrm>
        </p:spPr>
        <p:txBody>
          <a:bodyPr>
            <a:normAutofit fontScale="92500" lnSpcReduction="10000"/>
          </a:bodyPr>
          <a:lstStyle/>
          <a:p>
            <a:pPr marL="72000" indent="0">
              <a:buNone/>
            </a:pPr>
            <a:r>
              <a:rPr lang="en-GB" sz="1900" dirty="0" smtClean="0">
                <a:latin typeface="Arial" pitchFamily="34" charset="0"/>
                <a:cs typeface="Arial" pitchFamily="34" charset="0"/>
              </a:rPr>
              <a:t>The moral law is an apriori principle of human reason. </a:t>
            </a:r>
          </a:p>
          <a:p>
            <a:pPr marL="72000" indent="0">
              <a:buNone/>
            </a:pPr>
            <a:r>
              <a:rPr lang="en-GB" sz="1900" dirty="0" smtClean="0">
                <a:latin typeface="Arial" pitchFamily="34" charset="0"/>
                <a:cs typeface="Arial" pitchFamily="34" charset="0"/>
              </a:rPr>
              <a:t>Its foundation is freedom </a:t>
            </a:r>
          </a:p>
          <a:p>
            <a:pPr marL="72000" indent="0"/>
            <a:r>
              <a:rPr lang="en-GB" sz="1700" dirty="0" smtClean="0">
                <a:latin typeface="Arial" pitchFamily="34" charset="0"/>
                <a:cs typeface="Arial" pitchFamily="34" charset="0"/>
              </a:rPr>
              <a:t>   The human will is above the determinism of nature</a:t>
            </a:r>
          </a:p>
          <a:p>
            <a:pPr marL="72000" indent="0"/>
            <a:r>
              <a:rPr lang="en-GB" sz="1700" dirty="0" smtClean="0">
                <a:latin typeface="Arial" pitchFamily="34" charset="0"/>
                <a:cs typeface="Arial" pitchFamily="34" charset="0"/>
              </a:rPr>
              <a:t>   Humans have moral autonomy</a:t>
            </a:r>
          </a:p>
          <a:p>
            <a:pPr marL="72000" indent="0">
              <a:spcBef>
                <a:spcPts val="300"/>
              </a:spcBef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72000" indent="0">
              <a:spcBef>
                <a:spcPts val="300"/>
              </a:spcBef>
              <a:buNone/>
            </a:pPr>
            <a:r>
              <a:rPr lang="en-GB" sz="1900" dirty="0" smtClean="0">
                <a:latin typeface="Arial" pitchFamily="34" charset="0"/>
                <a:cs typeface="Arial" pitchFamily="34" charset="0"/>
              </a:rPr>
              <a:t>A free will must be acting under laws that it gives to </a:t>
            </a:r>
            <a:r>
              <a:rPr lang="en-GB" sz="1900" i="1" dirty="0" smtClean="0">
                <a:latin typeface="Arial" pitchFamily="34" charset="0"/>
                <a:cs typeface="Arial" pitchFamily="34" charset="0"/>
              </a:rPr>
              <a:t>itself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72000" indent="0">
              <a:spcBef>
                <a:spcPts val="300"/>
              </a:spcBef>
              <a:buNone/>
            </a:pPr>
            <a:r>
              <a:rPr lang="en-GB" sz="1900" dirty="0" smtClean="0">
                <a:latin typeface="Arial" pitchFamily="34" charset="0"/>
                <a:cs typeface="Arial" pitchFamily="34" charset="0"/>
              </a:rPr>
              <a:t>Categorical imperatives are such universal laws:</a:t>
            </a:r>
          </a:p>
          <a:p>
            <a:pPr marL="414900" indent="-342900">
              <a:spcBef>
                <a:spcPts val="1200"/>
              </a:spcBef>
              <a:buNone/>
            </a:pPr>
            <a:r>
              <a:rPr lang="en-US" sz="1700" dirty="0" smtClean="0">
                <a:latin typeface="Arial" pitchFamily="34" charset="0"/>
                <a:cs typeface="Arial" pitchFamily="34" charset="0"/>
              </a:rPr>
              <a:t>1.	Act only according to a maxim whereby it could become a universal law  </a:t>
            </a:r>
          </a:p>
          <a:p>
            <a:pPr marL="414900" indent="-342900">
              <a:spcBef>
                <a:spcPts val="0"/>
              </a:spcBef>
              <a:buNone/>
            </a:pPr>
            <a:r>
              <a:rPr lang="en-US" sz="1700" dirty="0" smtClean="0">
                <a:latin typeface="Arial" pitchFamily="34" charset="0"/>
                <a:cs typeface="Arial" pitchFamily="34" charset="0"/>
              </a:rPr>
              <a:t>	('Golden Rule‘: “Do not impose on others what you do not wish for yourself”</a:t>
            </a:r>
            <a:endParaRPr lang="en-GB" sz="1700" dirty="0" smtClean="0">
              <a:latin typeface="Arial" pitchFamily="34" charset="0"/>
              <a:cs typeface="Arial" pitchFamily="34" charset="0"/>
            </a:endParaRPr>
          </a:p>
          <a:p>
            <a:pPr marL="414900" indent="-342900">
              <a:spcBef>
                <a:spcPts val="1200"/>
              </a:spcBef>
              <a:buNone/>
            </a:pPr>
            <a:r>
              <a:rPr lang="en-US" sz="1700" dirty="0" smtClean="0">
                <a:latin typeface="Arial" pitchFamily="34" charset="0"/>
                <a:cs typeface="Arial" pitchFamily="34" charset="0"/>
              </a:rPr>
              <a:t>2.	Act in such a way that you treat humans, never merely as a means but at the same time as an end.</a:t>
            </a:r>
            <a:endParaRPr lang="en-GB" sz="1700" dirty="0" smtClean="0">
              <a:latin typeface="Arial" pitchFamily="34" charset="0"/>
              <a:cs typeface="Arial" pitchFamily="34" charset="0"/>
            </a:endParaRPr>
          </a:p>
          <a:p>
            <a:pPr marL="414900" indent="-342900">
              <a:spcBef>
                <a:spcPts val="1200"/>
              </a:spcBef>
              <a:buNone/>
            </a:pPr>
            <a:r>
              <a:rPr lang="en-US" sz="1700" dirty="0" smtClean="0">
                <a:latin typeface="Arial" pitchFamily="34" charset="0"/>
                <a:cs typeface="Arial" pitchFamily="34" charset="0"/>
              </a:rPr>
              <a:t>3.	Every rational being must act as if he were a legislating member in the universal kingdom of ends.</a:t>
            </a:r>
          </a:p>
          <a:p>
            <a:pPr marL="72000" indent="0">
              <a:buNone/>
            </a:pPr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pPr marL="72000" indent="0">
              <a:buNone/>
            </a:pPr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pPr marL="72000" indent="0">
              <a:buNone/>
            </a:pPr>
            <a:r>
              <a:rPr lang="en-GB" sz="15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“Everything has either a price or a dignity. Whatever has a price can be replaced by something else as its equivalent; on the other hand, whatever is above all price, and therefore admits of no equivalent, has a dignity</a:t>
            </a:r>
            <a:r>
              <a:rPr lang="en-GB" sz="15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15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”</a:t>
            </a:r>
          </a:p>
          <a:p>
            <a:pPr marL="72000" indent="0">
              <a:buNone/>
            </a:pPr>
            <a:r>
              <a:rPr lang="en-US" sz="1500" dirty="0" smtClean="0">
                <a:latin typeface="Arial" pitchFamily="34" charset="0"/>
                <a:cs typeface="Arial" pitchFamily="34" charset="0"/>
              </a:rPr>
              <a:t>Groundwork for the Metaphysics of Morals, 1785</a:t>
            </a:r>
          </a:p>
          <a:p>
            <a:pPr marL="414900" indent="-342900">
              <a:buNone/>
            </a:pPr>
            <a:endParaRPr lang="da-DK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7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634082"/>
          </a:xfrm>
        </p:spPr>
        <p:txBody>
          <a:bodyPr>
            <a:noAutofit/>
          </a:bodyPr>
          <a:lstStyle/>
          <a:p>
            <a:r>
              <a:rPr lang="en-GB" sz="3200" dirty="0" smtClean="0"/>
              <a:t>Third Critique:  Aesthetical Judgement</a:t>
            </a:r>
            <a:br>
              <a:rPr lang="en-GB" sz="3200" dirty="0" smtClean="0"/>
            </a:br>
            <a:r>
              <a:rPr lang="en-GB" sz="2000" dirty="0" smtClean="0"/>
              <a:t>- aesthetic discourse  </a:t>
            </a:r>
            <a:endParaRPr lang="en-GB" sz="20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03648" y="1268760"/>
            <a:ext cx="7498080" cy="4968552"/>
          </a:xfrm>
        </p:spPr>
        <p:txBody>
          <a:bodyPr>
            <a:noAutofit/>
          </a:bodyPr>
          <a:lstStyle/>
          <a:p>
            <a:pPr marL="72000" indent="0">
              <a:buNone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The Third Critique seek to solve weaknesses in the two previous critiques, which </a:t>
            </a:r>
          </a:p>
          <a:p>
            <a:pPr marL="252000" indent="-252000">
              <a:spcBef>
                <a:spcPts val="300"/>
              </a:spcBef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Lacked attention on the importance of feelings for our cognition</a:t>
            </a:r>
          </a:p>
          <a:p>
            <a:pPr marL="252000" indent="-252000">
              <a:spcBef>
                <a:spcPts val="300"/>
              </a:spcBef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Inner tension between the laws of Nature and the laws of Human Freedom</a:t>
            </a:r>
          </a:p>
          <a:p>
            <a:pPr marL="803520" lvl="3" indent="0">
              <a:spcBef>
                <a:spcPts val="1200"/>
              </a:spcBef>
              <a:buNone/>
            </a:pPr>
            <a:r>
              <a:rPr lang="en-GB" sz="15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“Two things fill the mind with ever-increasing wonder and awe, .. : </a:t>
            </a:r>
          </a:p>
          <a:p>
            <a:pPr marL="803520" lvl="3" indent="0">
              <a:spcBef>
                <a:spcPts val="0"/>
              </a:spcBef>
              <a:buNone/>
            </a:pPr>
            <a:r>
              <a:rPr lang="en-GB" sz="15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the starry heavens above me and the moral law within me.”</a:t>
            </a:r>
          </a:p>
          <a:p>
            <a:pPr marL="803520" lvl="3" indent="0">
              <a:spcBef>
                <a:spcPts val="600"/>
              </a:spcBef>
              <a:buNone/>
            </a:pPr>
            <a:r>
              <a:rPr lang="en-GB" sz="1500" dirty="0" smtClean="0">
                <a:latin typeface="Arial" pitchFamily="34" charset="0"/>
                <a:cs typeface="Arial" pitchFamily="34" charset="0"/>
              </a:rPr>
              <a:t>(a third thing to mention could be our experience  of  Beauty in the world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72000" indent="0">
              <a:buNone/>
            </a:pPr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pPr marL="72000" indent="0">
              <a:buNone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Aesthetic as mediator of nature and freedom</a:t>
            </a:r>
          </a:p>
          <a:p>
            <a:pPr marL="252000" indent="-252000">
              <a:buFont typeface="Wingdings" pitchFamily="2" charset="2"/>
              <a:buChar char="§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We transcend the mechanistic causal framework of nature; but at the same time our relation to nature is enriched </a:t>
            </a:r>
          </a:p>
          <a:p>
            <a:pPr marL="252000" indent="-252000">
              <a:buFont typeface="Wingdings" pitchFamily="2" charset="2"/>
              <a:buChar char="§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Here nature is a stimulus for, rather than an obstacle to, freedom (morality)</a:t>
            </a:r>
          </a:p>
          <a:p>
            <a:pPr marL="252000" indent="-252000">
              <a:buFont typeface="Wingdings" pitchFamily="2" charset="2"/>
              <a:buChar char="§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We experience – as IF – nature express a higher order of things (our home) </a:t>
            </a:r>
          </a:p>
          <a:p>
            <a:pPr marL="252000" indent="-252000">
              <a:buFont typeface="Wingdings" pitchFamily="2" charset="2"/>
              <a:buChar char="§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Aesthetic opens / discloses a possible moral image of the world</a:t>
            </a:r>
          </a:p>
          <a:p>
            <a:pPr marL="72000" indent="0">
              <a:spcBef>
                <a:spcPts val="1800"/>
              </a:spcBef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346320" lvl="1" indent="0">
              <a:spcBef>
                <a:spcPts val="600"/>
              </a:spcBef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346320" lvl="1" indent="0">
              <a:spcBef>
                <a:spcPts val="600"/>
              </a:spcBef>
              <a:buNone/>
            </a:pPr>
            <a:endParaRPr lang="en-GB" sz="1400" dirty="0" smtClean="0">
              <a:latin typeface="Arial" pitchFamily="34" charset="0"/>
              <a:cs typeface="Arial" pitchFamily="34" charset="0"/>
            </a:endParaRPr>
          </a:p>
          <a:p>
            <a:pPr marL="72000" indent="0"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72000" indent="0"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8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498080" cy="504056"/>
          </a:xfrm>
        </p:spPr>
        <p:txBody>
          <a:bodyPr>
            <a:noAutofit/>
          </a:bodyPr>
          <a:lstStyle/>
          <a:p>
            <a:r>
              <a:rPr lang="en-GB" sz="3200" dirty="0" smtClean="0">
                <a:latin typeface="+mn-lt"/>
                <a:cs typeface="Arial" pitchFamily="34" charset="0"/>
              </a:rPr>
              <a:t>Experiences of Beauty </a:t>
            </a:r>
            <a:endParaRPr lang="en-GB" sz="2000" dirty="0">
              <a:latin typeface="+mn-lt"/>
            </a:endParaRP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75656" y="980728"/>
            <a:ext cx="7498080" cy="5616624"/>
          </a:xfrm>
        </p:spPr>
        <p:txBody>
          <a:bodyPr>
            <a:noAutofit/>
          </a:bodyPr>
          <a:lstStyle/>
          <a:p>
            <a:pPr marL="72000" indent="0"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Presuppose a pure aesthetic experience</a:t>
            </a:r>
          </a:p>
          <a:p>
            <a:pPr marL="346320" lvl="1" indent="0">
              <a:spcBef>
                <a:spcPts val="600"/>
              </a:spcBef>
              <a:buFont typeface="Wingdings" pitchFamily="2" charset="2"/>
              <a:buChar char="§"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Disinterested relation </a:t>
            </a:r>
          </a:p>
          <a:p>
            <a:pPr marL="593208" lvl="2" indent="0">
              <a:spcBef>
                <a:spcPts val="300"/>
              </a:spcBef>
              <a:buNone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    The sunrise is beautiful – even though we cannot own it, sell it, eat it or fuck it. </a:t>
            </a:r>
          </a:p>
          <a:p>
            <a:pPr marL="593208" lvl="2" indent="0">
              <a:spcBef>
                <a:spcPts val="300"/>
              </a:spcBef>
              <a:buNone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    It is not a mean for us to control, but an end in itself</a:t>
            </a:r>
          </a:p>
          <a:p>
            <a:pPr marL="346320" lvl="1" indent="0">
              <a:spcBef>
                <a:spcPts val="600"/>
              </a:spcBef>
              <a:buFont typeface="Wingdings" pitchFamily="2" charset="2"/>
              <a:buChar char="§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  Presenting unity and purpose without a determinate concept or rule</a:t>
            </a:r>
          </a:p>
          <a:p>
            <a:pPr marL="346320" lvl="1" indent="0">
              <a:spcBef>
                <a:spcPts val="0"/>
              </a:spcBef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Purposiveness without a purpose - an experience of generosity or  surplus </a:t>
            </a:r>
          </a:p>
          <a:p>
            <a:pPr marL="72000" indent="0">
              <a:spcBef>
                <a:spcPts val="1800"/>
              </a:spcBef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2. Providing a peculiar subjective feeling of pleasure caused by</a:t>
            </a:r>
          </a:p>
          <a:p>
            <a:pPr marL="346320" lvl="1" indent="0">
              <a:spcBef>
                <a:spcPts val="300"/>
              </a:spcBef>
              <a:buFont typeface="Wingdings" pitchFamily="2" charset="2"/>
              <a:buChar char="§"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The free play of our faculties 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(between sensation, imagination and understanding)</a:t>
            </a:r>
          </a:p>
          <a:p>
            <a:pPr marL="346320" lvl="1" indent="0">
              <a:spcBef>
                <a:spcPts val="300"/>
              </a:spcBef>
              <a:buFont typeface="Wingdings" pitchFamily="2" charset="2"/>
              <a:buChar char="§"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Surplus of aesthetic attributes and ideas 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(open meanings) </a:t>
            </a:r>
          </a:p>
          <a:p>
            <a:pPr marL="346320" lvl="1" indent="0">
              <a:spcBef>
                <a:spcPts val="600"/>
              </a:spcBef>
              <a:buFont typeface="Wingdings" pitchFamily="2" charset="2"/>
              <a:buChar char="§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  Reflective aesthetic process of judgements</a:t>
            </a:r>
            <a:endParaRPr lang="en-GB" sz="1400" dirty="0" smtClean="0">
              <a:latin typeface="Arial" pitchFamily="34" charset="0"/>
              <a:cs typeface="Arial" pitchFamily="34" charset="0"/>
            </a:endParaRPr>
          </a:p>
          <a:p>
            <a:pPr marL="72000" indent="0">
              <a:spcBef>
                <a:spcPts val="18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3.  Motivated by objective qualities of the art work (or art-based activity) </a:t>
            </a:r>
          </a:p>
          <a:p>
            <a:pPr marL="346320" lvl="1" indent="0">
              <a:spcBef>
                <a:spcPts val="300"/>
              </a:spcBef>
              <a:buFont typeface="Wingdings" pitchFamily="2" charset="2"/>
              <a:buChar char="§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 Objective qualities gives more intense free play of our faculties.  </a:t>
            </a:r>
          </a:p>
          <a:p>
            <a:pPr marL="72000" indent="0">
              <a:spcBef>
                <a:spcPts val="18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4.  Resulting in a judgement of taste</a:t>
            </a:r>
          </a:p>
          <a:p>
            <a:pPr marL="346320" lvl="1" indent="0">
              <a:spcBef>
                <a:spcPts val="300"/>
              </a:spcBef>
              <a:buFont typeface="Wingdings" pitchFamily="2" charset="2"/>
              <a:buChar char="§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  This object (natural or art work) is beautiful / has aesthetic excellence </a:t>
            </a:r>
          </a:p>
          <a:p>
            <a:pPr marL="346320" lvl="1" indent="0">
              <a:spcBef>
                <a:spcPts val="300"/>
              </a:spcBef>
              <a:buFont typeface="Wingdings" pitchFamily="2" charset="2"/>
              <a:buChar char="§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  The judgement claims universal validity and is communicable</a:t>
            </a:r>
          </a:p>
          <a:p>
            <a:pPr marL="346320" lvl="1" indent="0">
              <a:spcBef>
                <a:spcPts val="300"/>
              </a:spcBef>
              <a:buFont typeface="Wingdings" pitchFamily="2" charset="2"/>
              <a:buChar char="§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  Because all humans share the same “Sensus Communis” </a:t>
            </a:r>
          </a:p>
          <a:p>
            <a:pPr marL="346320" lvl="1" indent="0">
              <a:spcBef>
                <a:spcPts val="600"/>
              </a:spcBef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346320" lvl="1" indent="0">
              <a:spcBef>
                <a:spcPts val="600"/>
              </a:spcBef>
              <a:buNone/>
            </a:pPr>
            <a:endParaRPr lang="en-GB" sz="1400" dirty="0" smtClean="0">
              <a:latin typeface="Arial" pitchFamily="34" charset="0"/>
              <a:cs typeface="Arial" pitchFamily="34" charset="0"/>
            </a:endParaRPr>
          </a:p>
          <a:p>
            <a:pPr marL="72000" indent="0"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72000" indent="0"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9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mbusfletværk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mbusfletværk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Bambusfletværk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6247</TotalTime>
  <Words>1849</Words>
  <Application>Microsoft Office PowerPoint</Application>
  <PresentationFormat>Skærmshow (4:3)</PresentationFormat>
  <Paragraphs>332</Paragraphs>
  <Slides>16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16</vt:i4>
      </vt:variant>
    </vt:vector>
  </HeadingPairs>
  <TitlesOfParts>
    <vt:vector size="17" baseType="lpstr">
      <vt:lpstr>Bambusfletværk</vt:lpstr>
      <vt:lpstr>Dias nummer 1</vt:lpstr>
      <vt:lpstr>The background</vt:lpstr>
      <vt:lpstr>Guidelines </vt:lpstr>
      <vt:lpstr>Kant – the modern philosopher</vt:lpstr>
      <vt:lpstr>Experience - relation world and human faculties       - our mind is programmed to process sense data </vt:lpstr>
      <vt:lpstr>First Critique:  Theoretical reason - epistemic discourse </vt:lpstr>
      <vt:lpstr>Second Critique: Practical reason - moral discourse </vt:lpstr>
      <vt:lpstr>Third Critique:  Aesthetical Judgement - aesthetic discourse  </vt:lpstr>
      <vt:lpstr>Experiences of Beauty </vt:lpstr>
      <vt:lpstr>Architecture of human mind  </vt:lpstr>
      <vt:lpstr>Basic forms of judgement </vt:lpstr>
      <vt:lpstr>Aesthetic attributes and ideas  </vt:lpstr>
      <vt:lpstr>Primordial significance of aesthetic experience  </vt:lpstr>
      <vt:lpstr>Aesthetic as the Sundays of experiences   </vt:lpstr>
      <vt:lpstr>Sense of Life – transcendence </vt:lpstr>
      <vt:lpstr>Methodological guidelines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hans</dc:creator>
  <cp:lastModifiedBy>vodsgaard</cp:lastModifiedBy>
  <cp:revision>576</cp:revision>
  <dcterms:created xsi:type="dcterms:W3CDTF">2011-03-31T09:38:17Z</dcterms:created>
  <dcterms:modified xsi:type="dcterms:W3CDTF">2014-04-01T10:10:19Z</dcterms:modified>
</cp:coreProperties>
</file>