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69" r:id="rId3"/>
    <p:sldId id="257" r:id="rId4"/>
    <p:sldId id="258" r:id="rId5"/>
    <p:sldId id="259" r:id="rId6"/>
    <p:sldId id="260" r:id="rId7"/>
    <p:sldId id="261" r:id="rId8"/>
    <p:sldId id="262" r:id="rId9"/>
    <p:sldId id="263" r:id="rId10"/>
    <p:sldId id="264" r:id="rId11"/>
    <p:sldId id="265" r:id="rId12"/>
    <p:sldId id="268" r:id="rId13"/>
    <p:sldId id="267" r:id="rId14"/>
    <p:sldId id="270"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1" autoAdjust="0"/>
    <p:restoredTop sz="67283" autoAdjust="0"/>
  </p:normalViewPr>
  <p:slideViewPr>
    <p:cSldViewPr snapToGrid="0">
      <p:cViewPr varScale="1">
        <p:scale>
          <a:sx n="47" d="100"/>
          <a:sy n="47" d="100"/>
        </p:scale>
        <p:origin x="117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Importance of the social skills of the manager, he is coordinating the activity in order to not have a participant taking over the whole project. But ideally, the group is creating his own project, with the avalaible technical and material support from cultural organizations.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52624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67106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921249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The context of the sector given by each partner and the profile of the participants given by the questionnaire allows to draw some “profiles” representing different perspectives. These perspectives are worth mentioning as they often help to explain several statistics in the report. Consequently, the report do not show a full scope of each of these countries.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General agreement for all of the countries in the questionnaire. There are some small differences over the importance given to the social value of the activities, but generally there is an agreement. Consequently, we can conclude that the language barrier and the national cultural backgrounds are characteristics that are not bridged by the activities.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The professionnal gains and motivations are also some general agreement that should be noted. The main effects (= motivations/gains) are socially or personnally related.</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a:t>The social gains and motivations are lower in the UK and in the Netherlands. The hypothesis we made in the report is that the liberal context of the cultural sector in these two countries could hinder the social role of the co-creative activities.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The last point we can note from the questionnaire is that in each country, co-creative activities are recognized as social activities, even though they do not necessarly have this effect.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a:t>The last point from the questionnaire is how to improve co-creative activities; as y	ou can see from the chart. General agreement on the different aspect in every country/ the interviews also give an overview of this improvement, the interviewees mainly mentioned the financial aspect, as well as the training aspect, to have a learning provider adapted to co-creation, able to communicate with the participants.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The interviews were useful for this point. Unlike with the questionnaire, we had a lot of different situations, opinions. Generally, they helped us to distinguish activities with a social impact and without. </a:t>
            </a:r>
            <a:endParaRPr/>
          </a:p>
          <a:p>
            <a:pPr marL="0" lvl="0" indent="0">
              <a:spcBef>
                <a:spcPts val="0"/>
              </a:spcBef>
              <a:spcAft>
                <a:spcPts val="0"/>
              </a:spcAft>
              <a:buNone/>
            </a:pPr>
            <a:r>
              <a:rPr lang="en-GB"/>
              <a:t>We chose to present these two examples as they show these two opposites.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GB"/>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245508" y="18672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State of the Art Report</a:t>
            </a:r>
            <a:endParaRPr/>
          </a:p>
        </p:txBody>
      </p:sp>
      <p:sp>
        <p:nvSpPr>
          <p:cNvPr id="55" name="Shape 55"/>
          <p:cNvSpPr txBox="1">
            <a:spLocks noGrp="1"/>
          </p:cNvSpPr>
          <p:nvPr>
            <p:ph type="subTitle" idx="1"/>
          </p:nvPr>
        </p:nvSpPr>
        <p:spPr>
          <a:xfrm>
            <a:off x="311700" y="2512650"/>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dirty="0">
                <a:solidFill>
                  <a:schemeClr val="tx1"/>
                </a:solidFill>
              </a:rPr>
              <a:t>Overview of co-creative and participatory activities in the sector of amateur arts, voluntary culture and heritage</a:t>
            </a:r>
            <a:endParaRPr dirty="0">
              <a:solidFill>
                <a:schemeClr val="tx1"/>
              </a:solidFill>
            </a:endParaRPr>
          </a:p>
        </p:txBody>
      </p:sp>
      <p:pic>
        <p:nvPicPr>
          <p:cNvPr id="56" name="Shape 56"/>
          <p:cNvPicPr preferRelativeResize="0"/>
          <p:nvPr/>
        </p:nvPicPr>
        <p:blipFill>
          <a:blip r:embed="rId3">
            <a:alphaModFix/>
          </a:blip>
          <a:stretch>
            <a:fillRect/>
          </a:stretch>
        </p:blipFill>
        <p:spPr>
          <a:xfrm>
            <a:off x="6812925" y="186725"/>
            <a:ext cx="2019363" cy="792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GB"/>
              <a:t>Main findings	</a:t>
            </a:r>
            <a:endParaRPr/>
          </a:p>
          <a:p>
            <a:pPr marL="0" lvl="0" indent="0">
              <a:spcBef>
                <a:spcPts val="0"/>
              </a:spcBef>
              <a:spcAft>
                <a:spcPts val="0"/>
              </a:spcAft>
              <a:buNone/>
            </a:pPr>
            <a:endParaRPr/>
          </a:p>
        </p:txBody>
      </p:sp>
      <p:sp>
        <p:nvSpPr>
          <p:cNvPr id="116" name="Shape 1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800"/>
              <a:buNone/>
            </a:pPr>
            <a:r>
              <a:rPr lang="en-GB" dirty="0">
                <a:solidFill>
                  <a:schemeClr val="tx1"/>
                </a:solidFill>
              </a:rPr>
              <a:t>In the co-creative activities, the learning provider becomes less of a teacher, more of a manager: a bottom-up approach is optimal to include participants and to create sustainable relations</a:t>
            </a:r>
            <a:endParaRPr dirty="0">
              <a:solidFill>
                <a:schemeClr val="tx1"/>
              </a:solidFill>
            </a:endParaRPr>
          </a:p>
          <a:p>
            <a:pPr marL="285750" lvl="0" indent="-285750" rtl="0">
              <a:spcBef>
                <a:spcPts val="1600"/>
              </a:spcBef>
              <a:spcAft>
                <a:spcPts val="0"/>
              </a:spcAft>
              <a:buFontTx/>
              <a:buChar char="-"/>
            </a:pPr>
            <a:r>
              <a:rPr lang="en-GB" sz="1600" dirty="0">
                <a:solidFill>
                  <a:schemeClr val="tx1"/>
                </a:solidFill>
              </a:rPr>
              <a:t>“It is important for them to make an obligation not to a project or a director but to a group. The group works as a correction environment (self-regulation with the group). At the final stages, a mentor (with the group) puts their individual pieces to a final production.”</a:t>
            </a:r>
          </a:p>
          <a:p>
            <a:pPr marL="263525" lvl="0" indent="0" algn="just" rtl="0">
              <a:spcBef>
                <a:spcPts val="1600"/>
              </a:spcBef>
              <a:spcAft>
                <a:spcPts val="0"/>
              </a:spcAft>
              <a:buNone/>
            </a:pPr>
            <a:r>
              <a:rPr lang="en-GB" sz="1200" dirty="0">
                <a:solidFill>
                  <a:schemeClr val="tx1"/>
                </a:solidFill>
              </a:rPr>
              <a:t>Quote from a learning provider of the “Generation to Generation” project (Slovenia)</a:t>
            </a:r>
            <a:endParaRPr sz="1200" dirty="0">
              <a:solidFill>
                <a:schemeClr val="tx1"/>
              </a:solidFill>
            </a:endParaRPr>
          </a:p>
        </p:txBody>
      </p:sp>
      <p:pic>
        <p:nvPicPr>
          <p:cNvPr id="117" name="Shape 117"/>
          <p:cNvPicPr preferRelativeResize="0"/>
          <p:nvPr/>
        </p:nvPicPr>
        <p:blipFill>
          <a:blip r:embed="rId3">
            <a:alphaModFix/>
          </a:blip>
          <a:stretch>
            <a:fillRect/>
          </a:stretch>
        </p:blipFill>
        <p:spPr>
          <a:xfrm>
            <a:off x="6812925" y="186725"/>
            <a:ext cx="2019363" cy="7926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dirty="0"/>
              <a:t>Recommendations	</a:t>
            </a:r>
            <a:endParaRPr dirty="0"/>
          </a:p>
        </p:txBody>
      </p:sp>
      <p:sp>
        <p:nvSpPr>
          <p:cNvPr id="123" name="Shape 123"/>
          <p:cNvSpPr txBox="1">
            <a:spLocks noGrp="1"/>
          </p:cNvSpPr>
          <p:nvPr>
            <p:ph type="body" idx="1"/>
          </p:nvPr>
        </p:nvSpPr>
        <p:spPr>
          <a:xfrm>
            <a:off x="311700" y="1017725"/>
            <a:ext cx="8520600" cy="3939050"/>
          </a:xfrm>
          <a:prstGeom prst="rect">
            <a:avLst/>
          </a:prstGeom>
        </p:spPr>
        <p:txBody>
          <a:bodyPr spcFirstLastPara="1" wrap="square" lIns="91425" tIns="91425" rIns="91425" bIns="91425" anchor="t" anchorCtr="0">
            <a:noAutofit/>
          </a:bodyPr>
          <a:lstStyle/>
          <a:p>
            <a:pPr marL="285750" lvl="0" indent="-285750">
              <a:spcBef>
                <a:spcPts val="0"/>
              </a:spcBef>
              <a:spcAft>
                <a:spcPts val="0"/>
              </a:spcAft>
              <a:buSzPts val="1800"/>
              <a:buFont typeface="Arial" panose="020B0604020202020204" pitchFamily="34" charset="0"/>
              <a:buChar char="•"/>
            </a:pPr>
            <a:r>
              <a:rPr lang="en-GB" dirty="0">
                <a:solidFill>
                  <a:schemeClr val="tx1"/>
                </a:solidFill>
              </a:rPr>
              <a:t>Changing the definition of “Voluntary culture”</a:t>
            </a:r>
          </a:p>
          <a:p>
            <a:pPr marL="114300" indent="0">
              <a:buNone/>
            </a:pPr>
            <a:endParaRPr lang="en-GB" sz="1000" dirty="0">
              <a:solidFill>
                <a:schemeClr val="tx1"/>
              </a:solidFill>
            </a:endParaRPr>
          </a:p>
          <a:p>
            <a:pPr marL="114300" indent="0">
              <a:buNone/>
            </a:pPr>
            <a:r>
              <a:rPr lang="en-GB" sz="1300" i="1" dirty="0">
                <a:solidFill>
                  <a:schemeClr val="tx1"/>
                </a:solidFill>
              </a:rPr>
              <a:t>Original: </a:t>
            </a:r>
            <a:r>
              <a:rPr lang="en-GB" sz="1300" dirty="0">
                <a:solidFill>
                  <a:schemeClr val="tx1"/>
                </a:solidFill>
              </a:rPr>
              <a:t>“These sorts of associations are not so much known, even though they constitute a great deal of the sector and provide/organize a lot of more professional arts and culture to the local communities especially outside the bigger cities.”</a:t>
            </a:r>
            <a:endParaRPr lang="de-DE" sz="1300" dirty="0">
              <a:solidFill>
                <a:schemeClr val="tx1"/>
              </a:solidFill>
            </a:endParaRPr>
          </a:p>
          <a:p>
            <a:pPr marL="114300" indent="0">
              <a:buNone/>
            </a:pPr>
            <a:endParaRPr lang="en-GB" sz="1000" dirty="0">
              <a:solidFill>
                <a:schemeClr val="tx1"/>
              </a:solidFill>
            </a:endParaRPr>
          </a:p>
          <a:p>
            <a:pPr marL="114300" indent="0">
              <a:buNone/>
            </a:pPr>
            <a:r>
              <a:rPr lang="en-GB" sz="1300" i="1" dirty="0">
                <a:solidFill>
                  <a:schemeClr val="tx1"/>
                </a:solidFill>
              </a:rPr>
              <a:t>Proposal: </a:t>
            </a:r>
            <a:r>
              <a:rPr lang="en-GB" sz="1300" dirty="0">
                <a:solidFill>
                  <a:schemeClr val="tx1"/>
                </a:solidFill>
              </a:rPr>
              <a:t>“Local associations </a:t>
            </a:r>
            <a:r>
              <a:rPr lang="de-DE" sz="1300" dirty="0" err="1">
                <a:solidFill>
                  <a:schemeClr val="tx1"/>
                </a:solidFill>
              </a:rPr>
              <a:t>where</a:t>
            </a:r>
            <a:r>
              <a:rPr lang="de-DE" sz="1300" dirty="0">
                <a:solidFill>
                  <a:schemeClr val="tx1"/>
                </a:solidFill>
              </a:rPr>
              <a:t> </a:t>
            </a:r>
            <a:r>
              <a:rPr lang="de-DE" sz="1300" dirty="0" err="1">
                <a:solidFill>
                  <a:schemeClr val="tx1"/>
                </a:solidFill>
              </a:rPr>
              <a:t>volunteers</a:t>
            </a:r>
            <a:r>
              <a:rPr lang="de-DE" sz="1300" dirty="0">
                <a:solidFill>
                  <a:schemeClr val="tx1"/>
                </a:solidFill>
              </a:rPr>
              <a:t> </a:t>
            </a:r>
            <a:r>
              <a:rPr lang="de-DE" sz="1300" dirty="0" err="1">
                <a:solidFill>
                  <a:schemeClr val="tx1"/>
                </a:solidFill>
              </a:rPr>
              <a:t>organize</a:t>
            </a:r>
            <a:r>
              <a:rPr lang="de-DE" sz="1300" dirty="0">
                <a:solidFill>
                  <a:schemeClr val="tx1"/>
                </a:solidFill>
              </a:rPr>
              <a:t>, </a:t>
            </a:r>
            <a:r>
              <a:rPr lang="de-DE" sz="1300" dirty="0" err="1">
                <a:solidFill>
                  <a:schemeClr val="tx1"/>
                </a:solidFill>
              </a:rPr>
              <a:t>create</a:t>
            </a:r>
            <a:r>
              <a:rPr lang="de-DE" sz="1300" dirty="0">
                <a:solidFill>
                  <a:schemeClr val="tx1"/>
                </a:solidFill>
              </a:rPr>
              <a:t> </a:t>
            </a:r>
            <a:r>
              <a:rPr lang="de-DE" sz="1300" dirty="0" err="1">
                <a:solidFill>
                  <a:schemeClr val="tx1"/>
                </a:solidFill>
              </a:rPr>
              <a:t>frames</a:t>
            </a:r>
            <a:r>
              <a:rPr lang="de-DE" sz="1300" dirty="0">
                <a:solidFill>
                  <a:schemeClr val="tx1"/>
                </a:solidFill>
              </a:rPr>
              <a:t>, etc. </a:t>
            </a:r>
            <a:r>
              <a:rPr lang="de-DE" sz="1300" dirty="0" err="1">
                <a:solidFill>
                  <a:schemeClr val="tx1"/>
                </a:solidFill>
              </a:rPr>
              <a:t>for</a:t>
            </a:r>
            <a:r>
              <a:rPr lang="de-DE" sz="1300" dirty="0">
                <a:solidFill>
                  <a:schemeClr val="tx1"/>
                </a:solidFill>
              </a:rPr>
              <a:t> </a:t>
            </a:r>
            <a:r>
              <a:rPr lang="de-DE" sz="1300" dirty="0" err="1">
                <a:solidFill>
                  <a:schemeClr val="tx1"/>
                </a:solidFill>
              </a:rPr>
              <a:t>activities</a:t>
            </a:r>
            <a:r>
              <a:rPr lang="de-DE" sz="1300" dirty="0">
                <a:solidFill>
                  <a:schemeClr val="tx1"/>
                </a:solidFill>
              </a:rPr>
              <a:t> </a:t>
            </a:r>
            <a:r>
              <a:rPr lang="de-DE" sz="1300" dirty="0" err="1">
                <a:solidFill>
                  <a:schemeClr val="tx1"/>
                </a:solidFill>
              </a:rPr>
              <a:t>within</a:t>
            </a:r>
            <a:r>
              <a:rPr lang="de-DE" sz="1300" dirty="0">
                <a:solidFill>
                  <a:schemeClr val="tx1"/>
                </a:solidFill>
              </a:rPr>
              <a:t> </a:t>
            </a:r>
            <a:r>
              <a:rPr lang="de-DE" sz="1300" dirty="0" err="1">
                <a:solidFill>
                  <a:schemeClr val="tx1"/>
                </a:solidFill>
              </a:rPr>
              <a:t>arts</a:t>
            </a:r>
            <a:r>
              <a:rPr lang="de-DE" sz="1300" dirty="0">
                <a:solidFill>
                  <a:schemeClr val="tx1"/>
                </a:solidFill>
              </a:rPr>
              <a:t>, </a:t>
            </a:r>
            <a:r>
              <a:rPr lang="de-DE" sz="1300" dirty="0" err="1">
                <a:solidFill>
                  <a:schemeClr val="tx1"/>
                </a:solidFill>
              </a:rPr>
              <a:t>culture</a:t>
            </a:r>
            <a:r>
              <a:rPr lang="de-DE" sz="1300" dirty="0">
                <a:solidFill>
                  <a:schemeClr val="tx1"/>
                </a:solidFill>
              </a:rPr>
              <a:t> and </a:t>
            </a:r>
            <a:r>
              <a:rPr lang="de-DE" sz="1300" dirty="0" err="1">
                <a:solidFill>
                  <a:schemeClr val="tx1"/>
                </a:solidFill>
              </a:rPr>
              <a:t>cultural</a:t>
            </a:r>
            <a:r>
              <a:rPr lang="de-DE" sz="1300" dirty="0">
                <a:solidFill>
                  <a:schemeClr val="tx1"/>
                </a:solidFill>
              </a:rPr>
              <a:t> </a:t>
            </a:r>
            <a:r>
              <a:rPr lang="de-DE" sz="1300" dirty="0" err="1">
                <a:solidFill>
                  <a:schemeClr val="tx1"/>
                </a:solidFill>
              </a:rPr>
              <a:t>heritage</a:t>
            </a:r>
            <a:r>
              <a:rPr lang="de-DE" sz="1300" dirty="0">
                <a:solidFill>
                  <a:schemeClr val="tx1"/>
                </a:solidFill>
              </a:rPr>
              <a:t>. The </a:t>
            </a:r>
            <a:r>
              <a:rPr lang="de-DE" sz="1300" dirty="0" err="1">
                <a:solidFill>
                  <a:schemeClr val="tx1"/>
                </a:solidFill>
              </a:rPr>
              <a:t>local</a:t>
            </a:r>
            <a:r>
              <a:rPr lang="de-DE" sz="1300" dirty="0">
                <a:solidFill>
                  <a:schemeClr val="tx1"/>
                </a:solidFill>
              </a:rPr>
              <a:t> </a:t>
            </a:r>
            <a:r>
              <a:rPr lang="de-DE" sz="1300" dirty="0" err="1">
                <a:solidFill>
                  <a:schemeClr val="tx1"/>
                </a:solidFill>
              </a:rPr>
              <a:t>member</a:t>
            </a:r>
            <a:r>
              <a:rPr lang="de-DE" sz="1300" dirty="0">
                <a:solidFill>
                  <a:schemeClr val="tx1"/>
                </a:solidFill>
              </a:rPr>
              <a:t> </a:t>
            </a:r>
            <a:r>
              <a:rPr lang="de-DE" sz="1300" dirty="0" err="1">
                <a:solidFill>
                  <a:schemeClr val="tx1"/>
                </a:solidFill>
              </a:rPr>
              <a:t>associations</a:t>
            </a:r>
            <a:r>
              <a:rPr lang="de-DE" sz="1300" dirty="0">
                <a:solidFill>
                  <a:schemeClr val="tx1"/>
                </a:solidFill>
              </a:rPr>
              <a:t> </a:t>
            </a:r>
            <a:r>
              <a:rPr lang="de-DE" sz="1300" dirty="0" err="1">
                <a:solidFill>
                  <a:schemeClr val="tx1"/>
                </a:solidFill>
              </a:rPr>
              <a:t>are</a:t>
            </a:r>
            <a:r>
              <a:rPr lang="de-DE" sz="1300" dirty="0">
                <a:solidFill>
                  <a:schemeClr val="tx1"/>
                </a:solidFill>
              </a:rPr>
              <a:t> </a:t>
            </a:r>
            <a:r>
              <a:rPr lang="de-DE" sz="1300" dirty="0" err="1">
                <a:solidFill>
                  <a:schemeClr val="tx1"/>
                </a:solidFill>
              </a:rPr>
              <a:t>theater</a:t>
            </a:r>
            <a:r>
              <a:rPr lang="de-DE" sz="1300" dirty="0">
                <a:solidFill>
                  <a:schemeClr val="tx1"/>
                </a:solidFill>
              </a:rPr>
              <a:t> </a:t>
            </a:r>
            <a:r>
              <a:rPr lang="de-DE" sz="1300" dirty="0" err="1">
                <a:solidFill>
                  <a:schemeClr val="tx1"/>
                </a:solidFill>
              </a:rPr>
              <a:t>associations</a:t>
            </a:r>
            <a:r>
              <a:rPr lang="de-DE" sz="1300" dirty="0">
                <a:solidFill>
                  <a:schemeClr val="tx1"/>
                </a:solidFill>
              </a:rPr>
              <a:t>, </a:t>
            </a:r>
            <a:r>
              <a:rPr lang="de-DE" sz="1300" u="sng" dirty="0" err="1">
                <a:solidFill>
                  <a:schemeClr val="tx1"/>
                </a:solidFill>
              </a:rPr>
              <a:t>art</a:t>
            </a:r>
            <a:r>
              <a:rPr lang="de-DE" sz="1300" u="sng" dirty="0">
                <a:solidFill>
                  <a:schemeClr val="tx1"/>
                </a:solidFill>
              </a:rPr>
              <a:t> </a:t>
            </a:r>
            <a:r>
              <a:rPr lang="de-DE" sz="1300" u="sng" dirty="0" err="1">
                <a:solidFill>
                  <a:schemeClr val="tx1"/>
                </a:solidFill>
              </a:rPr>
              <a:t>associations</a:t>
            </a:r>
            <a:r>
              <a:rPr lang="de-DE" sz="1300" u="sng" dirty="0">
                <a:solidFill>
                  <a:schemeClr val="tx1"/>
                </a:solidFill>
              </a:rPr>
              <a:t>, </a:t>
            </a:r>
            <a:r>
              <a:rPr lang="de-DE" sz="1300" u="sng" dirty="0" err="1">
                <a:solidFill>
                  <a:schemeClr val="tx1"/>
                </a:solidFill>
              </a:rPr>
              <a:t>music</a:t>
            </a:r>
            <a:r>
              <a:rPr lang="de-DE" sz="1300" u="sng" dirty="0">
                <a:solidFill>
                  <a:schemeClr val="tx1"/>
                </a:solidFill>
              </a:rPr>
              <a:t> </a:t>
            </a:r>
            <a:r>
              <a:rPr lang="de-DE" sz="1300" u="sng" dirty="0" err="1">
                <a:solidFill>
                  <a:schemeClr val="tx1"/>
                </a:solidFill>
              </a:rPr>
              <a:t>associations</a:t>
            </a:r>
            <a:r>
              <a:rPr lang="de-DE" sz="1300" u="sng" dirty="0">
                <a:solidFill>
                  <a:schemeClr val="tx1"/>
                </a:solidFill>
              </a:rPr>
              <a:t>, film </a:t>
            </a:r>
            <a:r>
              <a:rPr lang="de-DE" sz="1300" u="sng" dirty="0" err="1">
                <a:solidFill>
                  <a:schemeClr val="tx1"/>
                </a:solidFill>
              </a:rPr>
              <a:t>clubs</a:t>
            </a:r>
            <a:r>
              <a:rPr lang="de-DE" sz="1300" u="sng" dirty="0">
                <a:solidFill>
                  <a:schemeClr val="tx1"/>
                </a:solidFill>
              </a:rPr>
              <a:t>, </a:t>
            </a:r>
            <a:r>
              <a:rPr lang="de-DE" sz="1300" u="sng" dirty="0" err="1">
                <a:solidFill>
                  <a:schemeClr val="tx1"/>
                </a:solidFill>
              </a:rPr>
              <a:t>cultural</a:t>
            </a:r>
            <a:r>
              <a:rPr lang="de-DE" sz="1300" u="sng" dirty="0">
                <a:solidFill>
                  <a:schemeClr val="tx1"/>
                </a:solidFill>
              </a:rPr>
              <a:t> </a:t>
            </a:r>
            <a:r>
              <a:rPr lang="de-DE" sz="1300" u="sng" dirty="0" err="1">
                <a:solidFill>
                  <a:schemeClr val="tx1"/>
                </a:solidFill>
              </a:rPr>
              <a:t>centers</a:t>
            </a:r>
            <a:r>
              <a:rPr lang="de-DE" sz="1300" u="sng" dirty="0">
                <a:solidFill>
                  <a:schemeClr val="tx1"/>
                </a:solidFill>
              </a:rPr>
              <a:t>, </a:t>
            </a:r>
            <a:r>
              <a:rPr lang="de-DE" sz="1300" u="sng" dirty="0" err="1">
                <a:solidFill>
                  <a:schemeClr val="tx1"/>
                </a:solidFill>
              </a:rPr>
              <a:t>local</a:t>
            </a:r>
            <a:r>
              <a:rPr lang="de-DE" sz="1300" u="sng" dirty="0">
                <a:solidFill>
                  <a:schemeClr val="tx1"/>
                </a:solidFill>
              </a:rPr>
              <a:t> </a:t>
            </a:r>
            <a:r>
              <a:rPr lang="de-DE" sz="1300" u="sng" dirty="0" err="1">
                <a:solidFill>
                  <a:schemeClr val="tx1"/>
                </a:solidFill>
              </a:rPr>
              <a:t>history</a:t>
            </a:r>
            <a:r>
              <a:rPr lang="de-DE" sz="1300" u="sng" dirty="0">
                <a:solidFill>
                  <a:schemeClr val="tx1"/>
                </a:solidFill>
              </a:rPr>
              <a:t> </a:t>
            </a:r>
            <a:r>
              <a:rPr lang="de-DE" sz="1300" u="sng" dirty="0" err="1">
                <a:solidFill>
                  <a:schemeClr val="tx1"/>
                </a:solidFill>
              </a:rPr>
              <a:t>associations</a:t>
            </a:r>
            <a:r>
              <a:rPr lang="de-DE" sz="1300" u="sng" dirty="0">
                <a:solidFill>
                  <a:schemeClr val="tx1"/>
                </a:solidFill>
              </a:rPr>
              <a:t>, </a:t>
            </a:r>
            <a:r>
              <a:rPr lang="de-DE" sz="1300" u="sng" dirty="0" err="1">
                <a:solidFill>
                  <a:schemeClr val="tx1"/>
                </a:solidFill>
              </a:rPr>
              <a:t>museum</a:t>
            </a:r>
            <a:r>
              <a:rPr lang="de-DE" sz="1300" u="sng" dirty="0">
                <a:solidFill>
                  <a:schemeClr val="tx1"/>
                </a:solidFill>
              </a:rPr>
              <a:t> </a:t>
            </a:r>
            <a:r>
              <a:rPr lang="de-DE" sz="1300" u="sng" dirty="0" err="1">
                <a:solidFill>
                  <a:schemeClr val="tx1"/>
                </a:solidFill>
              </a:rPr>
              <a:t>associations</a:t>
            </a:r>
            <a:r>
              <a:rPr lang="de-DE" sz="1300" u="sng" dirty="0">
                <a:solidFill>
                  <a:schemeClr val="tx1"/>
                </a:solidFill>
              </a:rPr>
              <a:t> and </a:t>
            </a:r>
            <a:r>
              <a:rPr lang="de-DE" sz="1300" u="sng" dirty="0" err="1">
                <a:solidFill>
                  <a:schemeClr val="tx1"/>
                </a:solidFill>
              </a:rPr>
              <a:t>literary</a:t>
            </a:r>
            <a:r>
              <a:rPr lang="de-DE" sz="1300" u="sng" dirty="0">
                <a:solidFill>
                  <a:schemeClr val="tx1"/>
                </a:solidFill>
              </a:rPr>
              <a:t> </a:t>
            </a:r>
            <a:r>
              <a:rPr lang="de-DE" sz="1300" u="sng" dirty="0" err="1">
                <a:solidFill>
                  <a:schemeClr val="tx1"/>
                </a:solidFill>
              </a:rPr>
              <a:t>companies</a:t>
            </a:r>
            <a:r>
              <a:rPr lang="de-DE" sz="1300" dirty="0">
                <a:solidFill>
                  <a:schemeClr val="tx1"/>
                </a:solidFill>
              </a:rPr>
              <a:t>. The “</a:t>
            </a:r>
            <a:r>
              <a:rPr lang="de-DE" sz="1300" dirty="0" err="1">
                <a:solidFill>
                  <a:schemeClr val="tx1"/>
                </a:solidFill>
              </a:rPr>
              <a:t>actors</a:t>
            </a:r>
            <a:r>
              <a:rPr lang="de-DE" sz="1300" dirty="0">
                <a:solidFill>
                  <a:schemeClr val="tx1"/>
                </a:solidFill>
              </a:rPr>
              <a:t>” in </a:t>
            </a:r>
            <a:r>
              <a:rPr lang="de-DE" sz="1300" dirty="0" err="1">
                <a:solidFill>
                  <a:schemeClr val="tx1"/>
                </a:solidFill>
              </a:rPr>
              <a:t>these</a:t>
            </a:r>
            <a:r>
              <a:rPr lang="de-DE" sz="1300" dirty="0">
                <a:solidFill>
                  <a:schemeClr val="tx1"/>
                </a:solidFill>
              </a:rPr>
              <a:t> </a:t>
            </a:r>
            <a:r>
              <a:rPr lang="de-DE" sz="1300" dirty="0" err="1">
                <a:solidFill>
                  <a:schemeClr val="tx1"/>
                </a:solidFill>
              </a:rPr>
              <a:t>activities</a:t>
            </a:r>
            <a:r>
              <a:rPr lang="de-DE" sz="1300" dirty="0">
                <a:solidFill>
                  <a:schemeClr val="tx1"/>
                </a:solidFill>
              </a:rPr>
              <a:t> </a:t>
            </a:r>
            <a:r>
              <a:rPr lang="de-DE" sz="1300" dirty="0" err="1">
                <a:solidFill>
                  <a:schemeClr val="tx1"/>
                </a:solidFill>
              </a:rPr>
              <a:t>are</a:t>
            </a:r>
            <a:r>
              <a:rPr lang="de-DE" sz="1300" u="sng" dirty="0">
                <a:solidFill>
                  <a:schemeClr val="tx1"/>
                </a:solidFill>
              </a:rPr>
              <a:t> </a:t>
            </a:r>
            <a:r>
              <a:rPr lang="de-DE" sz="1300" u="sng" dirty="0" err="1">
                <a:solidFill>
                  <a:schemeClr val="tx1"/>
                </a:solidFill>
              </a:rPr>
              <a:t>always</a:t>
            </a:r>
            <a:r>
              <a:rPr lang="de-DE" sz="1300" u="sng" dirty="0">
                <a:solidFill>
                  <a:schemeClr val="tx1"/>
                </a:solidFill>
              </a:rPr>
              <a:t> professional </a:t>
            </a:r>
            <a:r>
              <a:rPr lang="de-DE" sz="1300" dirty="0">
                <a:solidFill>
                  <a:schemeClr val="tx1"/>
                </a:solidFill>
              </a:rPr>
              <a:t>and </a:t>
            </a:r>
            <a:r>
              <a:rPr lang="de-DE" sz="1300" u="sng" dirty="0" err="1">
                <a:solidFill>
                  <a:schemeClr val="tx1"/>
                </a:solidFill>
              </a:rPr>
              <a:t>they</a:t>
            </a:r>
            <a:r>
              <a:rPr lang="de-DE" sz="1300" u="sng" dirty="0">
                <a:solidFill>
                  <a:schemeClr val="tx1"/>
                </a:solidFill>
              </a:rPr>
              <a:t> </a:t>
            </a:r>
            <a:r>
              <a:rPr lang="de-DE" sz="1300" u="sng" dirty="0" err="1">
                <a:solidFill>
                  <a:schemeClr val="tx1"/>
                </a:solidFill>
              </a:rPr>
              <a:t>consist</a:t>
            </a:r>
            <a:r>
              <a:rPr lang="de-DE" sz="1300" u="sng" dirty="0">
                <a:solidFill>
                  <a:schemeClr val="tx1"/>
                </a:solidFill>
              </a:rPr>
              <a:t> </a:t>
            </a:r>
            <a:r>
              <a:rPr lang="de-DE" sz="1300" u="sng" dirty="0" err="1">
                <a:solidFill>
                  <a:schemeClr val="tx1"/>
                </a:solidFill>
              </a:rPr>
              <a:t>of</a:t>
            </a:r>
            <a:r>
              <a:rPr lang="de-DE" sz="1300" u="sng" dirty="0">
                <a:solidFill>
                  <a:schemeClr val="tx1"/>
                </a:solidFill>
              </a:rPr>
              <a:t> </a:t>
            </a:r>
            <a:r>
              <a:rPr lang="de-DE" sz="1300" u="sng" dirty="0" err="1">
                <a:solidFill>
                  <a:schemeClr val="tx1"/>
                </a:solidFill>
              </a:rPr>
              <a:t>touring</a:t>
            </a:r>
            <a:r>
              <a:rPr lang="de-DE" sz="1300" u="sng" dirty="0">
                <a:solidFill>
                  <a:schemeClr val="tx1"/>
                </a:solidFill>
              </a:rPr>
              <a:t> </a:t>
            </a:r>
            <a:r>
              <a:rPr lang="de-DE" sz="1300" u="sng" dirty="0" err="1">
                <a:solidFill>
                  <a:schemeClr val="tx1"/>
                </a:solidFill>
              </a:rPr>
              <a:t>theaters</a:t>
            </a:r>
            <a:r>
              <a:rPr lang="de-DE" sz="1300" u="sng" dirty="0">
                <a:solidFill>
                  <a:schemeClr val="tx1"/>
                </a:solidFill>
              </a:rPr>
              <a:t>, </a:t>
            </a:r>
            <a:r>
              <a:rPr lang="de-DE" sz="1300" u="sng" dirty="0" err="1">
                <a:solidFill>
                  <a:schemeClr val="tx1"/>
                </a:solidFill>
              </a:rPr>
              <a:t>visual</a:t>
            </a:r>
            <a:r>
              <a:rPr lang="de-DE" sz="1300" u="sng" dirty="0">
                <a:solidFill>
                  <a:schemeClr val="tx1"/>
                </a:solidFill>
              </a:rPr>
              <a:t> </a:t>
            </a:r>
            <a:r>
              <a:rPr lang="de-DE" sz="1300" u="sng" dirty="0" err="1">
                <a:solidFill>
                  <a:schemeClr val="tx1"/>
                </a:solidFill>
              </a:rPr>
              <a:t>artists</a:t>
            </a:r>
            <a:r>
              <a:rPr lang="de-DE" sz="1300" u="sng" dirty="0">
                <a:solidFill>
                  <a:schemeClr val="tx1"/>
                </a:solidFill>
              </a:rPr>
              <a:t> and </a:t>
            </a:r>
            <a:r>
              <a:rPr lang="de-DE" sz="1300" u="sng" dirty="0" err="1">
                <a:solidFill>
                  <a:schemeClr val="tx1"/>
                </a:solidFill>
              </a:rPr>
              <a:t>musicians</a:t>
            </a:r>
            <a:r>
              <a:rPr lang="de-DE" sz="1300" dirty="0">
                <a:solidFill>
                  <a:schemeClr val="tx1"/>
                </a:solidFill>
              </a:rPr>
              <a:t>. In </a:t>
            </a:r>
            <a:r>
              <a:rPr lang="de-DE" sz="1300" dirty="0" err="1">
                <a:solidFill>
                  <a:schemeClr val="tx1"/>
                </a:solidFill>
              </a:rPr>
              <a:t>the</a:t>
            </a:r>
            <a:r>
              <a:rPr lang="de-DE" sz="1300" dirty="0">
                <a:solidFill>
                  <a:schemeClr val="tx1"/>
                </a:solidFill>
              </a:rPr>
              <a:t> </a:t>
            </a:r>
            <a:r>
              <a:rPr lang="de-DE" sz="1300" dirty="0" err="1">
                <a:solidFill>
                  <a:schemeClr val="tx1"/>
                </a:solidFill>
              </a:rPr>
              <a:t>movie</a:t>
            </a:r>
            <a:r>
              <a:rPr lang="de-DE" sz="1300" dirty="0">
                <a:solidFill>
                  <a:schemeClr val="tx1"/>
                </a:solidFill>
              </a:rPr>
              <a:t> </a:t>
            </a:r>
            <a:r>
              <a:rPr lang="de-DE" sz="1300" dirty="0" err="1">
                <a:solidFill>
                  <a:schemeClr val="tx1"/>
                </a:solidFill>
              </a:rPr>
              <a:t>clubs</a:t>
            </a:r>
            <a:r>
              <a:rPr lang="de-DE" sz="1300" dirty="0">
                <a:solidFill>
                  <a:schemeClr val="tx1"/>
                </a:solidFill>
              </a:rPr>
              <a:t>, </a:t>
            </a:r>
            <a:r>
              <a:rPr lang="de-DE" sz="1300" dirty="0" err="1">
                <a:solidFill>
                  <a:schemeClr val="tx1"/>
                </a:solidFill>
              </a:rPr>
              <a:t>which</a:t>
            </a:r>
            <a:r>
              <a:rPr lang="de-DE" sz="1300" dirty="0">
                <a:solidFill>
                  <a:schemeClr val="tx1"/>
                </a:solidFill>
              </a:rPr>
              <a:t> </a:t>
            </a:r>
            <a:r>
              <a:rPr lang="de-DE" sz="1300" dirty="0" err="1">
                <a:solidFill>
                  <a:schemeClr val="tx1"/>
                </a:solidFill>
              </a:rPr>
              <a:t>can</a:t>
            </a:r>
            <a:r>
              <a:rPr lang="de-DE" sz="1300" dirty="0">
                <a:solidFill>
                  <a:schemeClr val="tx1"/>
                </a:solidFill>
              </a:rPr>
              <a:t> </a:t>
            </a:r>
            <a:r>
              <a:rPr lang="de-DE" sz="1300" dirty="0" err="1">
                <a:solidFill>
                  <a:schemeClr val="tx1"/>
                </a:solidFill>
              </a:rPr>
              <a:t>be</a:t>
            </a:r>
            <a:r>
              <a:rPr lang="de-DE" sz="1300" dirty="0">
                <a:solidFill>
                  <a:schemeClr val="tx1"/>
                </a:solidFill>
              </a:rPr>
              <a:t> adult </a:t>
            </a:r>
            <a:r>
              <a:rPr lang="de-DE" sz="1300" dirty="0" err="1">
                <a:solidFill>
                  <a:schemeClr val="tx1"/>
                </a:solidFill>
              </a:rPr>
              <a:t>movie</a:t>
            </a:r>
            <a:r>
              <a:rPr lang="de-DE" sz="1300" dirty="0">
                <a:solidFill>
                  <a:schemeClr val="tx1"/>
                </a:solidFill>
              </a:rPr>
              <a:t> </a:t>
            </a:r>
            <a:r>
              <a:rPr lang="de-DE" sz="1300" dirty="0" err="1">
                <a:solidFill>
                  <a:schemeClr val="tx1"/>
                </a:solidFill>
              </a:rPr>
              <a:t>clubs</a:t>
            </a:r>
            <a:r>
              <a:rPr lang="de-DE" sz="1300" dirty="0">
                <a:solidFill>
                  <a:schemeClr val="tx1"/>
                </a:solidFill>
              </a:rPr>
              <a:t> </a:t>
            </a:r>
            <a:r>
              <a:rPr lang="de-DE" sz="1300" dirty="0" err="1">
                <a:solidFill>
                  <a:schemeClr val="tx1"/>
                </a:solidFill>
              </a:rPr>
              <a:t>as</a:t>
            </a:r>
            <a:r>
              <a:rPr lang="de-DE" sz="1300" dirty="0">
                <a:solidFill>
                  <a:schemeClr val="tx1"/>
                </a:solidFill>
              </a:rPr>
              <a:t> </a:t>
            </a:r>
            <a:r>
              <a:rPr lang="de-DE" sz="1300" dirty="0" err="1">
                <a:solidFill>
                  <a:schemeClr val="tx1"/>
                </a:solidFill>
              </a:rPr>
              <a:t>well</a:t>
            </a:r>
            <a:r>
              <a:rPr lang="de-DE" sz="1300" dirty="0">
                <a:solidFill>
                  <a:schemeClr val="tx1"/>
                </a:solidFill>
              </a:rPr>
              <a:t> </a:t>
            </a:r>
            <a:r>
              <a:rPr lang="de-DE" sz="1300" dirty="0" err="1">
                <a:solidFill>
                  <a:schemeClr val="tx1"/>
                </a:solidFill>
              </a:rPr>
              <a:t>as</a:t>
            </a:r>
            <a:r>
              <a:rPr lang="de-DE" sz="1300" dirty="0">
                <a:solidFill>
                  <a:schemeClr val="tx1"/>
                </a:solidFill>
              </a:rPr>
              <a:t> </a:t>
            </a:r>
            <a:r>
              <a:rPr lang="de-DE" sz="1300" dirty="0" err="1">
                <a:solidFill>
                  <a:schemeClr val="tx1"/>
                </a:solidFill>
              </a:rPr>
              <a:t>children's</a:t>
            </a:r>
            <a:r>
              <a:rPr lang="de-DE" sz="1300" dirty="0">
                <a:solidFill>
                  <a:schemeClr val="tx1"/>
                </a:solidFill>
              </a:rPr>
              <a:t> </a:t>
            </a:r>
            <a:r>
              <a:rPr lang="de-DE" sz="1300" dirty="0" err="1">
                <a:solidFill>
                  <a:schemeClr val="tx1"/>
                </a:solidFill>
              </a:rPr>
              <a:t>movies</a:t>
            </a:r>
            <a:r>
              <a:rPr lang="de-DE" sz="1300" dirty="0">
                <a:solidFill>
                  <a:schemeClr val="tx1"/>
                </a:solidFill>
              </a:rPr>
              <a:t>, </a:t>
            </a:r>
            <a:r>
              <a:rPr lang="de-DE" sz="1300" dirty="0" err="1">
                <a:solidFill>
                  <a:schemeClr val="tx1"/>
                </a:solidFill>
              </a:rPr>
              <a:t>the</a:t>
            </a:r>
            <a:r>
              <a:rPr lang="de-DE" sz="1300" dirty="0">
                <a:solidFill>
                  <a:schemeClr val="tx1"/>
                </a:solidFill>
              </a:rPr>
              <a:t> professional </a:t>
            </a:r>
            <a:r>
              <a:rPr lang="de-DE" sz="1300" dirty="0" err="1">
                <a:solidFill>
                  <a:schemeClr val="tx1"/>
                </a:solidFill>
              </a:rPr>
              <a:t>touch</a:t>
            </a:r>
            <a:r>
              <a:rPr lang="de-DE" sz="1300" dirty="0">
                <a:solidFill>
                  <a:schemeClr val="tx1"/>
                </a:solidFill>
              </a:rPr>
              <a:t> </a:t>
            </a:r>
            <a:r>
              <a:rPr lang="de-DE" sz="1300" dirty="0" err="1">
                <a:solidFill>
                  <a:schemeClr val="tx1"/>
                </a:solidFill>
              </a:rPr>
              <a:t>are</a:t>
            </a:r>
            <a:r>
              <a:rPr lang="de-DE" sz="1300" dirty="0">
                <a:solidFill>
                  <a:schemeClr val="tx1"/>
                </a:solidFill>
              </a:rPr>
              <a:t> </a:t>
            </a:r>
            <a:r>
              <a:rPr lang="de-DE" sz="1300" dirty="0" err="1">
                <a:solidFill>
                  <a:schemeClr val="tx1"/>
                </a:solidFill>
              </a:rPr>
              <a:t>the</a:t>
            </a:r>
            <a:r>
              <a:rPr lang="de-DE" sz="1300" dirty="0">
                <a:solidFill>
                  <a:schemeClr val="tx1"/>
                </a:solidFill>
              </a:rPr>
              <a:t> </a:t>
            </a:r>
            <a:r>
              <a:rPr lang="de-DE" sz="1300" dirty="0" err="1">
                <a:solidFill>
                  <a:schemeClr val="tx1"/>
                </a:solidFill>
              </a:rPr>
              <a:t>movies</a:t>
            </a:r>
            <a:r>
              <a:rPr lang="de-DE" sz="1300" dirty="0">
                <a:solidFill>
                  <a:schemeClr val="tx1"/>
                </a:solidFill>
              </a:rPr>
              <a:t>. In </a:t>
            </a:r>
            <a:r>
              <a:rPr lang="de-DE" sz="1300" u="sng" dirty="0" err="1">
                <a:solidFill>
                  <a:schemeClr val="tx1"/>
                </a:solidFill>
              </a:rPr>
              <a:t>the</a:t>
            </a:r>
            <a:r>
              <a:rPr lang="de-DE" sz="1300" u="sng" dirty="0">
                <a:solidFill>
                  <a:schemeClr val="tx1"/>
                </a:solidFill>
              </a:rPr>
              <a:t> </a:t>
            </a:r>
            <a:r>
              <a:rPr lang="de-DE" sz="1300" u="sng" dirty="0" err="1">
                <a:solidFill>
                  <a:schemeClr val="tx1"/>
                </a:solidFill>
              </a:rPr>
              <a:t>museums</a:t>
            </a:r>
            <a:r>
              <a:rPr lang="de-DE" sz="1300" u="sng" dirty="0">
                <a:solidFill>
                  <a:schemeClr val="tx1"/>
                </a:solidFill>
              </a:rPr>
              <a:t> and </a:t>
            </a:r>
            <a:r>
              <a:rPr lang="de-DE" sz="1300" u="sng" dirty="0" err="1">
                <a:solidFill>
                  <a:schemeClr val="tx1"/>
                </a:solidFill>
              </a:rPr>
              <a:t>cultural</a:t>
            </a:r>
            <a:r>
              <a:rPr lang="de-DE" sz="1300" u="sng" dirty="0">
                <a:solidFill>
                  <a:schemeClr val="tx1"/>
                </a:solidFill>
              </a:rPr>
              <a:t> </a:t>
            </a:r>
            <a:r>
              <a:rPr lang="de-DE" sz="1300" u="sng" dirty="0" err="1">
                <a:solidFill>
                  <a:schemeClr val="tx1"/>
                </a:solidFill>
              </a:rPr>
              <a:t>centers</a:t>
            </a:r>
            <a:r>
              <a:rPr lang="de-DE" sz="1300" dirty="0">
                <a:solidFill>
                  <a:schemeClr val="tx1"/>
                </a:solidFill>
              </a:rPr>
              <a:t>, </a:t>
            </a:r>
            <a:r>
              <a:rPr lang="de-DE" sz="1300" dirty="0" err="1">
                <a:solidFill>
                  <a:schemeClr val="tx1"/>
                </a:solidFill>
              </a:rPr>
              <a:t>the</a:t>
            </a:r>
            <a:r>
              <a:rPr lang="de-DE" sz="1300" dirty="0">
                <a:solidFill>
                  <a:schemeClr val="tx1"/>
                </a:solidFill>
              </a:rPr>
              <a:t> </a:t>
            </a:r>
            <a:r>
              <a:rPr lang="de-DE" sz="1300" dirty="0" err="1">
                <a:solidFill>
                  <a:schemeClr val="tx1"/>
                </a:solidFill>
              </a:rPr>
              <a:t>staff</a:t>
            </a:r>
            <a:r>
              <a:rPr lang="de-DE" sz="1300" dirty="0">
                <a:solidFill>
                  <a:schemeClr val="tx1"/>
                </a:solidFill>
              </a:rPr>
              <a:t> </a:t>
            </a:r>
            <a:r>
              <a:rPr lang="de-DE" sz="1300" dirty="0" err="1">
                <a:solidFill>
                  <a:schemeClr val="tx1"/>
                </a:solidFill>
              </a:rPr>
              <a:t>of</a:t>
            </a:r>
            <a:r>
              <a:rPr lang="de-DE" sz="1300" dirty="0">
                <a:solidFill>
                  <a:schemeClr val="tx1"/>
                </a:solidFill>
              </a:rPr>
              <a:t> </a:t>
            </a:r>
            <a:r>
              <a:rPr lang="de-DE" sz="1300" dirty="0" err="1">
                <a:solidFill>
                  <a:schemeClr val="tx1"/>
                </a:solidFill>
              </a:rPr>
              <a:t>the</a:t>
            </a:r>
            <a:r>
              <a:rPr lang="de-DE" sz="1300" dirty="0">
                <a:solidFill>
                  <a:schemeClr val="tx1"/>
                </a:solidFill>
              </a:rPr>
              <a:t> professional </a:t>
            </a:r>
            <a:r>
              <a:rPr lang="de-DE" sz="1300" dirty="0" err="1">
                <a:solidFill>
                  <a:schemeClr val="tx1"/>
                </a:solidFill>
              </a:rPr>
              <a:t>museums</a:t>
            </a:r>
            <a:r>
              <a:rPr lang="de-DE" sz="1300" dirty="0">
                <a:solidFill>
                  <a:schemeClr val="tx1"/>
                </a:solidFill>
              </a:rPr>
              <a:t> and </a:t>
            </a:r>
            <a:r>
              <a:rPr lang="de-DE" sz="1300" dirty="0" err="1">
                <a:solidFill>
                  <a:schemeClr val="tx1"/>
                </a:solidFill>
              </a:rPr>
              <a:t>cultural</a:t>
            </a:r>
            <a:r>
              <a:rPr lang="de-DE" sz="1300" dirty="0">
                <a:solidFill>
                  <a:schemeClr val="tx1"/>
                </a:solidFill>
              </a:rPr>
              <a:t> </a:t>
            </a:r>
            <a:r>
              <a:rPr lang="de-DE" sz="1300" dirty="0" err="1">
                <a:solidFill>
                  <a:schemeClr val="tx1"/>
                </a:solidFill>
              </a:rPr>
              <a:t>houses</a:t>
            </a:r>
            <a:r>
              <a:rPr lang="de-DE" sz="1300" dirty="0">
                <a:solidFill>
                  <a:schemeClr val="tx1"/>
                </a:solidFill>
              </a:rPr>
              <a:t> </a:t>
            </a:r>
            <a:r>
              <a:rPr lang="de-DE" sz="1300" dirty="0" err="1">
                <a:solidFill>
                  <a:schemeClr val="tx1"/>
                </a:solidFill>
              </a:rPr>
              <a:t>is</a:t>
            </a:r>
            <a:r>
              <a:rPr lang="de-DE" sz="1300" dirty="0">
                <a:solidFill>
                  <a:schemeClr val="tx1"/>
                </a:solidFill>
              </a:rPr>
              <a:t> </a:t>
            </a:r>
            <a:r>
              <a:rPr lang="de-DE" sz="1300" dirty="0" err="1">
                <a:solidFill>
                  <a:schemeClr val="tx1"/>
                </a:solidFill>
              </a:rPr>
              <a:t>involved</a:t>
            </a:r>
            <a:r>
              <a:rPr lang="de-DE" sz="1300" dirty="0">
                <a:solidFill>
                  <a:schemeClr val="tx1"/>
                </a:solidFill>
              </a:rPr>
              <a:t>, and </a:t>
            </a:r>
            <a:r>
              <a:rPr lang="de-DE" sz="1300" dirty="0" err="1">
                <a:solidFill>
                  <a:schemeClr val="tx1"/>
                </a:solidFill>
              </a:rPr>
              <a:t>for</a:t>
            </a:r>
            <a:r>
              <a:rPr lang="de-DE" sz="1300" dirty="0">
                <a:solidFill>
                  <a:schemeClr val="tx1"/>
                </a:solidFill>
              </a:rPr>
              <a:t> </a:t>
            </a:r>
            <a:r>
              <a:rPr lang="de-DE" sz="1300" u="sng" dirty="0" err="1">
                <a:solidFill>
                  <a:schemeClr val="tx1"/>
                </a:solidFill>
              </a:rPr>
              <a:t>the</a:t>
            </a:r>
            <a:r>
              <a:rPr lang="de-DE" sz="1300" u="sng" dirty="0">
                <a:solidFill>
                  <a:schemeClr val="tx1"/>
                </a:solidFill>
              </a:rPr>
              <a:t> </a:t>
            </a:r>
            <a:r>
              <a:rPr lang="de-DE" sz="1300" u="sng" dirty="0" err="1">
                <a:solidFill>
                  <a:schemeClr val="tx1"/>
                </a:solidFill>
              </a:rPr>
              <a:t>literary</a:t>
            </a:r>
            <a:r>
              <a:rPr lang="de-DE" sz="1300" u="sng" dirty="0">
                <a:solidFill>
                  <a:schemeClr val="tx1"/>
                </a:solidFill>
              </a:rPr>
              <a:t> </a:t>
            </a:r>
            <a:r>
              <a:rPr lang="de-DE" sz="1300" u="sng" dirty="0" err="1">
                <a:solidFill>
                  <a:schemeClr val="tx1"/>
                </a:solidFill>
              </a:rPr>
              <a:t>companies</a:t>
            </a:r>
            <a:r>
              <a:rPr lang="de-DE" sz="1300" dirty="0">
                <a:solidFill>
                  <a:schemeClr val="tx1"/>
                </a:solidFill>
              </a:rPr>
              <a:t> </a:t>
            </a:r>
            <a:r>
              <a:rPr lang="de-DE" sz="1300" dirty="0" err="1">
                <a:solidFill>
                  <a:schemeClr val="tx1"/>
                </a:solidFill>
              </a:rPr>
              <a:t>the</a:t>
            </a:r>
            <a:r>
              <a:rPr lang="de-DE" sz="1300" dirty="0">
                <a:solidFill>
                  <a:schemeClr val="tx1"/>
                </a:solidFill>
              </a:rPr>
              <a:t> </a:t>
            </a:r>
            <a:r>
              <a:rPr lang="de-DE" sz="1300" dirty="0" err="1">
                <a:solidFill>
                  <a:schemeClr val="tx1"/>
                </a:solidFill>
              </a:rPr>
              <a:t>professionals</a:t>
            </a:r>
            <a:r>
              <a:rPr lang="de-DE" sz="1300" dirty="0">
                <a:solidFill>
                  <a:schemeClr val="tx1"/>
                </a:solidFill>
              </a:rPr>
              <a:t> </a:t>
            </a:r>
            <a:r>
              <a:rPr lang="de-DE" sz="1300" dirty="0" err="1">
                <a:solidFill>
                  <a:schemeClr val="tx1"/>
                </a:solidFill>
              </a:rPr>
              <a:t>are</a:t>
            </a:r>
            <a:r>
              <a:rPr lang="de-DE" sz="1300" dirty="0">
                <a:solidFill>
                  <a:schemeClr val="tx1"/>
                </a:solidFill>
              </a:rPr>
              <a:t> </a:t>
            </a:r>
            <a:r>
              <a:rPr lang="de-DE" sz="1300" dirty="0" err="1">
                <a:solidFill>
                  <a:schemeClr val="tx1"/>
                </a:solidFill>
              </a:rPr>
              <a:t>actors</a:t>
            </a:r>
            <a:r>
              <a:rPr lang="de-DE" sz="1300" dirty="0">
                <a:solidFill>
                  <a:schemeClr val="tx1"/>
                </a:solidFill>
              </a:rPr>
              <a:t> and </a:t>
            </a:r>
            <a:r>
              <a:rPr lang="de-DE" sz="1300" dirty="0" err="1">
                <a:solidFill>
                  <a:schemeClr val="tx1"/>
                </a:solidFill>
              </a:rPr>
              <a:t>libraries</a:t>
            </a:r>
            <a:r>
              <a:rPr lang="de-DE" sz="1300" dirty="0">
                <a:solidFill>
                  <a:schemeClr val="tx1"/>
                </a:solidFill>
              </a:rPr>
              <a:t> </a:t>
            </a:r>
            <a:r>
              <a:rPr lang="de-DE" sz="1300" dirty="0" err="1">
                <a:solidFill>
                  <a:schemeClr val="tx1"/>
                </a:solidFill>
              </a:rPr>
              <a:t>responsible</a:t>
            </a:r>
            <a:r>
              <a:rPr lang="de-DE" sz="1300" dirty="0">
                <a:solidFill>
                  <a:schemeClr val="tx1"/>
                </a:solidFill>
              </a:rPr>
              <a:t> </a:t>
            </a:r>
            <a:r>
              <a:rPr lang="de-DE" sz="1300" dirty="0" err="1">
                <a:solidFill>
                  <a:schemeClr val="tx1"/>
                </a:solidFill>
              </a:rPr>
              <a:t>for</a:t>
            </a:r>
            <a:r>
              <a:rPr lang="de-DE" sz="1300" dirty="0">
                <a:solidFill>
                  <a:schemeClr val="tx1"/>
                </a:solidFill>
              </a:rPr>
              <a:t> </a:t>
            </a:r>
            <a:r>
              <a:rPr lang="de-DE" sz="1300" dirty="0" err="1">
                <a:solidFill>
                  <a:schemeClr val="tx1"/>
                </a:solidFill>
              </a:rPr>
              <a:t>reading</a:t>
            </a:r>
            <a:r>
              <a:rPr lang="de-DE" sz="1300" dirty="0">
                <a:solidFill>
                  <a:schemeClr val="tx1"/>
                </a:solidFill>
              </a:rPr>
              <a:t> </a:t>
            </a:r>
            <a:r>
              <a:rPr lang="de-DE" sz="1300" dirty="0" err="1">
                <a:solidFill>
                  <a:schemeClr val="tx1"/>
                </a:solidFill>
              </a:rPr>
              <a:t>events</a:t>
            </a:r>
            <a:r>
              <a:rPr lang="de-DE" sz="1300" dirty="0">
                <a:solidFill>
                  <a:schemeClr val="tx1"/>
                </a:solidFill>
              </a:rPr>
              <a:t>. </a:t>
            </a:r>
            <a:r>
              <a:rPr lang="de-DE" sz="1300" u="sng" dirty="0">
                <a:solidFill>
                  <a:schemeClr val="tx1"/>
                </a:solidFill>
              </a:rPr>
              <a:t>The </a:t>
            </a:r>
            <a:r>
              <a:rPr lang="de-DE" sz="1300" u="sng" dirty="0" err="1">
                <a:solidFill>
                  <a:schemeClr val="tx1"/>
                </a:solidFill>
              </a:rPr>
              <a:t>local</a:t>
            </a:r>
            <a:r>
              <a:rPr lang="de-DE" sz="1300" u="sng" dirty="0">
                <a:solidFill>
                  <a:schemeClr val="tx1"/>
                </a:solidFill>
              </a:rPr>
              <a:t> </a:t>
            </a:r>
            <a:r>
              <a:rPr lang="de-DE" sz="1300" u="sng" dirty="0" err="1">
                <a:solidFill>
                  <a:schemeClr val="tx1"/>
                </a:solidFill>
              </a:rPr>
              <a:t>history</a:t>
            </a:r>
            <a:r>
              <a:rPr lang="de-DE" sz="1300" u="sng" dirty="0">
                <a:solidFill>
                  <a:schemeClr val="tx1"/>
                </a:solidFill>
              </a:rPr>
              <a:t> </a:t>
            </a:r>
            <a:r>
              <a:rPr lang="de-DE" sz="1300" u="sng" dirty="0" err="1">
                <a:solidFill>
                  <a:schemeClr val="tx1"/>
                </a:solidFill>
              </a:rPr>
              <a:t>associations</a:t>
            </a:r>
            <a:r>
              <a:rPr lang="de-DE" sz="1300" dirty="0">
                <a:solidFill>
                  <a:schemeClr val="tx1"/>
                </a:solidFill>
              </a:rPr>
              <a:t> </a:t>
            </a:r>
            <a:r>
              <a:rPr lang="de-DE" sz="1300" dirty="0" err="1">
                <a:solidFill>
                  <a:schemeClr val="tx1"/>
                </a:solidFill>
              </a:rPr>
              <a:t>are</a:t>
            </a:r>
            <a:r>
              <a:rPr lang="de-DE" sz="1300" dirty="0">
                <a:solidFill>
                  <a:schemeClr val="tx1"/>
                </a:solidFill>
              </a:rPr>
              <a:t> </a:t>
            </a:r>
            <a:r>
              <a:rPr lang="de-DE" sz="1300" dirty="0" err="1">
                <a:solidFill>
                  <a:schemeClr val="tx1"/>
                </a:solidFill>
              </a:rPr>
              <a:t>of</a:t>
            </a:r>
            <a:r>
              <a:rPr lang="de-DE" sz="1300" dirty="0">
                <a:solidFill>
                  <a:schemeClr val="tx1"/>
                </a:solidFill>
              </a:rPr>
              <a:t> </a:t>
            </a:r>
            <a:r>
              <a:rPr lang="de-DE" sz="1300" dirty="0" err="1">
                <a:solidFill>
                  <a:schemeClr val="tx1"/>
                </a:solidFill>
              </a:rPr>
              <a:t>great</a:t>
            </a:r>
            <a:r>
              <a:rPr lang="de-DE" sz="1300" dirty="0">
                <a:solidFill>
                  <a:schemeClr val="tx1"/>
                </a:solidFill>
              </a:rPr>
              <a:t> </a:t>
            </a:r>
            <a:r>
              <a:rPr lang="de-DE" sz="1300" dirty="0" err="1">
                <a:solidFill>
                  <a:schemeClr val="tx1"/>
                </a:solidFill>
              </a:rPr>
              <a:t>importance</a:t>
            </a:r>
            <a:r>
              <a:rPr lang="de-DE" sz="1300" dirty="0">
                <a:solidFill>
                  <a:schemeClr val="tx1"/>
                </a:solidFill>
              </a:rPr>
              <a:t> </a:t>
            </a:r>
            <a:r>
              <a:rPr lang="de-DE" sz="1300" dirty="0" err="1">
                <a:solidFill>
                  <a:schemeClr val="tx1"/>
                </a:solidFill>
              </a:rPr>
              <a:t>to</a:t>
            </a:r>
            <a:r>
              <a:rPr lang="de-DE" sz="1300" dirty="0">
                <a:solidFill>
                  <a:schemeClr val="tx1"/>
                </a:solidFill>
              </a:rPr>
              <a:t> </a:t>
            </a:r>
            <a:r>
              <a:rPr lang="de-DE" sz="1300" dirty="0" err="1">
                <a:solidFill>
                  <a:schemeClr val="tx1"/>
                </a:solidFill>
              </a:rPr>
              <a:t>researchers</a:t>
            </a:r>
            <a:r>
              <a:rPr lang="de-DE" sz="1300" dirty="0">
                <a:solidFill>
                  <a:schemeClr val="tx1"/>
                </a:solidFill>
              </a:rPr>
              <a:t> </a:t>
            </a:r>
            <a:r>
              <a:rPr lang="de-DE" sz="1300" dirty="0" err="1">
                <a:solidFill>
                  <a:schemeClr val="tx1"/>
                </a:solidFill>
              </a:rPr>
              <a:t>from</a:t>
            </a:r>
            <a:r>
              <a:rPr lang="de-DE" sz="1300" dirty="0">
                <a:solidFill>
                  <a:schemeClr val="tx1"/>
                </a:solidFill>
              </a:rPr>
              <a:t> </a:t>
            </a:r>
            <a:r>
              <a:rPr lang="de-DE" sz="1300" dirty="0" err="1">
                <a:solidFill>
                  <a:schemeClr val="tx1"/>
                </a:solidFill>
              </a:rPr>
              <a:t>universities</a:t>
            </a:r>
            <a:r>
              <a:rPr lang="de-DE" sz="1300" dirty="0">
                <a:solidFill>
                  <a:schemeClr val="tx1"/>
                </a:solidFill>
              </a:rPr>
              <a:t>, </a:t>
            </a:r>
            <a:r>
              <a:rPr lang="de-DE" sz="1300" dirty="0" err="1">
                <a:solidFill>
                  <a:schemeClr val="tx1"/>
                </a:solidFill>
              </a:rPr>
              <a:t>who</a:t>
            </a:r>
            <a:r>
              <a:rPr lang="de-DE" sz="1300" dirty="0">
                <a:solidFill>
                  <a:schemeClr val="tx1"/>
                </a:solidFill>
              </a:rPr>
              <a:t> </a:t>
            </a:r>
            <a:r>
              <a:rPr lang="de-DE" sz="1300" dirty="0" err="1">
                <a:solidFill>
                  <a:schemeClr val="tx1"/>
                </a:solidFill>
              </a:rPr>
              <a:t>could</a:t>
            </a:r>
            <a:r>
              <a:rPr lang="de-DE" sz="1300" dirty="0">
                <a:solidFill>
                  <a:schemeClr val="tx1"/>
                </a:solidFill>
              </a:rPr>
              <a:t> not in </a:t>
            </a:r>
            <a:r>
              <a:rPr lang="de-DE" sz="1300" dirty="0" err="1">
                <a:solidFill>
                  <a:schemeClr val="tx1"/>
                </a:solidFill>
              </a:rPr>
              <a:t>the</a:t>
            </a:r>
            <a:r>
              <a:rPr lang="de-DE" sz="1300" dirty="0">
                <a:solidFill>
                  <a:schemeClr val="tx1"/>
                </a:solidFill>
              </a:rPr>
              <a:t> same </a:t>
            </a:r>
            <a:r>
              <a:rPr lang="de-DE" sz="1300" dirty="0" err="1">
                <a:solidFill>
                  <a:schemeClr val="tx1"/>
                </a:solidFill>
              </a:rPr>
              <a:t>way</a:t>
            </a:r>
            <a:r>
              <a:rPr lang="de-DE" sz="1300" dirty="0">
                <a:solidFill>
                  <a:schemeClr val="tx1"/>
                </a:solidFill>
              </a:rPr>
              <a:t> </a:t>
            </a:r>
            <a:r>
              <a:rPr lang="de-DE" sz="1300" dirty="0" err="1">
                <a:solidFill>
                  <a:schemeClr val="tx1"/>
                </a:solidFill>
              </a:rPr>
              <a:t>gather</a:t>
            </a:r>
            <a:r>
              <a:rPr lang="de-DE" sz="1300" dirty="0">
                <a:solidFill>
                  <a:schemeClr val="tx1"/>
                </a:solidFill>
              </a:rPr>
              <a:t> </a:t>
            </a:r>
            <a:r>
              <a:rPr lang="de-DE" sz="1300" dirty="0" err="1">
                <a:solidFill>
                  <a:schemeClr val="tx1"/>
                </a:solidFill>
              </a:rPr>
              <a:t>the</a:t>
            </a:r>
            <a:r>
              <a:rPr lang="de-DE" sz="1300" dirty="0">
                <a:solidFill>
                  <a:schemeClr val="tx1"/>
                </a:solidFill>
              </a:rPr>
              <a:t> </a:t>
            </a:r>
            <a:r>
              <a:rPr lang="de-DE" sz="1300" dirty="0" err="1">
                <a:solidFill>
                  <a:schemeClr val="tx1"/>
                </a:solidFill>
              </a:rPr>
              <a:t>local</a:t>
            </a:r>
            <a:r>
              <a:rPr lang="de-DE" sz="1300" dirty="0">
                <a:solidFill>
                  <a:schemeClr val="tx1"/>
                </a:solidFill>
              </a:rPr>
              <a:t> </a:t>
            </a:r>
            <a:r>
              <a:rPr lang="de-DE" sz="1300" dirty="0" err="1">
                <a:solidFill>
                  <a:schemeClr val="tx1"/>
                </a:solidFill>
              </a:rPr>
              <a:t>storytelling</a:t>
            </a:r>
            <a:r>
              <a:rPr lang="de-DE" sz="1300" dirty="0">
                <a:solidFill>
                  <a:schemeClr val="tx1"/>
                </a:solidFill>
              </a:rPr>
              <a:t> </a:t>
            </a:r>
            <a:r>
              <a:rPr lang="de-DE" sz="1300" dirty="0" err="1">
                <a:solidFill>
                  <a:schemeClr val="tx1"/>
                </a:solidFill>
              </a:rPr>
              <a:t>without</a:t>
            </a:r>
            <a:r>
              <a:rPr lang="de-DE" sz="1300" dirty="0">
                <a:solidFill>
                  <a:schemeClr val="tx1"/>
                </a:solidFill>
              </a:rPr>
              <a:t> </a:t>
            </a:r>
            <a:r>
              <a:rPr lang="de-DE" sz="1300" dirty="0" err="1">
                <a:solidFill>
                  <a:schemeClr val="tx1"/>
                </a:solidFill>
              </a:rPr>
              <a:t>these</a:t>
            </a:r>
            <a:r>
              <a:rPr lang="de-DE" sz="1300" dirty="0">
                <a:solidFill>
                  <a:schemeClr val="tx1"/>
                </a:solidFill>
              </a:rPr>
              <a:t> </a:t>
            </a:r>
            <a:r>
              <a:rPr lang="de-DE" sz="1300" dirty="0" err="1">
                <a:solidFill>
                  <a:schemeClr val="tx1"/>
                </a:solidFill>
              </a:rPr>
              <a:t>volunteers</a:t>
            </a:r>
            <a:r>
              <a:rPr lang="de-DE" sz="1300" dirty="0">
                <a:solidFill>
                  <a:schemeClr val="tx1"/>
                </a:solidFill>
              </a:rPr>
              <a:t>. And </a:t>
            </a:r>
            <a:r>
              <a:rPr lang="de-DE" sz="1300" dirty="0" err="1">
                <a:solidFill>
                  <a:schemeClr val="tx1"/>
                </a:solidFill>
              </a:rPr>
              <a:t>finally</a:t>
            </a:r>
            <a:r>
              <a:rPr lang="de-DE" sz="1300" dirty="0">
                <a:solidFill>
                  <a:schemeClr val="tx1"/>
                </a:solidFill>
              </a:rPr>
              <a:t>, </a:t>
            </a:r>
            <a:r>
              <a:rPr lang="de-DE" sz="1300" dirty="0" err="1">
                <a:solidFill>
                  <a:schemeClr val="tx1"/>
                </a:solidFill>
              </a:rPr>
              <a:t>local</a:t>
            </a:r>
            <a:r>
              <a:rPr lang="de-DE" sz="1300" dirty="0">
                <a:solidFill>
                  <a:schemeClr val="tx1"/>
                </a:solidFill>
              </a:rPr>
              <a:t> </a:t>
            </a:r>
            <a:r>
              <a:rPr lang="de-DE" sz="1300" dirty="0" err="1">
                <a:solidFill>
                  <a:schemeClr val="tx1"/>
                </a:solidFill>
              </a:rPr>
              <a:t>cultural</a:t>
            </a:r>
            <a:r>
              <a:rPr lang="de-DE" sz="1300" dirty="0">
                <a:solidFill>
                  <a:schemeClr val="tx1"/>
                </a:solidFill>
              </a:rPr>
              <a:t> </a:t>
            </a:r>
            <a:r>
              <a:rPr lang="de-DE" sz="1300" dirty="0" err="1">
                <a:solidFill>
                  <a:schemeClr val="tx1"/>
                </a:solidFill>
              </a:rPr>
              <a:t>politicians</a:t>
            </a:r>
            <a:r>
              <a:rPr lang="de-DE" sz="1300" dirty="0">
                <a:solidFill>
                  <a:schemeClr val="tx1"/>
                </a:solidFill>
              </a:rPr>
              <a:t> and </a:t>
            </a:r>
            <a:r>
              <a:rPr lang="de-DE" sz="1300" dirty="0" err="1">
                <a:solidFill>
                  <a:schemeClr val="tx1"/>
                </a:solidFill>
              </a:rPr>
              <a:t>cultural</a:t>
            </a:r>
            <a:r>
              <a:rPr lang="de-DE" sz="1300" dirty="0">
                <a:solidFill>
                  <a:schemeClr val="tx1"/>
                </a:solidFill>
              </a:rPr>
              <a:t> </a:t>
            </a:r>
            <a:r>
              <a:rPr lang="de-DE" sz="1300" dirty="0" err="1">
                <a:solidFill>
                  <a:schemeClr val="tx1"/>
                </a:solidFill>
              </a:rPr>
              <a:t>administrations</a:t>
            </a:r>
            <a:r>
              <a:rPr lang="de-DE" sz="1300" dirty="0">
                <a:solidFill>
                  <a:schemeClr val="tx1"/>
                </a:solidFill>
              </a:rPr>
              <a:t> in </a:t>
            </a:r>
            <a:r>
              <a:rPr lang="de-DE" sz="1300" dirty="0" err="1">
                <a:solidFill>
                  <a:schemeClr val="tx1"/>
                </a:solidFill>
              </a:rPr>
              <a:t>the</a:t>
            </a:r>
            <a:r>
              <a:rPr lang="de-DE" sz="1300" dirty="0">
                <a:solidFill>
                  <a:schemeClr val="tx1"/>
                </a:solidFill>
              </a:rPr>
              <a:t> </a:t>
            </a:r>
            <a:r>
              <a:rPr lang="de-DE" sz="1300" dirty="0" err="1">
                <a:solidFill>
                  <a:schemeClr val="tx1"/>
                </a:solidFill>
              </a:rPr>
              <a:t>municipalities</a:t>
            </a:r>
            <a:r>
              <a:rPr lang="de-DE" sz="1300" dirty="0">
                <a:solidFill>
                  <a:schemeClr val="tx1"/>
                </a:solidFill>
              </a:rPr>
              <a:t> </a:t>
            </a:r>
            <a:r>
              <a:rPr lang="de-DE" sz="1300" dirty="0" err="1">
                <a:solidFill>
                  <a:schemeClr val="tx1"/>
                </a:solidFill>
              </a:rPr>
              <a:t>are</a:t>
            </a:r>
            <a:r>
              <a:rPr lang="de-DE" sz="1300" dirty="0">
                <a:solidFill>
                  <a:schemeClr val="tx1"/>
                </a:solidFill>
              </a:rPr>
              <a:t> </a:t>
            </a:r>
            <a:r>
              <a:rPr lang="de-DE" sz="1300" dirty="0" err="1">
                <a:solidFill>
                  <a:schemeClr val="tx1"/>
                </a:solidFill>
              </a:rPr>
              <a:t>collaborators</a:t>
            </a:r>
            <a:r>
              <a:rPr lang="de-DE" sz="1300" dirty="0">
                <a:solidFill>
                  <a:schemeClr val="tx1"/>
                </a:solidFill>
              </a:rPr>
              <a:t> </a:t>
            </a:r>
            <a:r>
              <a:rPr lang="de-DE" sz="1300" dirty="0" err="1">
                <a:solidFill>
                  <a:schemeClr val="tx1"/>
                </a:solidFill>
              </a:rPr>
              <a:t>for</a:t>
            </a:r>
            <a:r>
              <a:rPr lang="de-DE" sz="1300" dirty="0">
                <a:solidFill>
                  <a:schemeClr val="tx1"/>
                </a:solidFill>
              </a:rPr>
              <a:t> </a:t>
            </a:r>
            <a:r>
              <a:rPr lang="de-DE" sz="1300" dirty="0" err="1">
                <a:solidFill>
                  <a:schemeClr val="tx1"/>
                </a:solidFill>
              </a:rPr>
              <a:t>cultural</a:t>
            </a:r>
            <a:r>
              <a:rPr lang="de-DE" sz="1300" dirty="0">
                <a:solidFill>
                  <a:schemeClr val="tx1"/>
                </a:solidFill>
              </a:rPr>
              <a:t> </a:t>
            </a:r>
            <a:r>
              <a:rPr lang="de-DE" sz="1300" dirty="0" err="1">
                <a:solidFill>
                  <a:schemeClr val="tx1"/>
                </a:solidFill>
              </a:rPr>
              <a:t>councils</a:t>
            </a:r>
            <a:r>
              <a:rPr lang="de-DE" sz="1300" dirty="0">
                <a:solidFill>
                  <a:schemeClr val="tx1"/>
                </a:solidFill>
              </a:rPr>
              <a:t> - </a:t>
            </a:r>
            <a:r>
              <a:rPr lang="de-DE" sz="1300" dirty="0" err="1">
                <a:solidFill>
                  <a:schemeClr val="tx1"/>
                </a:solidFill>
              </a:rPr>
              <a:t>the</a:t>
            </a:r>
            <a:r>
              <a:rPr lang="de-DE" sz="1300" dirty="0">
                <a:solidFill>
                  <a:schemeClr val="tx1"/>
                </a:solidFill>
              </a:rPr>
              <a:t> </a:t>
            </a:r>
            <a:r>
              <a:rPr lang="de-DE" sz="1300" dirty="0" err="1">
                <a:solidFill>
                  <a:schemeClr val="tx1"/>
                </a:solidFill>
              </a:rPr>
              <a:t>local</a:t>
            </a:r>
            <a:r>
              <a:rPr lang="de-DE" sz="1300" dirty="0">
                <a:solidFill>
                  <a:schemeClr val="tx1"/>
                </a:solidFill>
              </a:rPr>
              <a:t> </a:t>
            </a:r>
            <a:r>
              <a:rPr lang="de-DE" sz="1300" dirty="0" err="1">
                <a:solidFill>
                  <a:schemeClr val="tx1"/>
                </a:solidFill>
              </a:rPr>
              <a:t>umbrella</a:t>
            </a:r>
            <a:r>
              <a:rPr lang="de-DE" sz="1300" dirty="0">
                <a:solidFill>
                  <a:schemeClr val="tx1"/>
                </a:solidFill>
              </a:rPr>
              <a:t> </a:t>
            </a:r>
            <a:r>
              <a:rPr lang="de-DE" sz="1300" dirty="0" err="1">
                <a:solidFill>
                  <a:schemeClr val="tx1"/>
                </a:solidFill>
              </a:rPr>
              <a:t>organizations</a:t>
            </a:r>
            <a:r>
              <a:rPr lang="de-DE" sz="1300" dirty="0">
                <a:solidFill>
                  <a:schemeClr val="tx1"/>
                </a:solidFill>
              </a:rPr>
              <a:t> </a:t>
            </a:r>
            <a:r>
              <a:rPr lang="de-DE" sz="1300" dirty="0" err="1">
                <a:solidFill>
                  <a:schemeClr val="tx1"/>
                </a:solidFill>
              </a:rPr>
              <a:t>advocating</a:t>
            </a:r>
            <a:r>
              <a:rPr lang="de-DE" sz="1300" dirty="0">
                <a:solidFill>
                  <a:schemeClr val="tx1"/>
                </a:solidFill>
              </a:rPr>
              <a:t> </a:t>
            </a:r>
            <a:r>
              <a:rPr lang="de-DE" sz="1300" dirty="0" err="1">
                <a:solidFill>
                  <a:schemeClr val="tx1"/>
                </a:solidFill>
              </a:rPr>
              <a:t>local</a:t>
            </a:r>
            <a:r>
              <a:rPr lang="de-DE" sz="1300" dirty="0">
                <a:solidFill>
                  <a:schemeClr val="tx1"/>
                </a:solidFill>
              </a:rPr>
              <a:t> </a:t>
            </a:r>
            <a:r>
              <a:rPr lang="de-DE" sz="1300" dirty="0" err="1">
                <a:solidFill>
                  <a:schemeClr val="tx1"/>
                </a:solidFill>
              </a:rPr>
              <a:t>cultural</a:t>
            </a:r>
            <a:r>
              <a:rPr lang="de-DE" sz="1300" dirty="0">
                <a:solidFill>
                  <a:schemeClr val="tx1"/>
                </a:solidFill>
              </a:rPr>
              <a:t> </a:t>
            </a:r>
            <a:r>
              <a:rPr lang="de-DE" sz="1300" dirty="0" err="1">
                <a:solidFill>
                  <a:schemeClr val="tx1"/>
                </a:solidFill>
              </a:rPr>
              <a:t>associations</a:t>
            </a:r>
            <a:r>
              <a:rPr lang="de-DE" sz="1300" dirty="0">
                <a:solidFill>
                  <a:schemeClr val="tx1"/>
                </a:solidFill>
              </a:rPr>
              <a:t>.“</a:t>
            </a:r>
          </a:p>
        </p:txBody>
      </p:sp>
      <p:pic>
        <p:nvPicPr>
          <p:cNvPr id="124" name="Shape 124"/>
          <p:cNvPicPr preferRelativeResize="0"/>
          <p:nvPr/>
        </p:nvPicPr>
        <p:blipFill>
          <a:blip r:embed="rId3">
            <a:alphaModFix/>
          </a:blip>
          <a:stretch>
            <a:fillRect/>
          </a:stretch>
        </p:blipFill>
        <p:spPr>
          <a:xfrm>
            <a:off x="6812925" y="186725"/>
            <a:ext cx="2019363" cy="7926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3" name="Shape 123"/>
          <p:cNvSpPr txBox="1">
            <a:spLocks noGrp="1"/>
          </p:cNvSpPr>
          <p:nvPr>
            <p:ph type="body" idx="1"/>
          </p:nvPr>
        </p:nvSpPr>
        <p:spPr>
          <a:xfrm>
            <a:off x="311700" y="1152475"/>
            <a:ext cx="8520600" cy="3804300"/>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GB" dirty="0">
                <a:solidFill>
                  <a:schemeClr val="tx1"/>
                </a:solidFill>
              </a:rPr>
              <a:t>Changing the definition of “Amateur Arts including Folk Arts”</a:t>
            </a:r>
          </a:p>
          <a:p>
            <a:pPr marL="114300" indent="0">
              <a:buNone/>
            </a:pPr>
            <a:endParaRPr lang="en-GB" sz="600" dirty="0">
              <a:solidFill>
                <a:schemeClr val="tx1"/>
              </a:solidFill>
            </a:endParaRPr>
          </a:p>
          <a:p>
            <a:pPr marL="114300" indent="0">
              <a:buNone/>
            </a:pPr>
            <a:endParaRPr lang="en-GB" dirty="0">
              <a:solidFill>
                <a:schemeClr val="tx1"/>
              </a:solidFill>
            </a:endParaRPr>
          </a:p>
          <a:p>
            <a:pPr marL="114300" indent="0">
              <a:buNone/>
            </a:pPr>
            <a:r>
              <a:rPr lang="en-GB" sz="1600" dirty="0">
                <a:solidFill>
                  <a:schemeClr val="tx1"/>
                </a:solidFill>
              </a:rPr>
              <a:t>“Local </a:t>
            </a:r>
            <a:r>
              <a:rPr lang="en-GB" sz="1600" strike="sngStrike" dirty="0">
                <a:solidFill>
                  <a:schemeClr val="tx1"/>
                </a:solidFill>
              </a:rPr>
              <a:t>and national</a:t>
            </a:r>
            <a:r>
              <a:rPr lang="en-GB" sz="1600" dirty="0">
                <a:solidFill>
                  <a:schemeClr val="tx1"/>
                </a:solidFill>
              </a:rPr>
              <a:t> associations for different kind of arts on amateur level (where the participants are active as amateurs in music, choir, theatre, dancing, visual arts, folk dance, folk music, etc.).”</a:t>
            </a:r>
            <a:endParaRPr lang="de-DE" sz="1600" dirty="0">
              <a:solidFill>
                <a:schemeClr val="tx1"/>
              </a:solidFill>
            </a:endParaRPr>
          </a:p>
        </p:txBody>
      </p:sp>
      <p:pic>
        <p:nvPicPr>
          <p:cNvPr id="124" name="Shape 124"/>
          <p:cNvPicPr preferRelativeResize="0"/>
          <p:nvPr/>
        </p:nvPicPr>
        <p:blipFill>
          <a:blip r:embed="rId3">
            <a:alphaModFix/>
          </a:blip>
          <a:stretch>
            <a:fillRect/>
          </a:stretch>
        </p:blipFill>
        <p:spPr>
          <a:xfrm>
            <a:off x="6812925" y="186725"/>
            <a:ext cx="2019363" cy="792600"/>
          </a:xfrm>
          <a:prstGeom prst="rect">
            <a:avLst/>
          </a:prstGeom>
          <a:noFill/>
          <a:ln>
            <a:noFill/>
          </a:ln>
        </p:spPr>
      </p:pic>
      <p:sp>
        <p:nvSpPr>
          <p:cNvPr id="8" name="Shape 122">
            <a:extLst>
              <a:ext uri="{FF2B5EF4-FFF2-40B4-BE49-F238E27FC236}">
                <a16:creationId xmlns:a16="http://schemas.microsoft.com/office/drawing/2014/main" id="{892F3C76-82CB-4189-AD87-56DEFEB241B7}"/>
              </a:ext>
            </a:extLst>
          </p:cNvPr>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dirty="0"/>
              <a:t>Recommendations	</a:t>
            </a:r>
            <a:endParaRPr dirty="0"/>
          </a:p>
        </p:txBody>
      </p:sp>
    </p:spTree>
    <p:extLst>
      <p:ext uri="{BB962C8B-B14F-4D97-AF65-F5344CB8AC3E}">
        <p14:creationId xmlns:p14="http://schemas.microsoft.com/office/powerpoint/2010/main" val="1784245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buSzPts val="1100"/>
            </a:pPr>
            <a:r>
              <a:rPr lang="en-GB" dirty="0"/>
              <a:t>Recommendations</a:t>
            </a:r>
            <a:endParaRPr dirty="0"/>
          </a:p>
        </p:txBody>
      </p:sp>
      <p:sp>
        <p:nvSpPr>
          <p:cNvPr id="138" name="Shape 138"/>
          <p:cNvSpPr txBox="1">
            <a:spLocks noGrp="1"/>
          </p:cNvSpPr>
          <p:nvPr>
            <p:ph type="body" idx="1"/>
          </p:nvPr>
        </p:nvSpPr>
        <p:spPr>
          <a:xfrm>
            <a:off x="311700" y="1152475"/>
            <a:ext cx="8520600" cy="871846"/>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de-DE" dirty="0">
                <a:solidFill>
                  <a:schemeClr val="tx1"/>
                </a:solidFill>
              </a:rPr>
              <a:t>Add </a:t>
            </a:r>
            <a:r>
              <a:rPr lang="de-DE" dirty="0" err="1">
                <a:solidFill>
                  <a:schemeClr val="tx1"/>
                </a:solidFill>
              </a:rPr>
              <a:t>data</a:t>
            </a:r>
            <a:r>
              <a:rPr lang="de-DE" dirty="0">
                <a:solidFill>
                  <a:schemeClr val="tx1"/>
                </a:solidFill>
              </a:rPr>
              <a:t> </a:t>
            </a:r>
            <a:r>
              <a:rPr lang="de-DE" dirty="0" err="1">
                <a:solidFill>
                  <a:schemeClr val="tx1"/>
                </a:solidFill>
              </a:rPr>
              <a:t>about</a:t>
            </a:r>
            <a:r>
              <a:rPr lang="de-DE" dirty="0">
                <a:solidFill>
                  <a:schemeClr val="tx1"/>
                </a:solidFill>
              </a:rPr>
              <a:t> </a:t>
            </a:r>
            <a:r>
              <a:rPr lang="en-GB" dirty="0">
                <a:solidFill>
                  <a:schemeClr val="tx1"/>
                </a:solidFill>
              </a:rPr>
              <a:t>the status of promoting social capital as a formulated objective / part of the missions of the associations</a:t>
            </a:r>
            <a:endParaRPr dirty="0">
              <a:solidFill>
                <a:schemeClr val="tx1"/>
              </a:solidFill>
            </a:endParaRPr>
          </a:p>
        </p:txBody>
      </p:sp>
      <p:pic>
        <p:nvPicPr>
          <p:cNvPr id="139" name="Shape 139"/>
          <p:cNvPicPr preferRelativeResize="0"/>
          <p:nvPr/>
        </p:nvPicPr>
        <p:blipFill>
          <a:blip r:embed="rId3">
            <a:alphaModFix/>
          </a:blip>
          <a:stretch>
            <a:fillRect/>
          </a:stretch>
        </p:blipFill>
        <p:spPr>
          <a:xfrm>
            <a:off x="6812925" y="186725"/>
            <a:ext cx="2019363" cy="792600"/>
          </a:xfrm>
          <a:prstGeom prst="rect">
            <a:avLst/>
          </a:prstGeom>
          <a:noFill/>
          <a:ln>
            <a:noFill/>
          </a:ln>
        </p:spPr>
      </p:pic>
      <p:sp>
        <p:nvSpPr>
          <p:cNvPr id="5" name="Shape 138">
            <a:extLst>
              <a:ext uri="{FF2B5EF4-FFF2-40B4-BE49-F238E27FC236}">
                <a16:creationId xmlns:a16="http://schemas.microsoft.com/office/drawing/2014/main" id="{268AF288-EC9F-44FD-8FBF-9670F06E73F8}"/>
              </a:ext>
            </a:extLst>
          </p:cNvPr>
          <p:cNvSpPr txBox="1">
            <a:spLocks/>
          </p:cNvSpPr>
          <p:nvPr/>
        </p:nvSpPr>
        <p:spPr>
          <a:xfrm>
            <a:off x="311700" y="1794509"/>
            <a:ext cx="8520600" cy="10515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Add quotes of stakeholders if they see possibilities of promoting the field</a:t>
            </a:r>
          </a:p>
          <a:p>
            <a:pPr marL="285750" indent="-285750">
              <a:buFont typeface="Arial" panose="020B0604020202020204" pitchFamily="34" charset="0"/>
              <a:buChar char="•"/>
            </a:pPr>
            <a:endParaRPr lang="en-US" dirty="0">
              <a:solidFill>
                <a:schemeClr val="tx1"/>
              </a:solidFill>
            </a:endParaRPr>
          </a:p>
        </p:txBody>
      </p:sp>
      <p:sp>
        <p:nvSpPr>
          <p:cNvPr id="6" name="Shape 138">
            <a:extLst>
              <a:ext uri="{FF2B5EF4-FFF2-40B4-BE49-F238E27FC236}">
                <a16:creationId xmlns:a16="http://schemas.microsoft.com/office/drawing/2014/main" id="{C1AF7093-C632-45A5-AADB-D0F651C1480C}"/>
              </a:ext>
            </a:extLst>
          </p:cNvPr>
          <p:cNvSpPr txBox="1">
            <a:spLocks/>
          </p:cNvSpPr>
          <p:nvPr/>
        </p:nvSpPr>
        <p:spPr>
          <a:xfrm>
            <a:off x="304080" y="2731769"/>
            <a:ext cx="8520600" cy="75633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285750" indent="-285750">
              <a:buFont typeface="Arial" panose="020B0604020202020204" pitchFamily="34" charset="0"/>
              <a:buChar char="•"/>
            </a:pPr>
            <a:r>
              <a:rPr lang="en-US" dirty="0">
                <a:solidFill>
                  <a:schemeClr val="tx1"/>
                </a:solidFill>
              </a:rPr>
              <a:t>Add demographic data of the participating countries</a:t>
            </a:r>
          </a:p>
          <a:p>
            <a:pPr marL="285750" indent="-285750">
              <a:buFont typeface="Arial" panose="020B0604020202020204" pitchFamily="34" charset="0"/>
              <a:buChar char="•"/>
            </a:pPr>
            <a:endParaRPr lang="en-US" dirty="0">
              <a:solidFill>
                <a:schemeClr val="tx1"/>
              </a:solidFill>
            </a:endParaRPr>
          </a:p>
        </p:txBody>
      </p:sp>
      <p:sp>
        <p:nvSpPr>
          <p:cNvPr id="7" name="Shape 138">
            <a:extLst>
              <a:ext uri="{FF2B5EF4-FFF2-40B4-BE49-F238E27FC236}">
                <a16:creationId xmlns:a16="http://schemas.microsoft.com/office/drawing/2014/main" id="{CB74DC5F-69DB-4803-8D5F-8DF7770E2927}"/>
              </a:ext>
            </a:extLst>
          </p:cNvPr>
          <p:cNvSpPr txBox="1">
            <a:spLocks/>
          </p:cNvSpPr>
          <p:nvPr/>
        </p:nvSpPr>
        <p:spPr>
          <a:xfrm>
            <a:off x="304080" y="3051810"/>
            <a:ext cx="8520600" cy="93921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buFont typeface="Arial"/>
              <a:buNone/>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Add the survey questionnaire</a:t>
            </a:r>
          </a:p>
          <a:p>
            <a:pPr marL="285750" indent="-285750">
              <a:buFont typeface="Arial" panose="020B0604020202020204" pitchFamily="34" charset="0"/>
              <a:buChar char="•"/>
            </a:pPr>
            <a:endParaRPr lang="en-US" dirty="0">
              <a:solidFill>
                <a:schemeClr val="tx1"/>
              </a:solidFill>
            </a:endParaRPr>
          </a:p>
        </p:txBody>
      </p:sp>
      <p:sp>
        <p:nvSpPr>
          <p:cNvPr id="8" name="Shape 138">
            <a:extLst>
              <a:ext uri="{FF2B5EF4-FFF2-40B4-BE49-F238E27FC236}">
                <a16:creationId xmlns:a16="http://schemas.microsoft.com/office/drawing/2014/main" id="{3A9C5AF9-C8E4-431F-A761-FA0ABC8EC3CE}"/>
              </a:ext>
            </a:extLst>
          </p:cNvPr>
          <p:cNvSpPr txBox="1">
            <a:spLocks/>
          </p:cNvSpPr>
          <p:nvPr/>
        </p:nvSpPr>
        <p:spPr>
          <a:xfrm>
            <a:off x="307890" y="3991025"/>
            <a:ext cx="8520600" cy="7074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285750" indent="-285750">
              <a:buFont typeface="Arial" panose="020B0604020202020204" pitchFamily="34" charset="0"/>
              <a:buChar char="•"/>
            </a:pPr>
            <a:r>
              <a:rPr lang="en-US" dirty="0">
                <a:solidFill>
                  <a:schemeClr val="tx1"/>
                </a:solidFill>
              </a:rPr>
              <a:t>Add the interviews summaries</a:t>
            </a:r>
          </a:p>
          <a:p>
            <a:pPr marL="0" indent="0">
              <a:buFont typeface="Arial"/>
              <a:buNone/>
            </a:pPr>
            <a:endParaRPr lang="en-US" dirty="0">
              <a:solidFill>
                <a:schemeClr val="tx1"/>
              </a:solidFill>
            </a:endParaRPr>
          </a:p>
          <a:p>
            <a:pPr marL="285750" indent="-285750">
              <a:buFont typeface="Arial" panose="020B0604020202020204" pitchFamily="34" charset="0"/>
              <a:buChar char="•"/>
            </a:pP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buSzPts val="1100"/>
            </a:pPr>
            <a:r>
              <a:rPr lang="en-GB" dirty="0"/>
              <a:t>Recommendations</a:t>
            </a:r>
            <a:endParaRPr dirty="0"/>
          </a:p>
        </p:txBody>
      </p:sp>
      <p:sp>
        <p:nvSpPr>
          <p:cNvPr id="130" name="Shape 130"/>
          <p:cNvSpPr txBox="1">
            <a:spLocks noGrp="1"/>
          </p:cNvSpPr>
          <p:nvPr>
            <p:ph type="body" idx="1"/>
          </p:nvPr>
        </p:nvSpPr>
        <p:spPr>
          <a:xfrm>
            <a:off x="311700" y="1152475"/>
            <a:ext cx="8520600" cy="1853615"/>
          </a:xfrm>
          <a:prstGeom prst="rect">
            <a:avLst/>
          </a:prstGeom>
        </p:spPr>
        <p:txBody>
          <a:bodyPr spcFirstLastPara="1" wrap="square" lIns="91425" tIns="91425" rIns="91425" bIns="91425" anchor="t" anchorCtr="0">
            <a:noAutofit/>
          </a:bodyPr>
          <a:lstStyle/>
          <a:p>
            <a:pPr marL="285750" lvl="0" indent="-285750">
              <a:spcBef>
                <a:spcPts val="0"/>
              </a:spcBef>
              <a:spcAft>
                <a:spcPts val="0"/>
              </a:spcAft>
              <a:buSzPts val="1800"/>
              <a:buFont typeface="Arial" panose="020B0604020202020204" pitchFamily="34" charset="0"/>
              <a:buChar char="•"/>
            </a:pPr>
            <a:r>
              <a:rPr lang="en-US" dirty="0">
                <a:solidFill>
                  <a:schemeClr val="tx1"/>
                </a:solidFill>
              </a:rPr>
              <a:t>Any suggestions in terms of the contextual bias? (like FAIE)</a:t>
            </a:r>
          </a:p>
          <a:p>
            <a:pPr marL="285750" lvl="0" indent="-285750">
              <a:spcBef>
                <a:spcPts val="0"/>
              </a:spcBef>
              <a:spcAft>
                <a:spcPts val="0"/>
              </a:spcAft>
              <a:buSzPts val="1800"/>
              <a:buFont typeface="Arial" panose="020B0604020202020204" pitchFamily="34" charset="0"/>
              <a:buChar char="•"/>
            </a:pPr>
            <a:endParaRPr lang="en-US" dirty="0">
              <a:solidFill>
                <a:schemeClr val="tx1"/>
              </a:solidFill>
            </a:endParaRPr>
          </a:p>
          <a:p>
            <a:pPr marL="285750" lvl="0" indent="-285750">
              <a:spcBef>
                <a:spcPts val="0"/>
              </a:spcBef>
              <a:spcAft>
                <a:spcPts val="0"/>
              </a:spcAft>
              <a:buSzPts val="1800"/>
              <a:buFont typeface="Arial" panose="020B0604020202020204" pitchFamily="34" charset="0"/>
              <a:buChar char="•"/>
            </a:pPr>
            <a:r>
              <a:rPr lang="en-US" dirty="0">
                <a:solidFill>
                  <a:schemeClr val="tx1"/>
                </a:solidFill>
              </a:rPr>
              <a:t>Do you see points not raised in the questionnaire / interviews, but should be mentioned?</a:t>
            </a:r>
          </a:p>
          <a:p>
            <a:pPr marL="285750" lvl="0" indent="-285750">
              <a:spcBef>
                <a:spcPts val="0"/>
              </a:spcBef>
              <a:spcAft>
                <a:spcPts val="0"/>
              </a:spcAft>
              <a:buSzPts val="1800"/>
              <a:buFont typeface="Arial" panose="020B0604020202020204" pitchFamily="34" charset="0"/>
              <a:buChar char="•"/>
            </a:pPr>
            <a:endParaRPr lang="en-US" dirty="0">
              <a:solidFill>
                <a:schemeClr val="tx1"/>
              </a:solidFill>
            </a:endParaRPr>
          </a:p>
          <a:p>
            <a:pPr marL="285750" lvl="0" indent="-285750">
              <a:spcBef>
                <a:spcPts val="0"/>
              </a:spcBef>
              <a:spcAft>
                <a:spcPts val="0"/>
              </a:spcAft>
              <a:buSzPts val="1800"/>
              <a:buFont typeface="Arial" panose="020B0604020202020204" pitchFamily="34" charset="0"/>
              <a:buChar char="•"/>
            </a:pPr>
            <a:r>
              <a:rPr lang="en-US" dirty="0">
                <a:solidFill>
                  <a:schemeClr val="tx1"/>
                </a:solidFill>
              </a:rPr>
              <a:t>Are there some points that need more in-depth analysis in the report?</a:t>
            </a:r>
            <a:r>
              <a:rPr lang="en-US" b="1" dirty="0">
                <a:solidFill>
                  <a:schemeClr val="tx1"/>
                </a:solidFill>
              </a:rPr>
              <a:t> </a:t>
            </a:r>
            <a:endParaRPr lang="de-DE" dirty="0">
              <a:solidFill>
                <a:schemeClr val="tx1"/>
              </a:solidFill>
            </a:endParaRPr>
          </a:p>
          <a:p>
            <a:pPr marL="285750" lvl="0" indent="-285750">
              <a:spcBef>
                <a:spcPts val="0"/>
              </a:spcBef>
              <a:spcAft>
                <a:spcPts val="0"/>
              </a:spcAft>
              <a:buSzPts val="1800"/>
              <a:buFont typeface="Arial" panose="020B0604020202020204" pitchFamily="34" charset="0"/>
              <a:buChar char="•"/>
            </a:pPr>
            <a:endParaRPr dirty="0">
              <a:solidFill>
                <a:schemeClr val="tx1"/>
              </a:solidFill>
            </a:endParaRPr>
          </a:p>
        </p:txBody>
      </p:sp>
      <p:pic>
        <p:nvPicPr>
          <p:cNvPr id="132" name="Shape 132"/>
          <p:cNvPicPr preferRelativeResize="0"/>
          <p:nvPr/>
        </p:nvPicPr>
        <p:blipFill>
          <a:blip r:embed="rId3">
            <a:alphaModFix/>
          </a:blip>
          <a:stretch>
            <a:fillRect/>
          </a:stretch>
        </p:blipFill>
        <p:spPr>
          <a:xfrm>
            <a:off x="6812925" y="186725"/>
            <a:ext cx="2019363" cy="792600"/>
          </a:xfrm>
          <a:prstGeom prst="rect">
            <a:avLst/>
          </a:prstGeom>
          <a:noFill/>
          <a:ln>
            <a:noFill/>
          </a:ln>
        </p:spPr>
      </p:pic>
    </p:spTree>
    <p:extLst>
      <p:ext uri="{BB962C8B-B14F-4D97-AF65-F5344CB8AC3E}">
        <p14:creationId xmlns:p14="http://schemas.microsoft.com/office/powerpoint/2010/main" val="1757997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Shape 55"/>
          <p:cNvSpPr txBox="1">
            <a:spLocks noGrp="1"/>
          </p:cNvSpPr>
          <p:nvPr>
            <p:ph type="subTitle" idx="1"/>
          </p:nvPr>
        </p:nvSpPr>
        <p:spPr>
          <a:xfrm>
            <a:off x="311700" y="1108710"/>
            <a:ext cx="8520600" cy="30289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dirty="0">
                <a:solidFill>
                  <a:schemeClr val="tx1"/>
                </a:solidFill>
              </a:rPr>
              <a:t>Overview</a:t>
            </a:r>
          </a:p>
          <a:p>
            <a:pPr marL="0" lvl="0" indent="0">
              <a:spcBef>
                <a:spcPts val="0"/>
              </a:spcBef>
              <a:spcAft>
                <a:spcPts val="0"/>
              </a:spcAft>
              <a:buNone/>
            </a:pPr>
            <a:endParaRPr lang="en-GB" dirty="0">
              <a:solidFill>
                <a:schemeClr val="tx1"/>
              </a:solidFill>
            </a:endParaRPr>
          </a:p>
          <a:p>
            <a:pPr marL="514350" lvl="0" indent="-514350">
              <a:spcBef>
                <a:spcPts val="0"/>
              </a:spcBef>
              <a:spcAft>
                <a:spcPts val="0"/>
              </a:spcAft>
              <a:buAutoNum type="arabicPeriod"/>
            </a:pPr>
            <a:r>
              <a:rPr lang="en-GB" dirty="0">
                <a:solidFill>
                  <a:schemeClr val="tx1"/>
                </a:solidFill>
              </a:rPr>
              <a:t>Main Findings</a:t>
            </a:r>
          </a:p>
          <a:p>
            <a:pPr marL="514350" lvl="0" indent="-514350">
              <a:spcBef>
                <a:spcPts val="0"/>
              </a:spcBef>
              <a:spcAft>
                <a:spcPts val="0"/>
              </a:spcAft>
              <a:buAutoNum type="arabicPeriod"/>
            </a:pPr>
            <a:r>
              <a:rPr lang="en-GB" dirty="0">
                <a:solidFill>
                  <a:schemeClr val="tx1"/>
                </a:solidFill>
              </a:rPr>
              <a:t>Recommendations</a:t>
            </a:r>
            <a:endParaRPr dirty="0">
              <a:solidFill>
                <a:schemeClr val="tx1"/>
              </a:solidFill>
            </a:endParaRPr>
          </a:p>
        </p:txBody>
      </p:sp>
      <p:pic>
        <p:nvPicPr>
          <p:cNvPr id="56" name="Shape 56"/>
          <p:cNvPicPr preferRelativeResize="0"/>
          <p:nvPr/>
        </p:nvPicPr>
        <p:blipFill>
          <a:blip r:embed="rId3">
            <a:alphaModFix/>
          </a:blip>
          <a:stretch>
            <a:fillRect/>
          </a:stretch>
        </p:blipFill>
        <p:spPr>
          <a:xfrm>
            <a:off x="6812925" y="186725"/>
            <a:ext cx="2019363" cy="792600"/>
          </a:xfrm>
          <a:prstGeom prst="rect">
            <a:avLst/>
          </a:prstGeom>
          <a:noFill/>
          <a:ln>
            <a:noFill/>
          </a:ln>
        </p:spPr>
      </p:pic>
    </p:spTree>
    <p:extLst>
      <p:ext uri="{BB962C8B-B14F-4D97-AF65-F5344CB8AC3E}">
        <p14:creationId xmlns:p14="http://schemas.microsoft.com/office/powerpoint/2010/main" val="20577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11700" y="1867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GB"/>
              <a:t>Main findings	</a:t>
            </a:r>
            <a:endParaRPr/>
          </a:p>
        </p:txBody>
      </p:sp>
      <p:sp>
        <p:nvSpPr>
          <p:cNvPr id="62" name="Shape 62"/>
          <p:cNvSpPr txBox="1">
            <a:spLocks noGrp="1"/>
          </p:cNvSpPr>
          <p:nvPr>
            <p:ph type="body" idx="1"/>
          </p:nvPr>
        </p:nvSpPr>
        <p:spPr>
          <a:xfrm>
            <a:off x="311700" y="1076824"/>
            <a:ext cx="8520600" cy="2311435"/>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800"/>
              <a:buNone/>
            </a:pPr>
            <a:r>
              <a:rPr lang="en-GB" dirty="0">
                <a:solidFill>
                  <a:schemeClr val="tx1"/>
                </a:solidFill>
              </a:rPr>
              <a:t>Different perspectives	</a:t>
            </a:r>
            <a:endParaRPr dirty="0">
              <a:solidFill>
                <a:schemeClr val="tx1"/>
              </a:solidFill>
            </a:endParaRPr>
          </a:p>
          <a:p>
            <a:pPr marL="285750" lvl="0" indent="-285750">
              <a:spcBef>
                <a:spcPts val="1600"/>
              </a:spcBef>
              <a:spcAft>
                <a:spcPts val="0"/>
              </a:spcAft>
              <a:buFontTx/>
              <a:buChar char="-"/>
            </a:pPr>
            <a:r>
              <a:rPr lang="en-GB" dirty="0">
                <a:solidFill>
                  <a:schemeClr val="tx1"/>
                </a:solidFill>
              </a:rPr>
              <a:t>Two models of respondent groups:</a:t>
            </a:r>
          </a:p>
          <a:p>
            <a:pPr marL="628650" lvl="0" indent="-317500" rtl="0">
              <a:spcBef>
                <a:spcPts val="1600"/>
              </a:spcBef>
              <a:spcAft>
                <a:spcPts val="0"/>
              </a:spcAft>
              <a:buSzPts val="1400"/>
              <a:buFont typeface="Arial" panose="020B0604020202020204" pitchFamily="34" charset="0"/>
              <a:buChar char="•"/>
            </a:pPr>
            <a:r>
              <a:rPr lang="en-GB" sz="1500" dirty="0">
                <a:solidFill>
                  <a:schemeClr val="tx1"/>
                </a:solidFill>
              </a:rPr>
              <a:t>Older groups of organizers with high cultural activity (in total: 84 people in the UK, 262 in the Netherlands, 64 people in Denmark)</a:t>
            </a:r>
            <a:endParaRPr sz="1500" dirty="0">
              <a:solidFill>
                <a:schemeClr val="tx1"/>
              </a:solidFill>
            </a:endParaRPr>
          </a:p>
          <a:p>
            <a:pPr marL="628650" lvl="0" indent="-317500" rtl="0">
              <a:spcBef>
                <a:spcPts val="0"/>
              </a:spcBef>
              <a:spcAft>
                <a:spcPts val="0"/>
              </a:spcAft>
              <a:buSzPts val="1400"/>
              <a:buFont typeface="Arial" panose="020B0604020202020204" pitchFamily="34" charset="0"/>
              <a:buChar char="•"/>
            </a:pPr>
            <a:r>
              <a:rPr lang="en-GB" sz="1500" dirty="0">
                <a:solidFill>
                  <a:schemeClr val="tx1"/>
                </a:solidFill>
              </a:rPr>
              <a:t>Younger groups of participants with low cultural activity (in total: 88 people in Slovenia, 60 people in Poland)</a:t>
            </a:r>
            <a:endParaRPr sz="1500" dirty="0">
              <a:solidFill>
                <a:schemeClr val="tx1"/>
              </a:solidFill>
            </a:endParaRPr>
          </a:p>
        </p:txBody>
      </p:sp>
      <p:pic>
        <p:nvPicPr>
          <p:cNvPr id="63" name="Shape 63"/>
          <p:cNvPicPr preferRelativeResize="0"/>
          <p:nvPr/>
        </p:nvPicPr>
        <p:blipFill>
          <a:blip r:embed="rId3">
            <a:alphaModFix/>
          </a:blip>
          <a:stretch>
            <a:fillRect/>
          </a:stretch>
        </p:blipFill>
        <p:spPr>
          <a:xfrm>
            <a:off x="6812925" y="186725"/>
            <a:ext cx="2019363" cy="792600"/>
          </a:xfrm>
          <a:prstGeom prst="rect">
            <a:avLst/>
          </a:prstGeom>
          <a:noFill/>
          <a:ln>
            <a:noFill/>
          </a:ln>
        </p:spPr>
      </p:pic>
      <p:sp>
        <p:nvSpPr>
          <p:cNvPr id="5" name="Shape 62">
            <a:extLst>
              <a:ext uri="{FF2B5EF4-FFF2-40B4-BE49-F238E27FC236}">
                <a16:creationId xmlns:a16="http://schemas.microsoft.com/office/drawing/2014/main" id="{006D6BF5-471B-4CAF-922A-CC8CF80456BC}"/>
              </a:ext>
            </a:extLst>
          </p:cNvPr>
          <p:cNvSpPr txBox="1">
            <a:spLocks/>
          </p:cNvSpPr>
          <p:nvPr/>
        </p:nvSpPr>
        <p:spPr>
          <a:xfrm>
            <a:off x="311700" y="3168359"/>
            <a:ext cx="8520600" cy="174116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285750" indent="-285750">
              <a:spcBef>
                <a:spcPts val="1600"/>
              </a:spcBef>
              <a:buFontTx/>
              <a:buChar char="-"/>
            </a:pPr>
            <a:r>
              <a:rPr lang="en-US" dirty="0">
                <a:solidFill>
                  <a:schemeClr val="tx1"/>
                </a:solidFill>
              </a:rPr>
              <a:t>Three models of contextual bias</a:t>
            </a:r>
          </a:p>
          <a:p>
            <a:pPr marL="628650" indent="-317500">
              <a:spcBef>
                <a:spcPts val="1600"/>
              </a:spcBef>
              <a:buSzPts val="1400"/>
              <a:buFont typeface="Arial" panose="020B0604020202020204" pitchFamily="34" charset="0"/>
              <a:buChar char="•"/>
            </a:pPr>
            <a:r>
              <a:rPr lang="en-US" sz="1500" dirty="0">
                <a:solidFill>
                  <a:schemeClr val="tx1"/>
                </a:solidFill>
              </a:rPr>
              <a:t>A more liberal model (UK, Netherlands)</a:t>
            </a:r>
          </a:p>
          <a:p>
            <a:pPr marL="628650" indent="-317500">
              <a:buSzPts val="1400"/>
              <a:buFont typeface="Arial" panose="020B0604020202020204" pitchFamily="34" charset="0"/>
              <a:buChar char="•"/>
            </a:pPr>
            <a:r>
              <a:rPr lang="en-US" sz="1500" dirty="0">
                <a:solidFill>
                  <a:schemeClr val="tx1"/>
                </a:solidFill>
              </a:rPr>
              <a:t>A more funded cultural sector (Slovenia, Denmark) </a:t>
            </a:r>
          </a:p>
          <a:p>
            <a:pPr marL="628650" indent="-317500">
              <a:buSzPts val="1400"/>
              <a:buFont typeface="Arial" panose="020B0604020202020204" pitchFamily="34" charset="0"/>
              <a:buChar char="•"/>
            </a:pPr>
            <a:r>
              <a:rPr lang="en-US" sz="1500" dirty="0">
                <a:solidFill>
                  <a:schemeClr val="tx1"/>
                </a:solidFill>
              </a:rPr>
              <a:t>A sector with no specific public measures for cultural associations / no network (Poland)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1867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GB"/>
              <a:t>Main findings	</a:t>
            </a:r>
            <a:endParaRPr/>
          </a:p>
          <a:p>
            <a:pPr marL="0" lvl="0" indent="0">
              <a:spcBef>
                <a:spcPts val="0"/>
              </a:spcBef>
              <a:spcAft>
                <a:spcPts val="0"/>
              </a:spcAft>
              <a:buNone/>
            </a:pPr>
            <a:endParaRPr/>
          </a:p>
        </p:txBody>
      </p:sp>
      <p:sp>
        <p:nvSpPr>
          <p:cNvPr id="69" name="Shape 69"/>
          <p:cNvSpPr txBox="1">
            <a:spLocks noGrp="1"/>
          </p:cNvSpPr>
          <p:nvPr>
            <p:ph type="body" idx="1"/>
          </p:nvPr>
        </p:nvSpPr>
        <p:spPr>
          <a:xfrm>
            <a:off x="311688" y="880110"/>
            <a:ext cx="8520600" cy="3515615"/>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400"/>
              <a:buNone/>
            </a:pPr>
            <a:r>
              <a:rPr lang="en-GB" sz="1400" dirty="0">
                <a:solidFill>
                  <a:schemeClr val="tx1"/>
                </a:solidFill>
              </a:rPr>
              <a:t>Creative activities would not be efficient to bridge different linguistic groups and different national groups </a:t>
            </a: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lang="de-DE" sz="1200" dirty="0">
              <a:solidFill>
                <a:schemeClr val="tx1"/>
              </a:solidFill>
            </a:endParaRPr>
          </a:p>
          <a:p>
            <a:pPr marL="0" lvl="0" indent="0" rtl="0">
              <a:spcBef>
                <a:spcPts val="1600"/>
              </a:spcBef>
              <a:spcAft>
                <a:spcPts val="0"/>
              </a:spcAft>
              <a:buNone/>
            </a:pPr>
            <a:endParaRPr sz="700" dirty="0">
              <a:solidFill>
                <a:schemeClr val="tx1"/>
              </a:solidFill>
            </a:endParaRPr>
          </a:p>
          <a:p>
            <a:pPr marL="0" lvl="0" indent="0" rtl="0">
              <a:spcBef>
                <a:spcPts val="1600"/>
              </a:spcBef>
              <a:spcAft>
                <a:spcPts val="0"/>
              </a:spcAft>
              <a:buNone/>
            </a:pPr>
            <a:endParaRPr sz="12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800" dirty="0">
              <a:solidFill>
                <a:schemeClr val="tx1"/>
              </a:solidFill>
            </a:endParaRPr>
          </a:p>
          <a:p>
            <a:pPr marL="0" lvl="0" indent="0" rtl="0">
              <a:spcBef>
                <a:spcPts val="1600"/>
              </a:spcBef>
              <a:spcAft>
                <a:spcPts val="0"/>
              </a:spcAft>
              <a:buNone/>
            </a:pPr>
            <a:endParaRPr lang="de-DE" sz="800" dirty="0">
              <a:solidFill>
                <a:schemeClr val="tx1"/>
              </a:solidFill>
            </a:endParaRPr>
          </a:p>
          <a:p>
            <a:pPr marL="0" lvl="0" indent="0" rtl="0">
              <a:spcBef>
                <a:spcPts val="1600"/>
              </a:spcBef>
              <a:spcAft>
                <a:spcPts val="0"/>
              </a:spcAft>
              <a:buNone/>
            </a:pPr>
            <a:endParaRPr sz="800" dirty="0">
              <a:solidFill>
                <a:schemeClr val="tx1"/>
              </a:solidFill>
            </a:endParaRPr>
          </a:p>
          <a:p>
            <a:pPr marL="0" lvl="0" indent="0" rtl="0">
              <a:spcBef>
                <a:spcPts val="1600"/>
              </a:spcBef>
              <a:spcAft>
                <a:spcPts val="0"/>
              </a:spcAft>
              <a:buNone/>
            </a:pPr>
            <a:endParaRPr sz="1000" dirty="0">
              <a:solidFill>
                <a:schemeClr val="tx1"/>
              </a:solidFill>
            </a:endParaRPr>
          </a:p>
          <a:p>
            <a:pPr marL="0" lvl="0" indent="0" algn="ctr" rtl="0">
              <a:spcBef>
                <a:spcPts val="1600"/>
              </a:spcBef>
              <a:spcAft>
                <a:spcPts val="0"/>
              </a:spcAft>
              <a:buNone/>
            </a:pPr>
            <a:r>
              <a:rPr lang="en-GB" sz="1000" dirty="0">
                <a:solidFill>
                  <a:schemeClr val="tx1"/>
                </a:solidFill>
              </a:rPr>
              <a:t>Chart: Thinking about the participant of the creative activities, are the majority of them of the same… (The Netherlands)</a:t>
            </a:r>
            <a:endParaRPr sz="1000" dirty="0">
              <a:solidFill>
                <a:schemeClr val="tx1"/>
              </a:solidFill>
            </a:endParaRPr>
          </a:p>
        </p:txBody>
      </p:sp>
      <p:pic>
        <p:nvPicPr>
          <p:cNvPr id="70" name="Shape 70"/>
          <p:cNvPicPr preferRelativeResize="0"/>
          <p:nvPr/>
        </p:nvPicPr>
        <p:blipFill>
          <a:blip r:embed="rId3">
            <a:alphaModFix/>
          </a:blip>
          <a:stretch>
            <a:fillRect/>
          </a:stretch>
        </p:blipFill>
        <p:spPr>
          <a:xfrm>
            <a:off x="6812925" y="186725"/>
            <a:ext cx="2019363" cy="792600"/>
          </a:xfrm>
          <a:prstGeom prst="rect">
            <a:avLst/>
          </a:prstGeom>
          <a:noFill/>
          <a:ln>
            <a:noFill/>
          </a:ln>
        </p:spPr>
      </p:pic>
      <p:pic>
        <p:nvPicPr>
          <p:cNvPr id="71" name="Shape 71"/>
          <p:cNvPicPr preferRelativeResize="0"/>
          <p:nvPr/>
        </p:nvPicPr>
        <p:blipFill>
          <a:blip r:embed="rId4">
            <a:alphaModFix/>
          </a:blip>
          <a:stretch>
            <a:fillRect/>
          </a:stretch>
        </p:blipFill>
        <p:spPr>
          <a:xfrm>
            <a:off x="1866522" y="1372010"/>
            <a:ext cx="5410955" cy="3416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296988" y="1867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GB"/>
              <a:t>Main findings	</a:t>
            </a:r>
            <a:endParaRPr/>
          </a:p>
          <a:p>
            <a:pPr marL="0" lvl="0" indent="0">
              <a:spcBef>
                <a:spcPts val="0"/>
              </a:spcBef>
              <a:spcAft>
                <a:spcPts val="0"/>
              </a:spcAft>
              <a:buNone/>
            </a:pPr>
            <a:endParaRPr/>
          </a:p>
        </p:txBody>
      </p:sp>
      <p:sp>
        <p:nvSpPr>
          <p:cNvPr id="77" name="Shape 77"/>
          <p:cNvSpPr txBox="1">
            <a:spLocks noGrp="1"/>
          </p:cNvSpPr>
          <p:nvPr>
            <p:ph type="body" idx="1"/>
          </p:nvPr>
        </p:nvSpPr>
        <p:spPr>
          <a:xfrm>
            <a:off x="296988" y="863550"/>
            <a:ext cx="8582587"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400"/>
              <a:buNone/>
            </a:pPr>
            <a:r>
              <a:rPr lang="en-GB" sz="1600" dirty="0">
                <a:solidFill>
                  <a:schemeClr val="tx1"/>
                </a:solidFill>
              </a:rPr>
              <a:t>These activities are not professionally motivated and do not have professional gains</a:t>
            </a:r>
            <a:endParaRPr sz="16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900" dirty="0">
              <a:solidFill>
                <a:schemeClr val="tx1"/>
              </a:solidFill>
            </a:endParaRPr>
          </a:p>
          <a:p>
            <a:pPr marL="0" lvl="0" indent="0" rtl="0">
              <a:spcBef>
                <a:spcPts val="1600"/>
              </a:spcBef>
              <a:spcAft>
                <a:spcPts val="0"/>
              </a:spcAft>
              <a:buNone/>
            </a:pPr>
            <a:endParaRPr sz="1400" dirty="0">
              <a:solidFill>
                <a:schemeClr val="tx1"/>
              </a:solidFill>
            </a:endParaRPr>
          </a:p>
          <a:p>
            <a:pPr marL="0" lvl="0" indent="0">
              <a:spcBef>
                <a:spcPts val="1600"/>
              </a:spcBef>
              <a:spcAft>
                <a:spcPts val="0"/>
              </a:spcAft>
              <a:buNone/>
            </a:pPr>
            <a:endParaRPr sz="1400" dirty="0">
              <a:solidFill>
                <a:schemeClr val="tx1"/>
              </a:solidFill>
            </a:endParaRPr>
          </a:p>
          <a:p>
            <a:pPr marL="0" lvl="0" indent="0">
              <a:spcBef>
                <a:spcPts val="1600"/>
              </a:spcBef>
              <a:spcAft>
                <a:spcPts val="0"/>
              </a:spcAft>
              <a:buNone/>
            </a:pPr>
            <a:endParaRPr sz="1400" dirty="0">
              <a:solidFill>
                <a:schemeClr val="tx1"/>
              </a:solidFill>
            </a:endParaRPr>
          </a:p>
          <a:p>
            <a:pPr marL="0" lvl="0" indent="0">
              <a:spcBef>
                <a:spcPts val="1600"/>
              </a:spcBef>
              <a:spcAft>
                <a:spcPts val="0"/>
              </a:spcAft>
              <a:buNone/>
            </a:pPr>
            <a:endParaRPr sz="1400" dirty="0">
              <a:solidFill>
                <a:schemeClr val="tx1"/>
              </a:solidFill>
            </a:endParaRPr>
          </a:p>
          <a:p>
            <a:pPr marL="0" lvl="0" indent="0">
              <a:spcBef>
                <a:spcPts val="1600"/>
              </a:spcBef>
              <a:spcAft>
                <a:spcPts val="0"/>
              </a:spcAft>
              <a:buNone/>
            </a:pPr>
            <a:endParaRPr sz="1400" dirty="0">
              <a:solidFill>
                <a:schemeClr val="tx1"/>
              </a:solidFill>
            </a:endParaRPr>
          </a:p>
          <a:p>
            <a:pPr marL="0" lvl="0" indent="0" algn="ctr" rtl="0">
              <a:spcBef>
                <a:spcPts val="1600"/>
              </a:spcBef>
              <a:spcAft>
                <a:spcPts val="0"/>
              </a:spcAft>
              <a:buNone/>
            </a:pPr>
            <a:r>
              <a:rPr lang="en-GB" sz="1000" dirty="0">
                <a:solidFill>
                  <a:schemeClr val="tx1"/>
                </a:solidFill>
              </a:rPr>
              <a:t>Chart: What was your main motivation to participate in the creative activities? (Poland)</a:t>
            </a:r>
            <a:endParaRPr dirty="0">
              <a:solidFill>
                <a:schemeClr val="tx1"/>
              </a:solidFill>
            </a:endParaRPr>
          </a:p>
        </p:txBody>
      </p:sp>
      <p:pic>
        <p:nvPicPr>
          <p:cNvPr id="78" name="Shape 78"/>
          <p:cNvPicPr preferRelativeResize="0"/>
          <p:nvPr/>
        </p:nvPicPr>
        <p:blipFill>
          <a:blip r:embed="rId3">
            <a:alphaModFix/>
          </a:blip>
          <a:stretch>
            <a:fillRect/>
          </a:stretch>
        </p:blipFill>
        <p:spPr>
          <a:xfrm>
            <a:off x="6812925" y="186725"/>
            <a:ext cx="2019363" cy="792600"/>
          </a:xfrm>
          <a:prstGeom prst="rect">
            <a:avLst/>
          </a:prstGeom>
          <a:noFill/>
          <a:ln>
            <a:noFill/>
          </a:ln>
        </p:spPr>
      </p:pic>
      <p:pic>
        <p:nvPicPr>
          <p:cNvPr id="79" name="Shape 79"/>
          <p:cNvPicPr preferRelativeResize="0"/>
          <p:nvPr/>
        </p:nvPicPr>
        <p:blipFill>
          <a:blip r:embed="rId4">
            <a:alphaModFix/>
          </a:blip>
          <a:stretch>
            <a:fillRect/>
          </a:stretch>
        </p:blipFill>
        <p:spPr>
          <a:xfrm>
            <a:off x="1995000" y="1285940"/>
            <a:ext cx="5124575" cy="36270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1867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GB"/>
              <a:t>Main findings	</a:t>
            </a:r>
            <a:endParaRPr/>
          </a:p>
          <a:p>
            <a:pPr marL="0" lvl="0" indent="0" rtl="0">
              <a:spcBef>
                <a:spcPts val="0"/>
              </a:spcBef>
              <a:spcAft>
                <a:spcPts val="0"/>
              </a:spcAft>
              <a:buNone/>
            </a:pPr>
            <a:endParaRPr/>
          </a:p>
        </p:txBody>
      </p:sp>
      <p:sp>
        <p:nvSpPr>
          <p:cNvPr id="85" name="Shape 85"/>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400"/>
              <a:buNone/>
            </a:pPr>
            <a:r>
              <a:rPr lang="en-GB" sz="1600" dirty="0">
                <a:solidFill>
                  <a:schemeClr val="tx1"/>
                </a:solidFill>
              </a:rPr>
              <a:t>Personal and social gains / motivations are high in all of the countries (except for the UK and the Netherlands with a lesser importance of the social answers)</a:t>
            </a:r>
            <a:endParaRPr sz="16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algn="ctr" rtl="0">
              <a:spcBef>
                <a:spcPts val="1600"/>
              </a:spcBef>
              <a:spcAft>
                <a:spcPts val="0"/>
              </a:spcAft>
              <a:buClr>
                <a:schemeClr val="dk1"/>
              </a:buClr>
              <a:buSzPts val="1100"/>
              <a:buFont typeface="Arial"/>
              <a:buNone/>
            </a:pPr>
            <a:r>
              <a:rPr lang="en-GB" sz="1000" dirty="0">
                <a:solidFill>
                  <a:schemeClr val="tx1"/>
                </a:solidFill>
              </a:rPr>
              <a:t>Chart: What did you gain from these creative activities? (United Kingdom)</a:t>
            </a:r>
            <a:endParaRPr dirty="0">
              <a:solidFill>
                <a:schemeClr val="tx1"/>
              </a:solidFill>
            </a:endParaRPr>
          </a:p>
        </p:txBody>
      </p:sp>
      <p:pic>
        <p:nvPicPr>
          <p:cNvPr id="86" name="Shape 86"/>
          <p:cNvPicPr preferRelativeResize="0"/>
          <p:nvPr/>
        </p:nvPicPr>
        <p:blipFill>
          <a:blip r:embed="rId3">
            <a:alphaModFix/>
          </a:blip>
          <a:stretch>
            <a:fillRect/>
          </a:stretch>
        </p:blipFill>
        <p:spPr>
          <a:xfrm>
            <a:off x="6812925" y="186725"/>
            <a:ext cx="2019363" cy="792600"/>
          </a:xfrm>
          <a:prstGeom prst="rect">
            <a:avLst/>
          </a:prstGeom>
          <a:noFill/>
          <a:ln>
            <a:noFill/>
          </a:ln>
        </p:spPr>
      </p:pic>
      <p:pic>
        <p:nvPicPr>
          <p:cNvPr id="87" name="Shape 87"/>
          <p:cNvPicPr preferRelativeResize="0"/>
          <p:nvPr/>
        </p:nvPicPr>
        <p:blipFill>
          <a:blip r:embed="rId4">
            <a:alphaModFix/>
          </a:blip>
          <a:stretch>
            <a:fillRect/>
          </a:stretch>
        </p:blipFill>
        <p:spPr>
          <a:xfrm>
            <a:off x="2262273" y="1557835"/>
            <a:ext cx="4619453" cy="325419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1867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GB"/>
              <a:t>Main findings	</a:t>
            </a:r>
            <a:endParaRPr/>
          </a:p>
          <a:p>
            <a:pPr marL="0" lvl="0" indent="0">
              <a:spcBef>
                <a:spcPts val="0"/>
              </a:spcBef>
              <a:spcAft>
                <a:spcPts val="0"/>
              </a:spcAft>
              <a:buNone/>
            </a:pPr>
            <a:endParaRPr/>
          </a:p>
        </p:txBody>
      </p:sp>
      <p:sp>
        <p:nvSpPr>
          <p:cNvPr id="93" name="Shape 93"/>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400"/>
              <a:buNone/>
            </a:pPr>
            <a:r>
              <a:rPr lang="en-GB" sz="1600" dirty="0">
                <a:solidFill>
                  <a:schemeClr val="tx1"/>
                </a:solidFill>
              </a:rPr>
              <a:t>The activities are recognized in each country as having a social value</a:t>
            </a:r>
            <a:endParaRPr sz="16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2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000" dirty="0">
              <a:solidFill>
                <a:schemeClr val="tx1"/>
              </a:solidFill>
            </a:endParaRPr>
          </a:p>
          <a:p>
            <a:pPr marL="0" lvl="0" indent="0" algn="ctr" rtl="0">
              <a:spcBef>
                <a:spcPts val="1600"/>
              </a:spcBef>
              <a:spcAft>
                <a:spcPts val="0"/>
              </a:spcAft>
              <a:buClr>
                <a:schemeClr val="dk1"/>
              </a:buClr>
              <a:buSzPts val="1100"/>
              <a:buFont typeface="Arial"/>
              <a:buNone/>
            </a:pPr>
            <a:r>
              <a:rPr lang="en-GB" sz="1000" dirty="0">
                <a:solidFill>
                  <a:schemeClr val="tx1"/>
                </a:solidFill>
              </a:rPr>
              <a:t>Chart: Social value (United Kingdom)</a:t>
            </a:r>
            <a:endParaRPr sz="1000" dirty="0">
              <a:solidFill>
                <a:schemeClr val="tx1"/>
              </a:solidFill>
            </a:endParaRPr>
          </a:p>
        </p:txBody>
      </p:sp>
      <p:pic>
        <p:nvPicPr>
          <p:cNvPr id="94" name="Shape 94"/>
          <p:cNvPicPr preferRelativeResize="0"/>
          <p:nvPr/>
        </p:nvPicPr>
        <p:blipFill>
          <a:blip r:embed="rId3">
            <a:alphaModFix/>
          </a:blip>
          <a:stretch>
            <a:fillRect/>
          </a:stretch>
        </p:blipFill>
        <p:spPr>
          <a:xfrm>
            <a:off x="6812925" y="186725"/>
            <a:ext cx="2019363" cy="792600"/>
          </a:xfrm>
          <a:prstGeom prst="rect">
            <a:avLst/>
          </a:prstGeom>
          <a:noFill/>
          <a:ln>
            <a:noFill/>
          </a:ln>
        </p:spPr>
      </p:pic>
      <p:pic>
        <p:nvPicPr>
          <p:cNvPr id="95" name="Shape 95"/>
          <p:cNvPicPr preferRelativeResize="0"/>
          <p:nvPr/>
        </p:nvPicPr>
        <p:blipFill>
          <a:blip r:embed="rId4">
            <a:alphaModFix/>
          </a:blip>
          <a:stretch>
            <a:fillRect/>
          </a:stretch>
        </p:blipFill>
        <p:spPr>
          <a:xfrm>
            <a:off x="1656337" y="1330045"/>
            <a:ext cx="5831326" cy="34999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1867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GB"/>
              <a:t>Main findings	</a:t>
            </a:r>
            <a:endParaRPr/>
          </a:p>
          <a:p>
            <a:pPr marL="0" lvl="0" indent="0" rtl="0">
              <a:spcBef>
                <a:spcPts val="0"/>
              </a:spcBef>
              <a:spcAft>
                <a:spcPts val="0"/>
              </a:spcAft>
              <a:buNone/>
            </a:pPr>
            <a:endParaRPr/>
          </a:p>
        </p:txBody>
      </p:sp>
      <p:sp>
        <p:nvSpPr>
          <p:cNvPr id="101" name="Shape 101"/>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400"/>
              <a:buNone/>
            </a:pPr>
            <a:r>
              <a:rPr lang="en-GB" sz="1600" dirty="0">
                <a:solidFill>
                  <a:schemeClr val="tx1"/>
                </a:solidFill>
              </a:rPr>
              <a:t>Everyone agreed on the different aspects to make the activity successful </a:t>
            </a:r>
            <a:endParaRPr sz="16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1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400" dirty="0">
              <a:solidFill>
                <a:schemeClr val="tx1"/>
              </a:solidFill>
            </a:endParaRPr>
          </a:p>
          <a:p>
            <a:pPr marL="0" lvl="0" indent="0" rtl="0">
              <a:spcBef>
                <a:spcPts val="1600"/>
              </a:spcBef>
              <a:spcAft>
                <a:spcPts val="0"/>
              </a:spcAft>
              <a:buNone/>
            </a:pPr>
            <a:endParaRPr sz="1000" dirty="0">
              <a:solidFill>
                <a:schemeClr val="tx1"/>
              </a:solidFill>
            </a:endParaRPr>
          </a:p>
          <a:p>
            <a:pPr marL="0" lvl="0" indent="0" algn="ctr" rtl="0">
              <a:spcBef>
                <a:spcPts val="1600"/>
              </a:spcBef>
              <a:spcAft>
                <a:spcPts val="0"/>
              </a:spcAft>
              <a:buNone/>
            </a:pPr>
            <a:r>
              <a:rPr lang="en-GB" sz="1000" dirty="0">
                <a:solidFill>
                  <a:schemeClr val="tx1"/>
                </a:solidFill>
              </a:rPr>
              <a:t>Chart: What aspects are helpful in order to make a creative activity successful in bringing together people from different backgrounds? (Poland)</a:t>
            </a:r>
            <a:endParaRPr sz="1000" dirty="0">
              <a:solidFill>
                <a:schemeClr val="tx1"/>
              </a:solidFill>
            </a:endParaRPr>
          </a:p>
        </p:txBody>
      </p:sp>
      <p:pic>
        <p:nvPicPr>
          <p:cNvPr id="102" name="Shape 102"/>
          <p:cNvPicPr preferRelativeResize="0"/>
          <p:nvPr/>
        </p:nvPicPr>
        <p:blipFill>
          <a:blip r:embed="rId3">
            <a:alphaModFix/>
          </a:blip>
          <a:stretch>
            <a:fillRect/>
          </a:stretch>
        </p:blipFill>
        <p:spPr>
          <a:xfrm>
            <a:off x="6812925" y="186725"/>
            <a:ext cx="2019363" cy="792600"/>
          </a:xfrm>
          <a:prstGeom prst="rect">
            <a:avLst/>
          </a:prstGeom>
          <a:noFill/>
          <a:ln>
            <a:noFill/>
          </a:ln>
        </p:spPr>
      </p:pic>
      <p:pic>
        <p:nvPicPr>
          <p:cNvPr id="103" name="Shape 103"/>
          <p:cNvPicPr preferRelativeResize="0"/>
          <p:nvPr/>
        </p:nvPicPr>
        <p:blipFill>
          <a:blip r:embed="rId4">
            <a:alphaModFix/>
          </a:blip>
          <a:stretch>
            <a:fillRect/>
          </a:stretch>
        </p:blipFill>
        <p:spPr>
          <a:xfrm>
            <a:off x="1792650" y="1310300"/>
            <a:ext cx="5558674" cy="34861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GB"/>
              <a:t>Main findings	</a:t>
            </a:r>
            <a:endParaRPr/>
          </a:p>
          <a:p>
            <a:pPr marL="0" lvl="0" indent="0">
              <a:spcBef>
                <a:spcPts val="0"/>
              </a:spcBef>
              <a:spcAft>
                <a:spcPts val="0"/>
              </a:spcAft>
              <a:buNone/>
            </a:pPr>
            <a:endParaRPr/>
          </a:p>
        </p:txBody>
      </p:sp>
      <p:sp>
        <p:nvSpPr>
          <p:cNvPr id="109" name="Shape 10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SzPts val="1800"/>
              <a:buNone/>
            </a:pPr>
            <a:r>
              <a:rPr lang="en-GB" dirty="0">
                <a:solidFill>
                  <a:schemeClr val="tx1"/>
                </a:solidFill>
              </a:rPr>
              <a:t>Distinguishing co-creative activities from simple participation </a:t>
            </a:r>
            <a:endParaRPr dirty="0">
              <a:solidFill>
                <a:schemeClr val="tx1"/>
              </a:solidFill>
            </a:endParaRPr>
          </a:p>
          <a:p>
            <a:pPr marL="285750" lvl="0" indent="-285750" rtl="0">
              <a:spcBef>
                <a:spcPts val="1600"/>
              </a:spcBef>
              <a:spcAft>
                <a:spcPts val="0"/>
              </a:spcAft>
              <a:buFontTx/>
              <a:buChar char="-"/>
            </a:pPr>
            <a:r>
              <a:rPr lang="en-GB" sz="1600" dirty="0">
                <a:solidFill>
                  <a:schemeClr val="tx1"/>
                </a:solidFill>
              </a:rPr>
              <a:t>The example of the dancing classes in </a:t>
            </a:r>
            <a:r>
              <a:rPr lang="en-GB" sz="1600" dirty="0" err="1">
                <a:solidFill>
                  <a:schemeClr val="tx1"/>
                </a:solidFill>
              </a:rPr>
              <a:t>ARTez</a:t>
            </a:r>
            <a:r>
              <a:rPr lang="en-GB" sz="1600" dirty="0">
                <a:solidFill>
                  <a:schemeClr val="tx1"/>
                </a:solidFill>
              </a:rPr>
              <a:t> Arnhem</a:t>
            </a:r>
          </a:p>
          <a:p>
            <a:pPr marL="285750" lvl="0" indent="-285750" rtl="0">
              <a:spcBef>
                <a:spcPts val="1600"/>
              </a:spcBef>
              <a:spcAft>
                <a:spcPts val="0"/>
              </a:spcAft>
              <a:buFontTx/>
              <a:buChar char="-"/>
            </a:pPr>
            <a:r>
              <a:rPr lang="en-GB" sz="1600" dirty="0">
                <a:solidFill>
                  <a:schemeClr val="tx1"/>
                </a:solidFill>
              </a:rPr>
              <a:t>The example of the project “Generation to Generation”</a:t>
            </a:r>
            <a:endParaRPr sz="1600" dirty="0">
              <a:solidFill>
                <a:schemeClr val="tx1"/>
              </a:solidFill>
            </a:endParaRPr>
          </a:p>
        </p:txBody>
      </p:sp>
      <p:pic>
        <p:nvPicPr>
          <p:cNvPr id="110" name="Shape 110"/>
          <p:cNvPicPr preferRelativeResize="0"/>
          <p:nvPr/>
        </p:nvPicPr>
        <p:blipFill>
          <a:blip r:embed="rId3">
            <a:alphaModFix/>
          </a:blip>
          <a:stretch>
            <a:fillRect/>
          </a:stretch>
        </p:blipFill>
        <p:spPr>
          <a:xfrm>
            <a:off x="6812925" y="186725"/>
            <a:ext cx="2019363" cy="7926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1117</Words>
  <Application>Microsoft Office PowerPoint</Application>
  <PresentationFormat>Bildschirmpräsentation (16:9)</PresentationFormat>
  <Paragraphs>112</Paragraphs>
  <Slides>14</Slides>
  <Notes>14</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14</vt:i4>
      </vt:variant>
    </vt:vector>
  </HeadingPairs>
  <TitlesOfParts>
    <vt:vector size="16" baseType="lpstr">
      <vt:lpstr>Arial</vt:lpstr>
      <vt:lpstr>Simple Light</vt:lpstr>
      <vt:lpstr>State of the Art Report</vt:lpstr>
      <vt:lpstr>PowerPoint-Präsentation</vt:lpstr>
      <vt:lpstr>Main findings </vt:lpstr>
      <vt:lpstr>Main findings  </vt:lpstr>
      <vt:lpstr>Main findings  </vt:lpstr>
      <vt:lpstr>Main findings  </vt:lpstr>
      <vt:lpstr>Main findings  </vt:lpstr>
      <vt:lpstr>Main findings  </vt:lpstr>
      <vt:lpstr>Main findings  </vt:lpstr>
      <vt:lpstr>Main findings  </vt:lpstr>
      <vt:lpstr>Recommendations </vt:lpstr>
      <vt:lpstr>Recommendations </vt:lpstr>
      <vt:lpstr>Recommendations</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Art Report</dc:title>
  <cp:lastModifiedBy>aaw</cp:lastModifiedBy>
  <cp:revision>8</cp:revision>
  <dcterms:modified xsi:type="dcterms:W3CDTF">2018-04-09T07:28:01Z</dcterms:modified>
</cp:coreProperties>
</file>