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8" r:id="rId4"/>
    <p:sldId id="271" r:id="rId5"/>
    <p:sldId id="273" r:id="rId6"/>
    <p:sldId id="274" r:id="rId7"/>
    <p:sldId id="275" r:id="rId8"/>
    <p:sldId id="276" r:id="rId9"/>
    <p:sldId id="277" r:id="rId10"/>
    <p:sldId id="272" r:id="rId11"/>
    <p:sldId id="279" r:id="rId12"/>
    <p:sldId id="270"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7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2DADED-CF9C-9B59-3215-B63528E125B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8FCC79F-68FF-598E-B020-B2A9F7C6F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EF2E609-978D-5387-F48C-EFEF891A5F83}"/>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5" name="Symbol zastępczy stopki 4">
            <a:extLst>
              <a:ext uri="{FF2B5EF4-FFF2-40B4-BE49-F238E27FC236}">
                <a16:creationId xmlns:a16="http://schemas.microsoft.com/office/drawing/2014/main" id="{3EBDBCC9-05A2-6E2E-B370-7E036B5497A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71E1932-43B2-92C7-2159-6888600064AD}"/>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6702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47EAD3-737D-D43C-E66F-E19AE0AB9BA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8B03812-A851-589B-F836-0BECB4DE88E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D2614CF-7A3C-0F66-7163-E93CD306F132}"/>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5" name="Symbol zastępczy stopki 4">
            <a:extLst>
              <a:ext uri="{FF2B5EF4-FFF2-40B4-BE49-F238E27FC236}">
                <a16:creationId xmlns:a16="http://schemas.microsoft.com/office/drawing/2014/main" id="{916311BE-CEFE-B1EE-F1E4-3189B8B6496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CC9D0D7-871E-A688-8D1A-0D70D98FD098}"/>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4015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64ACE63-4A33-1B66-F23F-51FDF5E2A54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9AE984E-215A-35F7-9A94-8ACE826227A0}"/>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389158F-7718-5EEB-D378-3CEDB0EB40D6}"/>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5" name="Symbol zastępczy stopki 4">
            <a:extLst>
              <a:ext uri="{FF2B5EF4-FFF2-40B4-BE49-F238E27FC236}">
                <a16:creationId xmlns:a16="http://schemas.microsoft.com/office/drawing/2014/main" id="{AA3FADDE-93B0-8C2D-904C-109B312FD8F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E2A645C-2420-53DF-01CC-73C69633D98E}"/>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2846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832758-F4CC-7A5D-E269-5AAC03A5118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5CE135B-68B2-F0B8-2DDA-1B5492ADC08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AA7E5B7-46C1-588C-FAA8-0B9008DAC67F}"/>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5" name="Symbol zastępczy stopki 4">
            <a:extLst>
              <a:ext uri="{FF2B5EF4-FFF2-40B4-BE49-F238E27FC236}">
                <a16:creationId xmlns:a16="http://schemas.microsoft.com/office/drawing/2014/main" id="{464BFBDE-7D29-ECA5-D6A3-610E3B5E903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147DF05-3FA5-B791-053B-7979FDA52EC6}"/>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425749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E6A4B4-98C1-6100-7C55-173435FDE08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3E782F2-71B9-ACAF-E5CD-221E9921F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CDC9CC3A-12D9-1D38-4AD3-434CD8ED2F5D}"/>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5" name="Symbol zastępczy stopki 4">
            <a:extLst>
              <a:ext uri="{FF2B5EF4-FFF2-40B4-BE49-F238E27FC236}">
                <a16:creationId xmlns:a16="http://schemas.microsoft.com/office/drawing/2014/main" id="{33E1F51D-2FDA-372D-D52F-7D196D3EFE4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34DE38C-8C4B-D5D4-E366-BBA07C9D70BD}"/>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164369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AF3CF6-7C4D-6D13-B0D8-011C4BAEF7A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F35ED24-573C-6E79-A7E5-5FDA111D80E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856E261-81BB-E49F-6197-DEF893A94714}"/>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A352E544-F6CC-E5C3-A985-E43BA792767F}"/>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6" name="Symbol zastępczy stopki 5">
            <a:extLst>
              <a:ext uri="{FF2B5EF4-FFF2-40B4-BE49-F238E27FC236}">
                <a16:creationId xmlns:a16="http://schemas.microsoft.com/office/drawing/2014/main" id="{0C082B3A-E0D7-D1EB-53CC-2B726249314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325AF6A-8C66-5243-0C87-A81394C4A665}"/>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20378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121A2F-49C8-C2C8-8608-9A2CFC84D55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E2D1766-A62A-4288-5C12-BFFD30427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6EF1D82-97B8-05E4-0007-0B1B7C044F6C}"/>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821EC2A-06FE-B0C8-2F7D-61F2FBA81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4C7E1C8-265D-8D74-294B-D1E97BB5DCB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33533C7-85DC-2B7C-50D9-A223EE9B3202}"/>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8" name="Symbol zastępczy stopki 7">
            <a:extLst>
              <a:ext uri="{FF2B5EF4-FFF2-40B4-BE49-F238E27FC236}">
                <a16:creationId xmlns:a16="http://schemas.microsoft.com/office/drawing/2014/main" id="{97110045-35FB-BE7A-2D00-27218B4EAA74}"/>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C91DCC4-15A3-42BE-87C0-927DD9BDB188}"/>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224580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8F1131-44C6-D473-054A-066F301685E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6A18DA9-C510-FB9A-83B0-31C91B019F62}"/>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4" name="Symbol zastępczy stopki 3">
            <a:extLst>
              <a:ext uri="{FF2B5EF4-FFF2-40B4-BE49-F238E27FC236}">
                <a16:creationId xmlns:a16="http://schemas.microsoft.com/office/drawing/2014/main" id="{BB996555-35AA-E70D-21CA-A2012AFAF93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21858621-BD84-C399-B5BC-288A61BB07A7}"/>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52631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A93A98B-632A-EA1D-DA08-08C4561DF707}"/>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3" name="Symbol zastępczy stopki 2">
            <a:extLst>
              <a:ext uri="{FF2B5EF4-FFF2-40B4-BE49-F238E27FC236}">
                <a16:creationId xmlns:a16="http://schemas.microsoft.com/office/drawing/2014/main" id="{20C02E9F-1A59-B5D7-09CC-A25289D948A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9B3354F3-7637-E5A0-CFF7-1BF42E166665}"/>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156741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46056D-844C-86D3-D0B5-ADA2787B3C0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E68C76E-43B3-DBB7-E273-249111AFB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774C2D9-AB2B-DCD5-C824-87CE15337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FF6094D-32D6-0C51-9D73-35FB130756D8}"/>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6" name="Symbol zastępczy stopki 5">
            <a:extLst>
              <a:ext uri="{FF2B5EF4-FFF2-40B4-BE49-F238E27FC236}">
                <a16:creationId xmlns:a16="http://schemas.microsoft.com/office/drawing/2014/main" id="{8E081FE5-226B-9B14-BB3F-3F24D6ACF02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0767AE5-906F-B295-15CD-1D7D92D25064}"/>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34730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984801-6824-3442-9407-A45472BAD5A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D0299BB-8A04-2840-F9D9-1022BCFD2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9F0F4613-BA60-E8A7-0C62-F37FADC04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A4D1C1D-1459-F777-C902-55B481C23496}"/>
              </a:ext>
            </a:extLst>
          </p:cNvPr>
          <p:cNvSpPr>
            <a:spLocks noGrp="1"/>
          </p:cNvSpPr>
          <p:nvPr>
            <p:ph type="dt" sz="half" idx="10"/>
          </p:nvPr>
        </p:nvSpPr>
        <p:spPr/>
        <p:txBody>
          <a:bodyPr/>
          <a:lstStyle/>
          <a:p>
            <a:fld id="{25DAE7D9-135F-4498-B4F7-1DF69172744C}" type="datetimeFigureOut">
              <a:rPr lang="pl-PL" smtClean="0"/>
              <a:t>05.09.2024</a:t>
            </a:fld>
            <a:endParaRPr lang="pl-PL"/>
          </a:p>
        </p:txBody>
      </p:sp>
      <p:sp>
        <p:nvSpPr>
          <p:cNvPr id="6" name="Symbol zastępczy stopki 5">
            <a:extLst>
              <a:ext uri="{FF2B5EF4-FFF2-40B4-BE49-F238E27FC236}">
                <a16:creationId xmlns:a16="http://schemas.microsoft.com/office/drawing/2014/main" id="{55FD0AB1-59B9-3BE4-CAD0-FA634073876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00C72A4-13E5-72AB-17A1-1D655EBEBF03}"/>
              </a:ext>
            </a:extLst>
          </p:cNvPr>
          <p:cNvSpPr>
            <a:spLocks noGrp="1"/>
          </p:cNvSpPr>
          <p:nvPr>
            <p:ph type="sldNum" sz="quarter" idx="12"/>
          </p:nvPr>
        </p:nvSpPr>
        <p:spPr/>
        <p:txBody>
          <a:bodyPr/>
          <a:lstStyle/>
          <a:p>
            <a:fld id="{CE0B6CC5-0B27-41B7-8095-B0133D78F224}" type="slidenum">
              <a:rPr lang="pl-PL" smtClean="0"/>
              <a:t>‹#›</a:t>
            </a:fld>
            <a:endParaRPr lang="pl-PL"/>
          </a:p>
        </p:txBody>
      </p:sp>
    </p:spTree>
    <p:extLst>
      <p:ext uri="{BB962C8B-B14F-4D97-AF65-F5344CB8AC3E}">
        <p14:creationId xmlns:p14="http://schemas.microsoft.com/office/powerpoint/2010/main" val="328431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9670252-27BD-AC93-6B9D-87392286C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46803FE-5BDF-F035-F55B-AD3C23BD0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F291DE5-110B-AADE-AAEC-DBEAE94CE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AE7D9-135F-4498-B4F7-1DF69172744C}" type="datetimeFigureOut">
              <a:rPr lang="pl-PL" smtClean="0"/>
              <a:t>05.09.2024</a:t>
            </a:fld>
            <a:endParaRPr lang="pl-PL"/>
          </a:p>
        </p:txBody>
      </p:sp>
      <p:sp>
        <p:nvSpPr>
          <p:cNvPr id="5" name="Symbol zastępczy stopki 4">
            <a:extLst>
              <a:ext uri="{FF2B5EF4-FFF2-40B4-BE49-F238E27FC236}">
                <a16:creationId xmlns:a16="http://schemas.microsoft.com/office/drawing/2014/main" id="{33EBEB91-3B55-3252-177A-6361D01D6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66067B2-15B6-A5EE-636D-973444FB3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B6CC5-0B27-41B7-8095-B0133D78F224}" type="slidenum">
              <a:rPr lang="pl-PL" smtClean="0"/>
              <a:t>‹#›</a:t>
            </a:fld>
            <a:endParaRPr lang="pl-PL"/>
          </a:p>
        </p:txBody>
      </p:sp>
    </p:spTree>
    <p:extLst>
      <p:ext uri="{BB962C8B-B14F-4D97-AF65-F5344CB8AC3E}">
        <p14:creationId xmlns:p14="http://schemas.microsoft.com/office/powerpoint/2010/main" val="1082469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micropolis.club/" TargetMode="Externa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F1DCE3-B5E3-9F7A-B073-F2F7DE7C4041}"/>
              </a:ext>
            </a:extLst>
          </p:cNvPr>
          <p:cNvSpPr>
            <a:spLocks noGrp="1"/>
          </p:cNvSpPr>
          <p:nvPr>
            <p:ph type="ctrTitle"/>
          </p:nvPr>
        </p:nvSpPr>
        <p:spPr/>
        <p:txBody>
          <a:bodyPr/>
          <a:lstStyle/>
          <a:p>
            <a:endParaRPr lang="pl-PL" dirty="0"/>
          </a:p>
        </p:txBody>
      </p:sp>
      <p:sp>
        <p:nvSpPr>
          <p:cNvPr id="3" name="Podtytuł 2">
            <a:extLst>
              <a:ext uri="{FF2B5EF4-FFF2-40B4-BE49-F238E27FC236}">
                <a16:creationId xmlns:a16="http://schemas.microsoft.com/office/drawing/2014/main" id="{44A3AB8C-A7A7-BD3B-A808-54C03BB7B452}"/>
              </a:ext>
            </a:extLst>
          </p:cNvPr>
          <p:cNvSpPr>
            <a:spLocks noGrp="1"/>
          </p:cNvSpPr>
          <p:nvPr>
            <p:ph type="subTitle" idx="1"/>
          </p:nvPr>
        </p:nvSpPr>
        <p:spPr>
          <a:xfrm>
            <a:off x="667909" y="5844209"/>
            <a:ext cx="11179533" cy="797118"/>
          </a:xfrm>
        </p:spPr>
        <p:txBody>
          <a:bodyPr>
            <a:normAutofit fontScale="92500" lnSpcReduction="10000"/>
          </a:bodyPr>
          <a:lstStyle/>
          <a:p>
            <a:endParaRPr lang="pl-PL" b="1" dirty="0">
              <a:solidFill>
                <a:schemeClr val="accent1"/>
              </a:solidFill>
            </a:endParaRPr>
          </a:p>
          <a:p>
            <a:r>
              <a:rPr lang="pl-PL" b="1" dirty="0" err="1">
                <a:solidFill>
                  <a:schemeClr val="accent1"/>
                </a:solidFill>
              </a:rPr>
              <a:t>Welcome</a:t>
            </a:r>
            <a:r>
              <a:rPr lang="pl-PL" b="1" dirty="0">
                <a:solidFill>
                  <a:schemeClr val="accent1"/>
                </a:solidFill>
              </a:rPr>
              <a:t> to the </a:t>
            </a:r>
            <a:r>
              <a:rPr lang="pl-PL" b="1" dirty="0" err="1">
                <a:solidFill>
                  <a:schemeClr val="accent1"/>
                </a:solidFill>
              </a:rPr>
              <a:t>conference</a:t>
            </a:r>
            <a:r>
              <a:rPr lang="pl-PL" b="1" dirty="0">
                <a:solidFill>
                  <a:schemeClr val="accent1"/>
                </a:solidFill>
              </a:rPr>
              <a:t> „</a:t>
            </a:r>
            <a:r>
              <a:rPr lang="pl-PL" b="1" dirty="0" err="1">
                <a:solidFill>
                  <a:schemeClr val="accent1"/>
                </a:solidFill>
              </a:rPr>
              <a:t>Micropolis</a:t>
            </a:r>
            <a:r>
              <a:rPr lang="pl-PL" b="1" dirty="0">
                <a:solidFill>
                  <a:schemeClr val="accent1"/>
                </a:solidFill>
              </a:rPr>
              <a:t> – the </a:t>
            </a:r>
            <a:r>
              <a:rPr lang="pl-PL" b="1" dirty="0" err="1">
                <a:solidFill>
                  <a:schemeClr val="accent1"/>
                </a:solidFill>
              </a:rPr>
              <a:t>power</a:t>
            </a:r>
            <a:r>
              <a:rPr lang="pl-PL" b="1" dirty="0">
                <a:solidFill>
                  <a:schemeClr val="accent1"/>
                </a:solidFill>
              </a:rPr>
              <a:t> of </a:t>
            </a:r>
            <a:r>
              <a:rPr lang="pl-PL" b="1" dirty="0" err="1">
                <a:solidFill>
                  <a:schemeClr val="accent1"/>
                </a:solidFill>
              </a:rPr>
              <a:t>strong</a:t>
            </a:r>
            <a:r>
              <a:rPr lang="pl-PL" b="1" dirty="0">
                <a:solidFill>
                  <a:schemeClr val="accent1"/>
                </a:solidFill>
              </a:rPr>
              <a:t> </a:t>
            </a:r>
            <a:r>
              <a:rPr lang="pl-PL" b="1" dirty="0" err="1">
                <a:solidFill>
                  <a:schemeClr val="accent1"/>
                </a:solidFill>
              </a:rPr>
              <a:t>local</a:t>
            </a:r>
            <a:r>
              <a:rPr lang="pl-PL" b="1" dirty="0">
                <a:solidFill>
                  <a:schemeClr val="accent1"/>
                </a:solidFill>
              </a:rPr>
              <a:t> </a:t>
            </a:r>
            <a:r>
              <a:rPr lang="pl-PL" b="1" dirty="0" err="1">
                <a:solidFill>
                  <a:schemeClr val="accent1"/>
                </a:solidFill>
              </a:rPr>
              <a:t>community</a:t>
            </a:r>
            <a:r>
              <a:rPr lang="pl-PL" b="1" dirty="0">
                <a:solidFill>
                  <a:schemeClr val="accent1"/>
                </a:solidFill>
              </a:rPr>
              <a:t>”</a:t>
            </a:r>
          </a:p>
        </p:txBody>
      </p:sp>
      <p:pic>
        <p:nvPicPr>
          <p:cNvPr id="5" name="Obraz 4">
            <a:extLst>
              <a:ext uri="{FF2B5EF4-FFF2-40B4-BE49-F238E27FC236}">
                <a16:creationId xmlns:a16="http://schemas.microsoft.com/office/drawing/2014/main" id="{D1ECB9F1-ABF9-3C1C-2A75-D96A81010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087393" cy="5683348"/>
          </a:xfrm>
          <a:prstGeom prst="rect">
            <a:avLst/>
          </a:prstGeom>
        </p:spPr>
      </p:pic>
    </p:spTree>
    <p:extLst>
      <p:ext uri="{BB962C8B-B14F-4D97-AF65-F5344CB8AC3E}">
        <p14:creationId xmlns:p14="http://schemas.microsoft.com/office/powerpoint/2010/main" val="285226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E6889-8289-E406-5376-4F8AFEB565CB}"/>
              </a:ext>
            </a:extLst>
          </p:cNvPr>
          <p:cNvSpPr>
            <a:spLocks noGrp="1"/>
          </p:cNvSpPr>
          <p:nvPr>
            <p:ph type="title"/>
          </p:nvPr>
        </p:nvSpPr>
        <p:spPr>
          <a:xfrm>
            <a:off x="1011238" y="422275"/>
            <a:ext cx="10515600" cy="1325563"/>
          </a:xfrm>
        </p:spPr>
        <p:txBody>
          <a:bodyPr/>
          <a:lstStyle/>
          <a:p>
            <a:r>
              <a:rPr lang="pl-PL" b="1" dirty="0" err="1"/>
              <a:t>Examples</a:t>
            </a:r>
            <a:r>
              <a:rPr lang="pl-PL" b="1" dirty="0"/>
              <a:t> and Case </a:t>
            </a:r>
            <a:r>
              <a:rPr lang="pl-PL" b="1" dirty="0" err="1"/>
              <a:t>Studies</a:t>
            </a:r>
            <a:r>
              <a:rPr lang="pl-PL" b="1" dirty="0"/>
              <a:t> in the </a:t>
            </a:r>
            <a:r>
              <a:rPr lang="pl-PL" b="1" dirty="0" err="1"/>
              <a:t>Guidebook</a:t>
            </a:r>
            <a:endParaRPr lang="pl-PL" b="1" dirty="0"/>
          </a:p>
        </p:txBody>
      </p:sp>
      <p:sp>
        <p:nvSpPr>
          <p:cNvPr id="8" name="Symbol zastępczy zawartości 7">
            <a:extLst>
              <a:ext uri="{FF2B5EF4-FFF2-40B4-BE49-F238E27FC236}">
                <a16:creationId xmlns:a16="http://schemas.microsoft.com/office/drawing/2014/main" id="{0EF4DFC8-98D2-45D8-5F91-0F2925D29B34}"/>
              </a:ext>
            </a:extLst>
          </p:cNvPr>
          <p:cNvSpPr>
            <a:spLocks noGrp="1"/>
          </p:cNvSpPr>
          <p:nvPr>
            <p:ph sz="half" idx="2"/>
          </p:nvPr>
        </p:nvSpPr>
        <p:spPr>
          <a:xfrm>
            <a:off x="839788" y="1895474"/>
            <a:ext cx="11085512" cy="4695825"/>
          </a:xfrm>
        </p:spPr>
        <p:txBody>
          <a:bodyPr/>
          <a:lstStyle/>
          <a:p>
            <a:r>
              <a:rPr lang="pl-PL" dirty="0" err="1"/>
              <a:t>Middelfart-Building</a:t>
            </a:r>
            <a:r>
              <a:rPr lang="pl-PL" dirty="0"/>
              <a:t> Identity </a:t>
            </a:r>
            <a:r>
              <a:rPr lang="pl-PL" dirty="0" err="1"/>
              <a:t>that</a:t>
            </a:r>
            <a:r>
              <a:rPr lang="pl-PL" dirty="0"/>
              <a:t> </a:t>
            </a:r>
            <a:r>
              <a:rPr lang="pl-PL" dirty="0" err="1"/>
              <a:t>Creates</a:t>
            </a:r>
            <a:r>
              <a:rPr lang="pl-PL" dirty="0"/>
              <a:t> </a:t>
            </a:r>
            <a:r>
              <a:rPr lang="pl-PL" dirty="0" err="1"/>
              <a:t>Bonds</a:t>
            </a:r>
            <a:r>
              <a:rPr lang="pl-PL" dirty="0"/>
              <a:t>, </a:t>
            </a:r>
            <a:r>
              <a:rPr lang="pl-PL" dirty="0" err="1"/>
              <a:t>Denmark</a:t>
            </a:r>
            <a:endParaRPr lang="pl-PL" dirty="0"/>
          </a:p>
          <a:p>
            <a:r>
              <a:rPr lang="en-US" dirty="0"/>
              <a:t>Film Club in W</a:t>
            </a:r>
            <a:r>
              <a:rPr lang="pl-PL" dirty="0" err="1"/>
              <a:t>awer</a:t>
            </a:r>
            <a:r>
              <a:rPr lang="pl-PL" dirty="0"/>
              <a:t> </a:t>
            </a:r>
            <a:r>
              <a:rPr lang="pl-PL" dirty="0" err="1"/>
              <a:t>Culture</a:t>
            </a:r>
            <a:r>
              <a:rPr lang="pl-PL" dirty="0"/>
              <a:t> Center</a:t>
            </a:r>
            <a:r>
              <a:rPr lang="en-US" dirty="0"/>
              <a:t>- how</a:t>
            </a:r>
            <a:r>
              <a:rPr lang="pl-PL" dirty="0"/>
              <a:t> </a:t>
            </a:r>
            <a:r>
              <a:rPr lang="en-US" dirty="0"/>
              <a:t>the local identity is connected</a:t>
            </a:r>
            <a:r>
              <a:rPr lang="pl-PL" dirty="0"/>
              <a:t> </a:t>
            </a:r>
            <a:r>
              <a:rPr lang="en-US" dirty="0"/>
              <a:t>with the local community</a:t>
            </a:r>
            <a:r>
              <a:rPr lang="pl-PL" dirty="0"/>
              <a:t>, Poland</a:t>
            </a:r>
          </a:p>
          <a:p>
            <a:r>
              <a:rPr lang="en-US" dirty="0"/>
              <a:t>The "Culture Guides for Marginalized Social Groups" project, coordinated by </a:t>
            </a:r>
            <a:r>
              <a:rPr lang="en-US" dirty="0" err="1"/>
              <a:t>Interfolk</a:t>
            </a:r>
            <a:r>
              <a:rPr lang="pl-PL" dirty="0"/>
              <a:t>, </a:t>
            </a:r>
            <a:r>
              <a:rPr lang="pl-PL" dirty="0" err="1"/>
              <a:t>Denmark</a:t>
            </a:r>
            <a:endParaRPr lang="pl-PL" dirty="0"/>
          </a:p>
          <a:p>
            <a:r>
              <a:rPr lang="pl-PL" dirty="0" err="1"/>
              <a:t>All</a:t>
            </a:r>
            <a:r>
              <a:rPr lang="pl-PL" dirty="0"/>
              <a:t> Activity </a:t>
            </a:r>
            <a:r>
              <a:rPr lang="pl-PL" dirty="0" err="1"/>
              <a:t>Houses</a:t>
            </a:r>
            <a:r>
              <a:rPr lang="pl-PL" dirty="0"/>
              <a:t> in Malmö, </a:t>
            </a:r>
            <a:r>
              <a:rPr lang="pl-PL" dirty="0" err="1"/>
              <a:t>Sweden</a:t>
            </a:r>
            <a:endParaRPr lang="pl-PL" dirty="0"/>
          </a:p>
          <a:p>
            <a:r>
              <a:rPr lang="en-US" dirty="0"/>
              <a:t>Examples of</a:t>
            </a:r>
            <a:r>
              <a:rPr lang="pl-PL" dirty="0"/>
              <a:t> </a:t>
            </a:r>
            <a:r>
              <a:rPr lang="en-US" dirty="0"/>
              <a:t>local activities in</a:t>
            </a:r>
            <a:r>
              <a:rPr lang="pl-PL" dirty="0"/>
              <a:t> </a:t>
            </a:r>
            <a:r>
              <a:rPr lang="en-US" dirty="0" err="1"/>
              <a:t>Middelfart</a:t>
            </a:r>
            <a:r>
              <a:rPr lang="pl-PL" dirty="0"/>
              <a:t> </a:t>
            </a:r>
            <a:r>
              <a:rPr lang="en-US" dirty="0"/>
              <a:t>that have strengthened active citizenship</a:t>
            </a:r>
            <a:r>
              <a:rPr lang="pl-PL" dirty="0"/>
              <a:t>, </a:t>
            </a:r>
            <a:r>
              <a:rPr lang="pl-PL" dirty="0" err="1"/>
              <a:t>Denmark</a:t>
            </a:r>
            <a:endParaRPr lang="pl-PL" dirty="0"/>
          </a:p>
          <a:p>
            <a:r>
              <a:rPr lang="pl-PL" dirty="0" err="1"/>
              <a:t>Neighborhood</a:t>
            </a:r>
            <a:r>
              <a:rPr lang="pl-PL" dirty="0"/>
              <a:t> </a:t>
            </a:r>
            <a:r>
              <a:rPr lang="pl-PL" dirty="0" err="1"/>
              <a:t>Volunteers</a:t>
            </a:r>
            <a:r>
              <a:rPr lang="pl-PL" dirty="0"/>
              <a:t> in </a:t>
            </a:r>
            <a:r>
              <a:rPr lang="pl-PL" dirty="0" err="1"/>
              <a:t>Debrecen</a:t>
            </a:r>
            <a:r>
              <a:rPr lang="pl-PL" dirty="0"/>
              <a:t>, </a:t>
            </a:r>
            <a:r>
              <a:rPr lang="pl-PL" dirty="0" err="1"/>
              <a:t>Hungary</a:t>
            </a:r>
            <a:endParaRPr lang="pl-PL" dirty="0"/>
          </a:p>
          <a:p>
            <a:r>
              <a:rPr lang="pl-PL" dirty="0" err="1"/>
              <a:t>Local</a:t>
            </a:r>
            <a:r>
              <a:rPr lang="pl-PL" dirty="0"/>
              <a:t> Activity Spots in Wawer </a:t>
            </a:r>
            <a:r>
              <a:rPr lang="pl-PL" dirty="0" err="1"/>
              <a:t>district</a:t>
            </a:r>
            <a:r>
              <a:rPr lang="pl-PL" dirty="0"/>
              <a:t>, Poland</a:t>
            </a:r>
          </a:p>
          <a:p>
            <a:endParaRPr lang="pl-PL" dirty="0"/>
          </a:p>
        </p:txBody>
      </p:sp>
    </p:spTree>
    <p:extLst>
      <p:ext uri="{BB962C8B-B14F-4D97-AF65-F5344CB8AC3E}">
        <p14:creationId xmlns:p14="http://schemas.microsoft.com/office/powerpoint/2010/main" val="289876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E6889-8289-E406-5376-4F8AFEB565CB}"/>
              </a:ext>
            </a:extLst>
          </p:cNvPr>
          <p:cNvSpPr>
            <a:spLocks noGrp="1"/>
          </p:cNvSpPr>
          <p:nvPr>
            <p:ph type="title"/>
          </p:nvPr>
        </p:nvSpPr>
        <p:spPr/>
        <p:txBody>
          <a:bodyPr/>
          <a:lstStyle/>
          <a:p>
            <a:r>
              <a:rPr lang="pl-PL" b="1" dirty="0" err="1"/>
              <a:t>Examples</a:t>
            </a:r>
            <a:r>
              <a:rPr lang="pl-PL" b="1" dirty="0"/>
              <a:t> and Case </a:t>
            </a:r>
            <a:r>
              <a:rPr lang="pl-PL" b="1" dirty="0" err="1"/>
              <a:t>Studies</a:t>
            </a:r>
            <a:r>
              <a:rPr lang="pl-PL" b="1" dirty="0"/>
              <a:t> in the </a:t>
            </a:r>
            <a:r>
              <a:rPr lang="pl-PL" b="1" dirty="0" err="1"/>
              <a:t>Guidebook</a:t>
            </a:r>
            <a:endParaRPr lang="pl-PL" b="1" dirty="0"/>
          </a:p>
        </p:txBody>
      </p:sp>
      <p:sp>
        <p:nvSpPr>
          <p:cNvPr id="8" name="Symbol zastępczy zawartości 7">
            <a:extLst>
              <a:ext uri="{FF2B5EF4-FFF2-40B4-BE49-F238E27FC236}">
                <a16:creationId xmlns:a16="http://schemas.microsoft.com/office/drawing/2014/main" id="{0EF4DFC8-98D2-45D8-5F91-0F2925D29B34}"/>
              </a:ext>
            </a:extLst>
          </p:cNvPr>
          <p:cNvSpPr>
            <a:spLocks noGrp="1"/>
          </p:cNvSpPr>
          <p:nvPr>
            <p:ph sz="half" idx="2"/>
          </p:nvPr>
        </p:nvSpPr>
        <p:spPr>
          <a:xfrm>
            <a:off x="839788" y="1895474"/>
            <a:ext cx="11085512" cy="4695825"/>
          </a:xfrm>
        </p:spPr>
        <p:txBody>
          <a:bodyPr/>
          <a:lstStyle/>
          <a:p>
            <a:r>
              <a:rPr lang="en-US" dirty="0"/>
              <a:t>IFS</a:t>
            </a:r>
            <a:r>
              <a:rPr lang="pl-PL" dirty="0"/>
              <a:t> </a:t>
            </a:r>
            <a:r>
              <a:rPr lang="en-US" dirty="0"/>
              <a:t>Survey:</a:t>
            </a:r>
            <a:r>
              <a:rPr lang="pl-PL" dirty="0"/>
              <a:t> </a:t>
            </a:r>
            <a:r>
              <a:rPr lang="en-US" dirty="0"/>
              <a:t>Most successful</a:t>
            </a:r>
            <a:r>
              <a:rPr lang="pl-PL" dirty="0"/>
              <a:t> </a:t>
            </a:r>
            <a:r>
              <a:rPr lang="en-US" dirty="0"/>
              <a:t>ways to foster participation and active citizenship</a:t>
            </a:r>
            <a:endParaRPr lang="pl-PL" dirty="0"/>
          </a:p>
          <a:p>
            <a:r>
              <a:rPr lang="en-US" dirty="0"/>
              <a:t>Green values and initiatives </a:t>
            </a:r>
            <a:r>
              <a:rPr lang="pl-PL" dirty="0"/>
              <a:t>in </a:t>
            </a:r>
            <a:r>
              <a:rPr lang="pl-PL" dirty="0" err="1"/>
              <a:t>Middelfart</a:t>
            </a:r>
            <a:r>
              <a:rPr lang="pl-PL" dirty="0"/>
              <a:t> (</a:t>
            </a:r>
            <a:r>
              <a:rPr lang="pl-PL" dirty="0" err="1"/>
              <a:t>Sustainable</a:t>
            </a:r>
            <a:r>
              <a:rPr lang="pl-PL" dirty="0"/>
              <a:t> </a:t>
            </a:r>
            <a:r>
              <a:rPr lang="pl-PL" dirty="0" err="1"/>
              <a:t>Clothes</a:t>
            </a:r>
            <a:r>
              <a:rPr lang="pl-PL" dirty="0"/>
              <a:t> </a:t>
            </a:r>
            <a:r>
              <a:rPr lang="pl-PL" dirty="0" err="1"/>
              <a:t>Production</a:t>
            </a:r>
            <a:r>
              <a:rPr lang="pl-PL" dirty="0"/>
              <a:t> </a:t>
            </a:r>
            <a:r>
              <a:rPr lang="pl-PL" dirty="0" err="1"/>
              <a:t>Workshops</a:t>
            </a:r>
            <a:r>
              <a:rPr lang="pl-PL" dirty="0"/>
              <a:t>, Green Menu </a:t>
            </a:r>
            <a:r>
              <a:rPr lang="pl-PL" dirty="0" err="1"/>
              <a:t>at</a:t>
            </a:r>
            <a:r>
              <a:rPr lang="pl-PL" dirty="0"/>
              <a:t> </a:t>
            </a:r>
            <a:r>
              <a:rPr lang="pl-PL" dirty="0" err="1"/>
              <a:t>Volunteer</a:t>
            </a:r>
            <a:r>
              <a:rPr lang="pl-PL" dirty="0"/>
              <a:t> Centre, Stall </a:t>
            </a:r>
            <a:r>
              <a:rPr lang="pl-PL" dirty="0" err="1"/>
              <a:t>at</a:t>
            </a:r>
            <a:r>
              <a:rPr lang="pl-PL" dirty="0"/>
              <a:t> the </a:t>
            </a:r>
            <a:r>
              <a:rPr lang="pl-PL" dirty="0" err="1"/>
              <a:t>People’s</a:t>
            </a:r>
            <a:r>
              <a:rPr lang="pl-PL" dirty="0"/>
              <a:t> </a:t>
            </a:r>
            <a:r>
              <a:rPr lang="pl-PL" dirty="0" err="1"/>
              <a:t>Climate</a:t>
            </a:r>
            <a:r>
              <a:rPr lang="pl-PL" dirty="0"/>
              <a:t> </a:t>
            </a:r>
            <a:r>
              <a:rPr lang="pl-PL" dirty="0" err="1"/>
              <a:t>Festival</a:t>
            </a:r>
            <a:r>
              <a:rPr lang="pl-PL" dirty="0"/>
              <a:t>), </a:t>
            </a:r>
            <a:r>
              <a:rPr lang="pl-PL" dirty="0" err="1"/>
              <a:t>Denmark</a:t>
            </a:r>
            <a:endParaRPr lang="pl-PL" dirty="0"/>
          </a:p>
          <a:p>
            <a:r>
              <a:rPr lang="en-US" dirty="0"/>
              <a:t>Co-Creation Across Three Societal Sectors in </a:t>
            </a:r>
            <a:r>
              <a:rPr lang="en-US" dirty="0" err="1"/>
              <a:t>Middelfart</a:t>
            </a:r>
            <a:r>
              <a:rPr lang="en-US" dirty="0"/>
              <a:t>, Denmark</a:t>
            </a:r>
            <a:endParaRPr lang="pl-PL" dirty="0"/>
          </a:p>
          <a:p>
            <a:r>
              <a:rPr lang="en-US" dirty="0"/>
              <a:t>Biggest challenges for the organizations</a:t>
            </a:r>
            <a:r>
              <a:rPr lang="pl-PL" dirty="0"/>
              <a:t> (</a:t>
            </a:r>
            <a:r>
              <a:rPr lang="pl-PL" dirty="0" err="1"/>
              <a:t>according</a:t>
            </a:r>
            <a:r>
              <a:rPr lang="pl-PL" dirty="0"/>
              <a:t> to IFS </a:t>
            </a:r>
            <a:r>
              <a:rPr lang="pl-PL" dirty="0" err="1"/>
              <a:t>Survey</a:t>
            </a:r>
            <a:r>
              <a:rPr lang="pl-PL" dirty="0"/>
              <a:t>)</a:t>
            </a:r>
          </a:p>
          <a:p>
            <a:r>
              <a:rPr lang="en-US" dirty="0"/>
              <a:t>Transferring the ESG Framework to NGOs in </a:t>
            </a:r>
            <a:r>
              <a:rPr lang="en-US" dirty="0" err="1"/>
              <a:t>Middelfart</a:t>
            </a:r>
            <a:r>
              <a:rPr lang="en-US" dirty="0"/>
              <a:t>, Denmark</a:t>
            </a:r>
            <a:endParaRPr lang="pl-PL" dirty="0"/>
          </a:p>
        </p:txBody>
      </p:sp>
    </p:spTree>
    <p:extLst>
      <p:ext uri="{BB962C8B-B14F-4D97-AF65-F5344CB8AC3E}">
        <p14:creationId xmlns:p14="http://schemas.microsoft.com/office/powerpoint/2010/main" val="260955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88D44B-4642-34CE-64BB-3FE387D9FB1C}"/>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22A4BBE3-5180-4E66-8167-5C6C741934EE}"/>
              </a:ext>
            </a:extLst>
          </p:cNvPr>
          <p:cNvSpPr>
            <a:spLocks noGrp="1"/>
          </p:cNvSpPr>
          <p:nvPr>
            <p:ph type="body" idx="1"/>
          </p:nvPr>
        </p:nvSpPr>
        <p:spPr/>
        <p:txBody>
          <a:bodyPr/>
          <a:lstStyle/>
          <a:p>
            <a:endParaRPr lang="pl-PL"/>
          </a:p>
        </p:txBody>
      </p:sp>
      <p:pic>
        <p:nvPicPr>
          <p:cNvPr id="8" name="Symbol zastępczy zawartości 7">
            <a:extLst>
              <a:ext uri="{FF2B5EF4-FFF2-40B4-BE49-F238E27FC236}">
                <a16:creationId xmlns:a16="http://schemas.microsoft.com/office/drawing/2014/main" id="{C799F59C-11A9-B9C4-8AA4-E5FAFE1A5AD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22587" y="365125"/>
            <a:ext cx="8010014" cy="5009543"/>
          </a:xfrm>
        </p:spPr>
      </p:pic>
      <p:sp>
        <p:nvSpPr>
          <p:cNvPr id="5" name="Symbol zastępczy tekstu 4">
            <a:extLst>
              <a:ext uri="{FF2B5EF4-FFF2-40B4-BE49-F238E27FC236}">
                <a16:creationId xmlns:a16="http://schemas.microsoft.com/office/drawing/2014/main" id="{88B18B83-3A33-788B-164C-42E252485C04}"/>
              </a:ext>
            </a:extLst>
          </p:cNvPr>
          <p:cNvSpPr>
            <a:spLocks noGrp="1"/>
          </p:cNvSpPr>
          <p:nvPr>
            <p:ph type="body" sz="quarter" idx="3"/>
          </p:nvPr>
        </p:nvSpPr>
        <p:spPr/>
        <p:txBody>
          <a:bodyPr/>
          <a:lstStyle/>
          <a:p>
            <a:endParaRPr lang="pl-PL"/>
          </a:p>
        </p:txBody>
      </p:sp>
      <p:sp>
        <p:nvSpPr>
          <p:cNvPr id="6" name="Symbol zastępczy zawartości 5">
            <a:extLst>
              <a:ext uri="{FF2B5EF4-FFF2-40B4-BE49-F238E27FC236}">
                <a16:creationId xmlns:a16="http://schemas.microsoft.com/office/drawing/2014/main" id="{D8508C10-4AEB-68BC-A8B2-736A6D2C3F6D}"/>
              </a:ext>
            </a:extLst>
          </p:cNvPr>
          <p:cNvSpPr>
            <a:spLocks noGrp="1"/>
          </p:cNvSpPr>
          <p:nvPr>
            <p:ph sz="quarter" idx="4"/>
          </p:nvPr>
        </p:nvSpPr>
        <p:spPr/>
        <p:txBody>
          <a:bodyPr/>
          <a:lstStyle/>
          <a:p>
            <a:endParaRPr lang="pl-PL"/>
          </a:p>
        </p:txBody>
      </p:sp>
      <p:sp>
        <p:nvSpPr>
          <p:cNvPr id="4" name="pole tekstowe 3">
            <a:extLst>
              <a:ext uri="{FF2B5EF4-FFF2-40B4-BE49-F238E27FC236}">
                <a16:creationId xmlns:a16="http://schemas.microsoft.com/office/drawing/2014/main" id="{6E3F3C79-69C4-4D0E-79F2-50D6A975E3B6}"/>
              </a:ext>
            </a:extLst>
          </p:cNvPr>
          <p:cNvSpPr txBox="1"/>
          <p:nvPr/>
        </p:nvSpPr>
        <p:spPr>
          <a:xfrm>
            <a:off x="612250" y="5939624"/>
            <a:ext cx="10678602" cy="369332"/>
          </a:xfrm>
          <a:prstGeom prst="rect">
            <a:avLst/>
          </a:prstGeom>
          <a:noFill/>
        </p:spPr>
        <p:txBody>
          <a:bodyPr wrap="square" rtlCol="0">
            <a:spAutoFit/>
          </a:bodyPr>
          <a:lstStyle/>
          <a:p>
            <a:r>
              <a:rPr lang="pl-PL"/>
              <a:t>         Follow</a:t>
            </a:r>
            <a:r>
              <a:rPr lang="pl-PL" dirty="0"/>
              <a:t> </a:t>
            </a:r>
            <a:r>
              <a:rPr lang="pl-PL" dirty="0" err="1"/>
              <a:t>us</a:t>
            </a:r>
            <a:r>
              <a:rPr lang="pl-PL" dirty="0"/>
              <a:t> on the </a:t>
            </a:r>
            <a:r>
              <a:rPr lang="pl-PL" dirty="0" err="1"/>
              <a:t>project</a:t>
            </a:r>
            <a:r>
              <a:rPr lang="pl-PL" dirty="0"/>
              <a:t> </a:t>
            </a:r>
            <a:r>
              <a:rPr lang="pl-PL" dirty="0" err="1"/>
              <a:t>Website</a:t>
            </a:r>
            <a:r>
              <a:rPr lang="pl-PL" dirty="0"/>
              <a:t>: </a:t>
            </a:r>
            <a:r>
              <a:rPr lang="pl-PL" dirty="0">
                <a:hlinkClick r:id="rId3"/>
              </a:rPr>
              <a:t>www.micropolis.club/</a:t>
            </a:r>
            <a:r>
              <a:rPr lang="pl-PL" dirty="0"/>
              <a:t> </a:t>
            </a:r>
            <a:r>
              <a:rPr lang="pl-PL" dirty="0" err="1"/>
              <a:t>Join</a:t>
            </a:r>
            <a:r>
              <a:rPr lang="pl-PL" dirty="0"/>
              <a:t> the </a:t>
            </a:r>
            <a:r>
              <a:rPr lang="pl-PL" dirty="0" err="1"/>
              <a:t>Micropolis</a:t>
            </a:r>
            <a:r>
              <a:rPr lang="pl-PL" dirty="0"/>
              <a:t> Club! </a:t>
            </a:r>
            <a:r>
              <a:rPr lang="pl-PL" dirty="0">
                <a:sym typeface="Wingdings" panose="05000000000000000000" pitchFamily="2" charset="2"/>
              </a:rPr>
              <a:t></a:t>
            </a:r>
            <a:endParaRPr lang="pl-PL" dirty="0"/>
          </a:p>
        </p:txBody>
      </p:sp>
    </p:spTree>
    <p:extLst>
      <p:ext uri="{BB962C8B-B14F-4D97-AF65-F5344CB8AC3E}">
        <p14:creationId xmlns:p14="http://schemas.microsoft.com/office/powerpoint/2010/main" val="395367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1AD879-9588-4627-9BCB-62446EDC3945}"/>
              </a:ext>
            </a:extLst>
          </p:cNvPr>
          <p:cNvSpPr>
            <a:spLocks noGrp="1"/>
          </p:cNvSpPr>
          <p:nvPr>
            <p:ph type="title"/>
          </p:nvPr>
        </p:nvSpPr>
        <p:spPr/>
        <p:txBody>
          <a:bodyPr/>
          <a:lstStyle/>
          <a:p>
            <a:r>
              <a:rPr lang="pl-PL" dirty="0"/>
              <a:t>Conference program:</a:t>
            </a:r>
          </a:p>
        </p:txBody>
      </p:sp>
      <p:sp>
        <p:nvSpPr>
          <p:cNvPr id="3" name="Symbol zastępczy zawartości 2">
            <a:extLst>
              <a:ext uri="{FF2B5EF4-FFF2-40B4-BE49-F238E27FC236}">
                <a16:creationId xmlns:a16="http://schemas.microsoft.com/office/drawing/2014/main" id="{D196486D-FCF2-F179-DA5A-05BC9C90C7B1}"/>
              </a:ext>
            </a:extLst>
          </p:cNvPr>
          <p:cNvSpPr>
            <a:spLocks noGrp="1"/>
          </p:cNvSpPr>
          <p:nvPr>
            <p:ph idx="1"/>
          </p:nvPr>
        </p:nvSpPr>
        <p:spPr/>
        <p:txBody>
          <a:bodyPr>
            <a:normAutofit fontScale="92500" lnSpcReduction="20000"/>
          </a:bodyPr>
          <a:lstStyle/>
          <a:p>
            <a:pPr algn="l" fontAlgn="base">
              <a:buFont typeface="Arial" panose="020B0604020202020204" pitchFamily="34" charset="0"/>
              <a:buChar char="•"/>
            </a:pPr>
            <a:r>
              <a:rPr lang="pl-PL" b="1" dirty="0" err="1">
                <a:solidFill>
                  <a:srgbClr val="666666"/>
                </a:solidFill>
                <a:effectLst/>
                <a:latin typeface="Open Sans" panose="020B0606030504020204" pitchFamily="34" charset="0"/>
              </a:rPr>
              <a:t>Presentations</a:t>
            </a:r>
            <a:r>
              <a:rPr lang="pl-PL" b="1" dirty="0">
                <a:solidFill>
                  <a:srgbClr val="666666"/>
                </a:solidFill>
                <a:effectLst/>
                <a:latin typeface="Open Sans" panose="020B0606030504020204" pitchFamily="34" charset="0"/>
              </a:rPr>
              <a:t>: (</a:t>
            </a:r>
            <a:r>
              <a:rPr lang="pl-PL" b="1" dirty="0" err="1">
                <a:solidFill>
                  <a:srgbClr val="666666"/>
                </a:solidFill>
                <a:effectLst/>
                <a:latin typeface="Open Sans" panose="020B0606030504020204" pitchFamily="34" charset="0"/>
              </a:rPr>
              <a:t>around</a:t>
            </a:r>
            <a:r>
              <a:rPr lang="pl-PL" b="1" dirty="0">
                <a:solidFill>
                  <a:srgbClr val="666666"/>
                </a:solidFill>
                <a:effectLst/>
                <a:latin typeface="Open Sans" panose="020B0606030504020204" pitchFamily="34" charset="0"/>
              </a:rPr>
              <a:t> 20 </a:t>
            </a:r>
            <a:r>
              <a:rPr lang="pl-PL" b="1" dirty="0" err="1">
                <a:solidFill>
                  <a:srgbClr val="666666"/>
                </a:solidFill>
                <a:effectLst/>
                <a:latin typeface="Open Sans" panose="020B0606030504020204" pitchFamily="34" charset="0"/>
              </a:rPr>
              <a:t>minutes</a:t>
            </a:r>
            <a:r>
              <a:rPr lang="pl-PL" b="1" dirty="0">
                <a:solidFill>
                  <a:srgbClr val="666666"/>
                </a:solidFill>
                <a:effectLst/>
                <a:latin typeface="Open Sans" panose="020B0606030504020204" pitchFamily="34" charset="0"/>
              </a:rPr>
              <a:t> </a:t>
            </a:r>
            <a:r>
              <a:rPr lang="pl-PL" b="1" dirty="0" err="1">
                <a:solidFill>
                  <a:srgbClr val="666666"/>
                </a:solidFill>
                <a:effectLst/>
                <a:latin typeface="Open Sans" panose="020B0606030504020204" pitchFamily="34" charset="0"/>
              </a:rPr>
              <a:t>each</a:t>
            </a:r>
            <a:r>
              <a:rPr lang="pl-PL" b="1" dirty="0">
                <a:solidFill>
                  <a:srgbClr val="666666"/>
                </a:solidFill>
                <a:effectLst/>
                <a:latin typeface="Open Sans" panose="020B0606030504020204" pitchFamily="34" charset="0"/>
              </a:rPr>
              <a:t>)</a:t>
            </a:r>
          </a:p>
          <a:p>
            <a:pPr marL="0" indent="0" algn="l" fontAlgn="base">
              <a:buNone/>
            </a:pPr>
            <a:endParaRPr lang="pl-PL" b="1" dirty="0">
              <a:solidFill>
                <a:srgbClr val="666666"/>
              </a:solidFill>
              <a:effectLst/>
              <a:latin typeface="Open Sans" panose="020B0606030504020204" pitchFamily="34" charset="0"/>
            </a:endParaRPr>
          </a:p>
          <a:p>
            <a:pPr algn="l" fontAlgn="base">
              <a:buFont typeface="Arial" panose="020B0604020202020204" pitchFamily="34" charset="0"/>
              <a:buChar char="•"/>
            </a:pPr>
            <a:r>
              <a:rPr lang="en-US" b="1" i="1" dirty="0">
                <a:solidFill>
                  <a:srgbClr val="666666"/>
                </a:solidFill>
                <a:effectLst/>
                <a:latin typeface="Open Sans" panose="020B0606030504020204" pitchFamily="34" charset="0"/>
              </a:rPr>
              <a:t>Ma</a:t>
            </a:r>
            <a:r>
              <a:rPr lang="pl-PL" b="1" i="1" dirty="0">
                <a:solidFill>
                  <a:srgbClr val="666666"/>
                </a:solidFill>
                <a:effectLst/>
                <a:latin typeface="Open Sans" panose="020B0606030504020204" pitchFamily="34" charset="0"/>
              </a:rPr>
              <a:t>ł</a:t>
            </a:r>
            <a:r>
              <a:rPr lang="en-US" b="1" i="1" dirty="0" err="1">
                <a:solidFill>
                  <a:srgbClr val="666666"/>
                </a:solidFill>
                <a:effectLst/>
                <a:latin typeface="Open Sans" panose="020B0606030504020204" pitchFamily="34" charset="0"/>
              </a:rPr>
              <a:t>gorzata</a:t>
            </a:r>
            <a:r>
              <a:rPr lang="en-US" b="1" i="1" dirty="0">
                <a:solidFill>
                  <a:srgbClr val="666666"/>
                </a:solidFill>
                <a:effectLst/>
                <a:latin typeface="Open Sans" panose="020B0606030504020204" pitchFamily="34" charset="0"/>
              </a:rPr>
              <a:t> </a:t>
            </a:r>
            <a:r>
              <a:rPr lang="en-US" b="1" i="1" dirty="0" err="1">
                <a:solidFill>
                  <a:srgbClr val="666666"/>
                </a:solidFill>
                <a:effectLst/>
                <a:latin typeface="Open Sans" panose="020B0606030504020204" pitchFamily="34" charset="0"/>
              </a:rPr>
              <a:t>Smoczy</a:t>
            </a:r>
            <a:r>
              <a:rPr lang="pl-PL" b="1" i="1" dirty="0">
                <a:solidFill>
                  <a:srgbClr val="666666"/>
                </a:solidFill>
                <a:effectLst/>
                <a:latin typeface="Open Sans" panose="020B0606030504020204" pitchFamily="34" charset="0"/>
              </a:rPr>
              <a:t>ń</a:t>
            </a:r>
            <a:r>
              <a:rPr lang="en-US" b="1" i="1" dirty="0">
                <a:solidFill>
                  <a:srgbClr val="666666"/>
                </a:solidFill>
                <a:effectLst/>
                <a:latin typeface="Open Sans" panose="020B0606030504020204" pitchFamily="34" charset="0"/>
              </a:rPr>
              <a:t>ska</a:t>
            </a:r>
            <a:r>
              <a:rPr lang="en-US" b="1" i="0" dirty="0">
                <a:solidFill>
                  <a:srgbClr val="666666"/>
                </a:solidFill>
                <a:effectLst/>
                <a:latin typeface="Open Sans" panose="020B0606030504020204" pitchFamily="34" charset="0"/>
              </a:rPr>
              <a:t> </a:t>
            </a:r>
            <a:r>
              <a:rPr lang="en-US" b="0" i="0" dirty="0">
                <a:solidFill>
                  <a:srgbClr val="666666"/>
                </a:solidFill>
                <a:effectLst/>
                <a:latin typeface="Open Sans" panose="020B0606030504020204" pitchFamily="34" charset="0"/>
              </a:rPr>
              <a:t>(Poland) will introduce the </a:t>
            </a:r>
            <a:r>
              <a:rPr lang="en-US" b="0" i="0" dirty="0" err="1">
                <a:solidFill>
                  <a:srgbClr val="666666"/>
                </a:solidFill>
                <a:effectLst/>
                <a:latin typeface="Open Sans" panose="020B0606030504020204" pitchFamily="34" charset="0"/>
              </a:rPr>
              <a:t>Micropolis</a:t>
            </a:r>
            <a:r>
              <a:rPr lang="en-US" b="0" i="0" dirty="0">
                <a:solidFill>
                  <a:srgbClr val="666666"/>
                </a:solidFill>
                <a:effectLst/>
                <a:latin typeface="Open Sans" panose="020B0606030504020204" pitchFamily="34" charset="0"/>
              </a:rPr>
              <a:t> concept and guidebook, showcasing the project’s achievements and insights.</a:t>
            </a:r>
          </a:p>
          <a:p>
            <a:pPr algn="l" fontAlgn="base">
              <a:buFont typeface="Arial" panose="020B0604020202020204" pitchFamily="34" charset="0"/>
              <a:buChar char="•"/>
            </a:pPr>
            <a:r>
              <a:rPr lang="en-US" b="1" i="1" dirty="0">
                <a:solidFill>
                  <a:srgbClr val="666666"/>
                </a:solidFill>
                <a:effectLst/>
                <a:latin typeface="Open Sans" panose="020B0606030504020204" pitchFamily="34" charset="0"/>
              </a:rPr>
              <a:t>Hans </a:t>
            </a:r>
            <a:r>
              <a:rPr lang="en-US" b="1" i="1" dirty="0" err="1">
                <a:solidFill>
                  <a:srgbClr val="666666"/>
                </a:solidFill>
                <a:effectLst/>
                <a:latin typeface="Open Sans" panose="020B0606030504020204" pitchFamily="34" charset="0"/>
              </a:rPr>
              <a:t>Jørgen</a:t>
            </a:r>
            <a:r>
              <a:rPr lang="en-US" b="1" i="1" dirty="0">
                <a:solidFill>
                  <a:srgbClr val="666666"/>
                </a:solidFill>
                <a:effectLst/>
                <a:latin typeface="Open Sans" panose="020B0606030504020204" pitchFamily="34" charset="0"/>
              </a:rPr>
              <a:t> </a:t>
            </a:r>
            <a:r>
              <a:rPr lang="en-US" b="1" i="1" dirty="0" err="1">
                <a:solidFill>
                  <a:srgbClr val="666666"/>
                </a:solidFill>
                <a:effectLst/>
                <a:latin typeface="Open Sans" panose="020B0606030504020204" pitchFamily="34" charset="0"/>
              </a:rPr>
              <a:t>Vodsgaard</a:t>
            </a:r>
            <a:r>
              <a:rPr lang="en-US" b="1" i="0" dirty="0">
                <a:solidFill>
                  <a:srgbClr val="666666"/>
                </a:solidFill>
                <a:effectLst/>
                <a:latin typeface="Open Sans" panose="020B0606030504020204" pitchFamily="34" charset="0"/>
              </a:rPr>
              <a:t> </a:t>
            </a:r>
            <a:r>
              <a:rPr lang="en-US" b="0" i="0" dirty="0">
                <a:solidFill>
                  <a:srgbClr val="666666"/>
                </a:solidFill>
                <a:effectLst/>
                <a:latin typeface="Open Sans" panose="020B0606030504020204" pitchFamily="34" charset="0"/>
              </a:rPr>
              <a:t>(Denmark) will discuss practical implementations and the value of international cooperation in community building.</a:t>
            </a:r>
          </a:p>
          <a:p>
            <a:pPr algn="l" fontAlgn="base">
              <a:buFont typeface="Arial" panose="020B0604020202020204" pitchFamily="34" charset="0"/>
              <a:buChar char="•"/>
            </a:pPr>
            <a:r>
              <a:rPr lang="en-US" b="1" i="1" dirty="0" err="1">
                <a:solidFill>
                  <a:srgbClr val="666666"/>
                </a:solidFill>
                <a:effectLst/>
                <a:latin typeface="Open Sans" panose="020B0606030504020204" pitchFamily="34" charset="0"/>
              </a:rPr>
              <a:t>Pentti</a:t>
            </a:r>
            <a:r>
              <a:rPr lang="en-US" b="1" i="1" dirty="0">
                <a:solidFill>
                  <a:srgbClr val="666666"/>
                </a:solidFill>
                <a:effectLst/>
                <a:latin typeface="Open Sans" panose="020B0606030504020204" pitchFamily="34" charset="0"/>
              </a:rPr>
              <a:t> </a:t>
            </a:r>
            <a:r>
              <a:rPr lang="en-US" b="1" i="1" dirty="0" err="1">
                <a:solidFill>
                  <a:srgbClr val="666666"/>
                </a:solidFill>
                <a:effectLst/>
                <a:latin typeface="Open Sans" panose="020B0606030504020204" pitchFamily="34" charset="0"/>
              </a:rPr>
              <a:t>Lemmetyinen</a:t>
            </a:r>
            <a:r>
              <a:rPr lang="en-US" b="1" i="0" dirty="0">
                <a:solidFill>
                  <a:srgbClr val="666666"/>
                </a:solidFill>
                <a:effectLst/>
                <a:latin typeface="Open Sans" panose="020B0606030504020204" pitchFamily="34" charset="0"/>
              </a:rPr>
              <a:t> </a:t>
            </a:r>
            <a:r>
              <a:rPr lang="en-US" b="0" i="0" dirty="0">
                <a:solidFill>
                  <a:srgbClr val="666666"/>
                </a:solidFill>
                <a:effectLst/>
                <a:latin typeface="Open Sans" panose="020B0606030504020204" pitchFamily="34" charset="0"/>
              </a:rPr>
              <a:t>(Finland) will explore how to empower active citizenship and community engagement.</a:t>
            </a:r>
            <a:endParaRPr lang="pl-PL" b="0" i="0" dirty="0">
              <a:solidFill>
                <a:srgbClr val="666666"/>
              </a:solidFill>
              <a:effectLst/>
              <a:latin typeface="Open Sans" panose="020B0606030504020204" pitchFamily="34" charset="0"/>
            </a:endParaRPr>
          </a:p>
          <a:p>
            <a:pPr marL="0" indent="0" algn="l" fontAlgn="base">
              <a:buNone/>
            </a:pPr>
            <a:endParaRPr lang="pl-PL" b="0" i="0" dirty="0">
              <a:solidFill>
                <a:srgbClr val="666666"/>
              </a:solidFill>
              <a:effectLst/>
              <a:latin typeface="Open Sans" panose="020B0606030504020204" pitchFamily="34" charset="0"/>
            </a:endParaRPr>
          </a:p>
          <a:p>
            <a:pPr algn="l" fontAlgn="base">
              <a:buFont typeface="Arial" panose="020B0604020202020204" pitchFamily="34" charset="0"/>
              <a:buChar char="•"/>
            </a:pPr>
            <a:r>
              <a:rPr lang="pl-PL" b="1" dirty="0">
                <a:solidFill>
                  <a:srgbClr val="666666"/>
                </a:solidFill>
                <a:latin typeface="Open Sans" panose="020B0606030504020204" pitchFamily="34" charset="0"/>
              </a:rPr>
              <a:t>Space for Networking</a:t>
            </a:r>
            <a:endParaRPr lang="pl-PL" b="1" dirty="0"/>
          </a:p>
        </p:txBody>
      </p:sp>
    </p:spTree>
    <p:extLst>
      <p:ext uri="{BB962C8B-B14F-4D97-AF65-F5344CB8AC3E}">
        <p14:creationId xmlns:p14="http://schemas.microsoft.com/office/powerpoint/2010/main" val="1504021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0BE197-BBF0-EA1A-8C9C-2D41370B8C86}"/>
              </a:ext>
            </a:extLst>
          </p:cNvPr>
          <p:cNvSpPr>
            <a:spLocks noGrp="1"/>
          </p:cNvSpPr>
          <p:nvPr>
            <p:ph type="title"/>
          </p:nvPr>
        </p:nvSpPr>
        <p:spPr/>
        <p:txBody>
          <a:bodyPr/>
          <a:lstStyle/>
          <a:p>
            <a:endParaRPr lang="pl-PL" dirty="0"/>
          </a:p>
        </p:txBody>
      </p:sp>
      <p:sp>
        <p:nvSpPr>
          <p:cNvPr id="3" name="Symbol zastępczy tekstu 2">
            <a:extLst>
              <a:ext uri="{FF2B5EF4-FFF2-40B4-BE49-F238E27FC236}">
                <a16:creationId xmlns:a16="http://schemas.microsoft.com/office/drawing/2014/main" id="{8E3B0DCC-20DF-4CD8-D332-9A1B8F664361}"/>
              </a:ext>
            </a:extLst>
          </p:cNvPr>
          <p:cNvSpPr>
            <a:spLocks noGrp="1"/>
          </p:cNvSpPr>
          <p:nvPr>
            <p:ph type="body" idx="1"/>
          </p:nvPr>
        </p:nvSpPr>
        <p:spPr/>
        <p:txBody>
          <a:bodyPr/>
          <a:lstStyle/>
          <a:p>
            <a:r>
              <a:rPr lang="pl-PL" dirty="0" err="1"/>
              <a:t>Micropolis</a:t>
            </a:r>
            <a:r>
              <a:rPr lang="pl-PL" dirty="0"/>
              <a:t> </a:t>
            </a:r>
            <a:r>
              <a:rPr lang="pl-PL" dirty="0" err="1"/>
              <a:t>project</a:t>
            </a:r>
            <a:r>
              <a:rPr lang="pl-PL" dirty="0"/>
              <a:t>:</a:t>
            </a:r>
          </a:p>
        </p:txBody>
      </p:sp>
      <p:sp>
        <p:nvSpPr>
          <p:cNvPr id="5" name="Symbol zastępczy tekstu 4">
            <a:extLst>
              <a:ext uri="{FF2B5EF4-FFF2-40B4-BE49-F238E27FC236}">
                <a16:creationId xmlns:a16="http://schemas.microsoft.com/office/drawing/2014/main" id="{06B9C502-FEDC-AD1E-D285-1B3737B34FAD}"/>
              </a:ext>
            </a:extLst>
          </p:cNvPr>
          <p:cNvSpPr>
            <a:spLocks noGrp="1"/>
          </p:cNvSpPr>
          <p:nvPr>
            <p:ph type="body" sz="quarter" idx="3"/>
          </p:nvPr>
        </p:nvSpPr>
        <p:spPr/>
        <p:txBody>
          <a:bodyPr/>
          <a:lstStyle/>
          <a:p>
            <a:endParaRPr lang="pl-PL" dirty="0"/>
          </a:p>
        </p:txBody>
      </p:sp>
      <p:pic>
        <p:nvPicPr>
          <p:cNvPr id="7" name="Obraz 6">
            <a:extLst>
              <a:ext uri="{FF2B5EF4-FFF2-40B4-BE49-F238E27FC236}">
                <a16:creationId xmlns:a16="http://schemas.microsoft.com/office/drawing/2014/main" id="{E3D672FF-6C8D-3082-B0F2-FA3953DAB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3" y="239346"/>
            <a:ext cx="4951938" cy="1428249"/>
          </a:xfrm>
          <a:prstGeom prst="rect">
            <a:avLst/>
          </a:prstGeom>
        </p:spPr>
      </p:pic>
      <p:pic>
        <p:nvPicPr>
          <p:cNvPr id="13" name="Symbol zastępczy zawartości 12">
            <a:extLst>
              <a:ext uri="{FF2B5EF4-FFF2-40B4-BE49-F238E27FC236}">
                <a16:creationId xmlns:a16="http://schemas.microsoft.com/office/drawing/2014/main" id="{E582FC6B-308C-ABF1-B978-78DB8261BF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19212" y="506571"/>
            <a:ext cx="4364907" cy="915735"/>
          </a:xfrm>
        </p:spPr>
      </p:pic>
      <p:sp>
        <p:nvSpPr>
          <p:cNvPr id="15" name="pole tekstowe 14">
            <a:extLst>
              <a:ext uri="{FF2B5EF4-FFF2-40B4-BE49-F238E27FC236}">
                <a16:creationId xmlns:a16="http://schemas.microsoft.com/office/drawing/2014/main" id="{23A12176-0672-0A8B-4D8B-112D891DB7AD}"/>
              </a:ext>
            </a:extLst>
          </p:cNvPr>
          <p:cNvSpPr txBox="1"/>
          <p:nvPr/>
        </p:nvSpPr>
        <p:spPr>
          <a:xfrm>
            <a:off x="510872" y="2673131"/>
            <a:ext cx="10957228" cy="3416320"/>
          </a:xfrm>
          <a:prstGeom prst="rect">
            <a:avLst/>
          </a:prstGeom>
          <a:noFill/>
        </p:spPr>
        <p:txBody>
          <a:bodyPr wrap="square">
            <a:spAutoFit/>
          </a:bodyPr>
          <a:lstStyle/>
          <a:p>
            <a:pPr marL="285750" indent="-285750">
              <a:buFont typeface="Arial" panose="020B0604020202020204" pitchFamily="34" charset="0"/>
              <a:buChar char="•"/>
            </a:pPr>
            <a:r>
              <a:rPr lang="pl-PL" sz="1800" kern="1400" spc="-50" dirty="0" err="1">
                <a:effectLst/>
                <a:latin typeface="Calibri" panose="020F0502020204030204" pitchFamily="34" charset="0"/>
                <a:ea typeface="Times New Roman" panose="02020603050405020304" pitchFamily="18" charset="0"/>
                <a:cs typeface="Calibri" panose="020F0502020204030204" pitchFamily="34" charset="0"/>
              </a:rPr>
              <a:t>An</a:t>
            </a:r>
            <a:r>
              <a:rPr lang="pl-PL" sz="1800" kern="1400" spc="-50" dirty="0">
                <a:effectLst/>
                <a:latin typeface="Calibri" panose="020F0502020204030204" pitchFamily="34" charset="0"/>
                <a:ea typeface="Times New Roman" panose="02020603050405020304" pitchFamily="18" charset="0"/>
                <a:cs typeface="Calibri" panose="020F0502020204030204" pitchFamily="34" charset="0"/>
              </a:rPr>
              <a:t> Erasmus+  small-</a:t>
            </a:r>
            <a:r>
              <a:rPr lang="pl-PL" sz="1800" kern="1400" spc="-50" dirty="0" err="1">
                <a:effectLst/>
                <a:latin typeface="Calibri" panose="020F0502020204030204" pitchFamily="34" charset="0"/>
                <a:ea typeface="Times New Roman" panose="02020603050405020304" pitchFamily="18" charset="0"/>
                <a:cs typeface="Calibri" panose="020F0502020204030204" pitchFamily="34" charset="0"/>
              </a:rPr>
              <a:t>scale</a:t>
            </a:r>
            <a:r>
              <a:rPr lang="pl-PL" sz="1800" kern="1400" spc="-50" dirty="0">
                <a:effectLst/>
                <a:latin typeface="Calibri" panose="020F0502020204030204" pitchFamily="34" charset="0"/>
                <a:ea typeface="Times New Roman" panose="02020603050405020304" pitchFamily="18" charset="0"/>
                <a:cs typeface="Calibri" panose="020F0502020204030204" pitchFamily="34" charset="0"/>
              </a:rPr>
              <a:t> </a:t>
            </a:r>
            <a:r>
              <a:rPr lang="pl-PL" sz="1800" kern="1400" spc="-50" dirty="0" err="1">
                <a:effectLst/>
                <a:latin typeface="Calibri" panose="020F0502020204030204" pitchFamily="34" charset="0"/>
                <a:ea typeface="Times New Roman" panose="02020603050405020304" pitchFamily="18" charset="0"/>
                <a:cs typeface="Calibri" panose="020F0502020204030204" pitchFamily="34" charset="0"/>
              </a:rPr>
              <a:t>partnership</a:t>
            </a:r>
            <a:r>
              <a:rPr lang="pl-PL" sz="1800" kern="1400" spc="-50" dirty="0">
                <a:effectLst/>
                <a:latin typeface="Calibri" panose="020F0502020204030204" pitchFamily="34" charset="0"/>
                <a:ea typeface="Times New Roman" panose="02020603050405020304" pitchFamily="18" charset="0"/>
                <a:cs typeface="Calibri" panose="020F0502020204030204" pitchFamily="34" charset="0"/>
              </a:rPr>
              <a:t> (</a:t>
            </a:r>
            <a:r>
              <a:rPr lang="pl-PL" sz="1800" kern="1400" spc="-50" dirty="0" err="1">
                <a:effectLst/>
                <a:latin typeface="Calibri" panose="020F0502020204030204" pitchFamily="34" charset="0"/>
                <a:ea typeface="Times New Roman" panose="02020603050405020304" pitchFamily="18" charset="0"/>
                <a:cs typeface="Calibri" panose="020F0502020204030204" pitchFamily="34" charset="0"/>
              </a:rPr>
              <a:t>Key</a:t>
            </a:r>
            <a:r>
              <a:rPr lang="pl-PL" sz="1800" kern="1400" spc="-50" dirty="0">
                <a:effectLst/>
                <a:latin typeface="Calibri" panose="020F0502020204030204" pitchFamily="34" charset="0"/>
                <a:ea typeface="Times New Roman" panose="02020603050405020304" pitchFamily="18" charset="0"/>
                <a:cs typeface="Calibri" panose="020F0502020204030204" pitchFamily="34" charset="0"/>
              </a:rPr>
              <a:t> Action 2, </a:t>
            </a:r>
            <a:r>
              <a:rPr lang="pl-PL" sz="1800" kern="1400" spc="-50" dirty="0" err="1">
                <a:effectLst/>
                <a:latin typeface="Calibri" panose="020F0502020204030204" pitchFamily="34" charset="0"/>
                <a:ea typeface="Times New Roman" panose="02020603050405020304" pitchFamily="18" charset="0"/>
                <a:cs typeface="Calibri" panose="020F0502020204030204" pitchFamily="34" charset="0"/>
              </a:rPr>
              <a:t>Adult</a:t>
            </a:r>
            <a:r>
              <a:rPr lang="pl-PL" sz="1800" kern="1400" spc="-50" dirty="0">
                <a:effectLst/>
                <a:latin typeface="Calibri" panose="020F0502020204030204" pitchFamily="34" charset="0"/>
                <a:ea typeface="Times New Roman" panose="02020603050405020304" pitchFamily="18" charset="0"/>
                <a:cs typeface="Calibri" panose="020F0502020204030204" pitchFamily="34" charset="0"/>
              </a:rPr>
              <a:t> </a:t>
            </a:r>
            <a:r>
              <a:rPr lang="pl-PL" sz="1800" kern="1400" spc="-50" dirty="0" err="1">
                <a:effectLst/>
                <a:latin typeface="Calibri" panose="020F0502020204030204" pitchFamily="34" charset="0"/>
                <a:ea typeface="Times New Roman" panose="02020603050405020304" pitchFamily="18" charset="0"/>
                <a:cs typeface="Calibri" panose="020F0502020204030204" pitchFamily="34" charset="0"/>
              </a:rPr>
              <a:t>education</a:t>
            </a:r>
            <a:r>
              <a:rPr lang="pl-PL" sz="1800" kern="1400" spc="-50" dirty="0">
                <a:effectLst/>
                <a:latin typeface="Calibri" panose="020F0502020204030204" pitchFamily="34" charset="0"/>
                <a:ea typeface="Times New Roman" panose="02020603050405020304" pitchFamily="18" charset="0"/>
                <a:cs typeface="Calibri" panose="020F0502020204030204" pitchFamily="34"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May 2023 –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September</a:t>
            </a:r>
            <a:r>
              <a:rPr lang="pl-PL" sz="1800" dirty="0">
                <a:effectLst/>
                <a:latin typeface="Calibri" panose="020F0502020204030204" pitchFamily="34" charset="0"/>
                <a:ea typeface="Calibri" panose="020F0502020204030204" pitchFamily="34" charset="0"/>
                <a:cs typeface="Times New Roman" panose="02020603050405020304" pitchFamily="18" charset="0"/>
              </a:rPr>
              <a:t> 2024</a:t>
            </a: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dirty="0">
                <a:latin typeface="Calibri" panose="020F0502020204030204" pitchFamily="34" charset="0"/>
                <a:ea typeface="Calibri" panose="020F0502020204030204" pitchFamily="34" charset="0"/>
                <a:cs typeface="Times New Roman" panose="02020603050405020304" pitchFamily="18" charset="0"/>
              </a:rPr>
              <a:t>P</a:t>
            </a:r>
            <a:r>
              <a:rPr lang="pl-PL" sz="1800" kern="1400" spc="-50" dirty="0">
                <a:latin typeface="Calibri" panose="020F0502020204030204" pitchFamily="34" charset="0"/>
                <a:ea typeface="Times New Roman" panose="02020603050405020304" pitchFamily="18" charset="0"/>
                <a:cs typeface="Times New Roman" panose="02020603050405020304" pitchFamily="18" charset="0"/>
              </a:rPr>
              <a:t>artners: </a:t>
            </a:r>
          </a:p>
          <a:p>
            <a:endParaRPr lang="pl-PL" kern="1400" spc="-50" dirty="0">
              <a:latin typeface="Calibri" panose="020F0502020204030204" pitchFamily="34" charset="0"/>
              <a:ea typeface="Times New Roman" panose="02020603050405020304" pitchFamily="18" charset="0"/>
              <a:cs typeface="Times New Roman" panose="02020603050405020304" pitchFamily="18" charset="0"/>
            </a:endParaRPr>
          </a:p>
          <a:p>
            <a:r>
              <a:rPr lang="pl-PL" sz="1800" b="1" kern="1400" spc="-50" dirty="0">
                <a:latin typeface="Calibri" panose="020F0502020204030204" pitchFamily="34" charset="0"/>
                <a:ea typeface="Times New Roman" panose="02020603050405020304" pitchFamily="18" charset="0"/>
                <a:cs typeface="Times New Roman" panose="02020603050405020304" pitchFamily="18" charset="0"/>
              </a:rPr>
              <a:t>Wawerskie Centrum Kultury </a:t>
            </a:r>
            <a:r>
              <a:rPr lang="pl-PL" sz="1800" kern="1400" spc="-50" dirty="0">
                <a:latin typeface="Calibri" panose="020F0502020204030204" pitchFamily="34" charset="0"/>
                <a:ea typeface="Times New Roman" panose="02020603050405020304" pitchFamily="18" charset="0"/>
                <a:cs typeface="Times New Roman" panose="02020603050405020304" pitchFamily="18" charset="0"/>
              </a:rPr>
              <a:t>– </a:t>
            </a:r>
            <a:r>
              <a:rPr lang="pl-PL" sz="1800" kern="1400" spc="-50" dirty="0" err="1">
                <a:latin typeface="Calibri" panose="020F0502020204030204" pitchFamily="34" charset="0"/>
                <a:ea typeface="Times New Roman" panose="02020603050405020304" pitchFamily="18" charset="0"/>
                <a:cs typeface="Times New Roman" panose="02020603050405020304" pitchFamily="18" charset="0"/>
              </a:rPr>
              <a:t>main</a:t>
            </a:r>
            <a:r>
              <a:rPr lang="pl-PL" sz="1800" kern="1400" spc="-50" dirty="0">
                <a:latin typeface="Calibri" panose="020F0502020204030204" pitchFamily="34" charset="0"/>
                <a:ea typeface="Times New Roman" panose="02020603050405020304" pitchFamily="18" charset="0"/>
                <a:cs typeface="Times New Roman" panose="02020603050405020304" pitchFamily="18" charset="0"/>
              </a:rPr>
              <a:t> </a:t>
            </a:r>
            <a:r>
              <a:rPr lang="pl-PL" sz="1800" kern="1400" spc="-50" dirty="0" err="1">
                <a:latin typeface="Calibri" panose="020F0502020204030204" pitchFamily="34" charset="0"/>
                <a:ea typeface="Times New Roman" panose="02020603050405020304" pitchFamily="18" charset="0"/>
                <a:cs typeface="Times New Roman" panose="02020603050405020304" pitchFamily="18" charset="0"/>
              </a:rPr>
              <a:t>coordinator</a:t>
            </a:r>
            <a:r>
              <a:rPr lang="pl-PL" sz="1800" kern="1400" spc="-50" dirty="0">
                <a:latin typeface="Calibri" panose="020F0502020204030204" pitchFamily="34" charset="0"/>
                <a:ea typeface="Times New Roman" panose="02020603050405020304" pitchFamily="18" charset="0"/>
                <a:cs typeface="Times New Roman" panose="02020603050405020304" pitchFamily="18" charset="0"/>
              </a:rPr>
              <a:t> [Poland]</a:t>
            </a:r>
          </a:p>
          <a:p>
            <a:endParaRPr lang="pl-PL" sz="1800" kern="1400" spc="-50" dirty="0">
              <a:latin typeface="Calibri" panose="020F0502020204030204" pitchFamily="34" charset="0"/>
              <a:ea typeface="Times New Roman" panose="02020603050405020304" pitchFamily="18" charset="0"/>
              <a:cs typeface="Times New Roman" panose="02020603050405020304" pitchFamily="18" charset="0"/>
            </a:endParaRPr>
          </a:p>
          <a:p>
            <a:r>
              <a:rPr lang="pl-PL" sz="1800" b="1" kern="1400" spc="-50" dirty="0" err="1">
                <a:latin typeface="Calibri" panose="020F0502020204030204" pitchFamily="34" charset="0"/>
                <a:ea typeface="Times New Roman" panose="02020603050405020304" pitchFamily="18" charset="0"/>
                <a:cs typeface="Times New Roman" panose="02020603050405020304" pitchFamily="18" charset="0"/>
              </a:rPr>
              <a:t>Interfolk</a:t>
            </a:r>
            <a:r>
              <a:rPr lang="pl-PL" sz="1800" b="1" kern="1400" spc="-50" dirty="0">
                <a:latin typeface="Calibri" panose="020F0502020204030204" pitchFamily="34" charset="0"/>
                <a:ea typeface="Times New Roman" panose="02020603050405020304" pitchFamily="18" charset="0"/>
                <a:cs typeface="Times New Roman" panose="02020603050405020304" pitchFamily="18" charset="0"/>
              </a:rPr>
              <a:t> </a:t>
            </a:r>
            <a:r>
              <a:rPr lang="pl-PL" sz="1800" b="1" kern="1400" spc="-50" dirty="0" err="1">
                <a:latin typeface="Calibri" panose="020F0502020204030204" pitchFamily="34" charset="0"/>
                <a:ea typeface="Times New Roman" panose="02020603050405020304" pitchFamily="18" charset="0"/>
                <a:cs typeface="Times New Roman" panose="02020603050405020304" pitchFamily="18" charset="0"/>
              </a:rPr>
              <a:t>Institute</a:t>
            </a:r>
            <a:r>
              <a:rPr lang="pl-PL" sz="1800" b="1" kern="1400" spc="-50" dirty="0">
                <a:latin typeface="Calibri" panose="020F0502020204030204" pitchFamily="34" charset="0"/>
                <a:ea typeface="Times New Roman" panose="02020603050405020304" pitchFamily="18" charset="0"/>
                <a:cs typeface="Times New Roman" panose="02020603050405020304" pitchFamily="18" charset="0"/>
              </a:rPr>
              <a:t> </a:t>
            </a:r>
            <a:r>
              <a:rPr lang="pl-PL" sz="1800" kern="1400" spc="-50" dirty="0">
                <a:latin typeface="Calibri" panose="020F0502020204030204" pitchFamily="34" charset="0"/>
                <a:ea typeface="Times New Roman" panose="02020603050405020304" pitchFamily="18" charset="0"/>
                <a:cs typeface="Times New Roman" panose="02020603050405020304" pitchFamily="18" charset="0"/>
              </a:rPr>
              <a:t>+ </a:t>
            </a:r>
            <a:r>
              <a:rPr lang="pl-PL" sz="1800" b="1" kern="1400" spc="-50" dirty="0" err="1">
                <a:latin typeface="Calibri" panose="020F0502020204030204" pitchFamily="34" charset="0"/>
                <a:ea typeface="Times New Roman" panose="02020603050405020304" pitchFamily="18" charset="0"/>
                <a:cs typeface="Times New Roman" panose="02020603050405020304" pitchFamily="18" charset="0"/>
              </a:rPr>
              <a:t>Middelfart</a:t>
            </a:r>
            <a:r>
              <a:rPr lang="pl-PL" sz="1800" b="1" kern="1400" spc="-50" dirty="0">
                <a:latin typeface="Calibri" panose="020F0502020204030204" pitchFamily="34" charset="0"/>
                <a:ea typeface="Times New Roman" panose="02020603050405020304" pitchFamily="18" charset="0"/>
                <a:cs typeface="Times New Roman" panose="02020603050405020304" pitchFamily="18" charset="0"/>
              </a:rPr>
              <a:t> </a:t>
            </a:r>
            <a:r>
              <a:rPr lang="pl-PL" sz="1800" b="1" kern="1400" spc="-50" dirty="0" err="1">
                <a:latin typeface="Calibri" panose="020F0502020204030204" pitchFamily="34" charset="0"/>
                <a:ea typeface="Times New Roman" panose="02020603050405020304" pitchFamily="18" charset="0"/>
                <a:cs typeface="Times New Roman" panose="02020603050405020304" pitchFamily="18" charset="0"/>
              </a:rPr>
              <a:t>Municipality</a:t>
            </a:r>
            <a:r>
              <a:rPr lang="pl-PL" sz="1800" b="1" kern="1400" spc="-50" dirty="0">
                <a:latin typeface="Calibri" panose="020F0502020204030204" pitchFamily="34" charset="0"/>
                <a:ea typeface="Times New Roman" panose="02020603050405020304" pitchFamily="18" charset="0"/>
                <a:cs typeface="Times New Roman" panose="02020603050405020304" pitchFamily="18" charset="0"/>
              </a:rPr>
              <a:t> + </a:t>
            </a:r>
            <a:r>
              <a:rPr lang="pl-PL" sz="1800" b="1" kern="1400" spc="-50" dirty="0" err="1">
                <a:latin typeface="Calibri" panose="020F0502020204030204" pitchFamily="34" charset="0"/>
                <a:ea typeface="Times New Roman" panose="02020603050405020304" pitchFamily="18" charset="0"/>
                <a:cs typeface="Times New Roman" panose="02020603050405020304" pitchFamily="18" charset="0"/>
              </a:rPr>
              <a:t>Kulturoen</a:t>
            </a:r>
            <a:r>
              <a:rPr lang="pl-PL" sz="1800" b="1" kern="1400" spc="-50" dirty="0">
                <a:latin typeface="Calibri" panose="020F0502020204030204" pitchFamily="34" charset="0"/>
                <a:ea typeface="Times New Roman" panose="02020603050405020304" pitchFamily="18" charset="0"/>
                <a:cs typeface="Times New Roman" panose="02020603050405020304" pitchFamily="18" charset="0"/>
              </a:rPr>
              <a:t> + </a:t>
            </a:r>
            <a:r>
              <a:rPr lang="pl-PL" sz="1800" b="1" kern="1400" spc="-50" dirty="0" err="1">
                <a:latin typeface="Calibri" panose="020F0502020204030204" pitchFamily="34" charset="0"/>
                <a:ea typeface="Times New Roman" panose="02020603050405020304" pitchFamily="18" charset="0"/>
                <a:cs typeface="Times New Roman" panose="02020603050405020304" pitchFamily="18" charset="0"/>
              </a:rPr>
              <a:t>Volunteers</a:t>
            </a:r>
            <a:r>
              <a:rPr lang="pl-PL" sz="1800" b="1" kern="1400" spc="-50" dirty="0">
                <a:latin typeface="Calibri" panose="020F0502020204030204" pitchFamily="34" charset="0"/>
                <a:ea typeface="Times New Roman" panose="02020603050405020304" pitchFamily="18" charset="0"/>
                <a:cs typeface="Times New Roman" panose="02020603050405020304" pitchFamily="18" charset="0"/>
              </a:rPr>
              <a:t> Center </a:t>
            </a:r>
            <a:r>
              <a:rPr lang="pl-PL" sz="1800" kern="1400" spc="-50" dirty="0">
                <a:latin typeface="Calibri" panose="020F0502020204030204" pitchFamily="34" charset="0"/>
                <a:ea typeface="Times New Roman" panose="02020603050405020304" pitchFamily="18" charset="0"/>
                <a:cs typeface="Times New Roman" panose="02020603050405020304" pitchFamily="18" charset="0"/>
              </a:rPr>
              <a:t>– [</a:t>
            </a:r>
            <a:r>
              <a:rPr lang="pl-PL" sz="1800" kern="1400" spc="-50" dirty="0" err="1">
                <a:latin typeface="Calibri" panose="020F0502020204030204" pitchFamily="34" charset="0"/>
                <a:ea typeface="Times New Roman" panose="02020603050405020304" pitchFamily="18" charset="0"/>
                <a:cs typeface="Times New Roman" panose="02020603050405020304" pitchFamily="18" charset="0"/>
              </a:rPr>
              <a:t>Denmark</a:t>
            </a:r>
            <a:r>
              <a:rPr lang="pl-PL" sz="1800" kern="1400" spc="-50" dirty="0">
                <a:latin typeface="Calibri" panose="020F0502020204030204" pitchFamily="34" charset="0"/>
                <a:ea typeface="Times New Roman" panose="02020603050405020304" pitchFamily="18" charset="0"/>
                <a:cs typeface="Times New Roman" panose="02020603050405020304" pitchFamily="18" charset="0"/>
              </a:rPr>
              <a:t>] </a:t>
            </a:r>
          </a:p>
          <a:p>
            <a:endParaRPr lang="pl-PL" b="0" i="0" kern="1400" spc="-50" dirty="0">
              <a:solidFill>
                <a:srgbClr val="666666"/>
              </a:solidFill>
              <a:effectLst/>
              <a:latin typeface="Calibri" panose="020F0502020204030204" pitchFamily="34" charset="0"/>
              <a:cs typeface="Times New Roman" panose="02020603050405020304" pitchFamily="18" charset="0"/>
            </a:endParaRPr>
          </a:p>
          <a:p>
            <a:r>
              <a:rPr lang="en-US" b="1" i="0" dirty="0">
                <a:effectLst/>
              </a:rPr>
              <a:t>The Finnish Federation of Settlement Houses</a:t>
            </a:r>
            <a:r>
              <a:rPr lang="pl-PL" b="1" i="0" dirty="0">
                <a:effectLst/>
              </a:rPr>
              <a:t> </a:t>
            </a:r>
            <a:r>
              <a:rPr lang="pl-PL" kern="1400" spc="-50" dirty="0">
                <a:effectLst/>
                <a:ea typeface="Times New Roman" panose="02020603050405020304" pitchFamily="18" charset="0"/>
                <a:cs typeface="Times New Roman" panose="02020603050405020304" pitchFamily="18" charset="0"/>
              </a:rPr>
              <a:t>[</a:t>
            </a:r>
            <a:r>
              <a:rPr lang="pl-PL" kern="1400" spc="-50" dirty="0" err="1">
                <a:effectLst/>
                <a:ea typeface="Times New Roman" panose="02020603050405020304" pitchFamily="18" charset="0"/>
                <a:cs typeface="Times New Roman" panose="02020603050405020304" pitchFamily="18" charset="0"/>
              </a:rPr>
              <a:t>Finland</a:t>
            </a:r>
            <a:r>
              <a:rPr lang="pl-PL" kern="1400" spc="-50" dirty="0">
                <a:effectLst/>
                <a:ea typeface="Times New Roman" panose="02020603050405020304" pitchFamily="18" charset="0"/>
                <a:cs typeface="Times New Roman" panose="02020603050405020304" pitchFamily="18" charset="0"/>
              </a:rPr>
              <a:t>] +  </a:t>
            </a:r>
            <a:r>
              <a:rPr lang="en-US" b="1" i="0" dirty="0">
                <a:effectLst/>
              </a:rPr>
              <a:t>the International Settlement Federation</a:t>
            </a:r>
            <a:r>
              <a:rPr lang="pl-PL" b="1" dirty="0"/>
              <a:t> </a:t>
            </a:r>
            <a:r>
              <a:rPr lang="en-US" b="0" i="0" dirty="0">
                <a:effectLst/>
              </a:rPr>
              <a:t>(IFS)  </a:t>
            </a:r>
            <a:r>
              <a:rPr lang="pl-PL" kern="1400" spc="-50" dirty="0">
                <a:effectLst/>
                <a:ea typeface="Times New Roman" panose="02020603050405020304" pitchFamily="18" charset="0"/>
                <a:cs typeface="Times New Roman" panose="02020603050405020304" pitchFamily="18" charset="0"/>
              </a:rPr>
              <a:t>[</a:t>
            </a:r>
            <a:r>
              <a:rPr lang="pl-PL" kern="1400" spc="-50" dirty="0" err="1">
                <a:effectLst/>
                <a:ea typeface="Times New Roman" panose="02020603050405020304" pitchFamily="18" charset="0"/>
                <a:cs typeface="Times New Roman" panose="02020603050405020304" pitchFamily="18" charset="0"/>
              </a:rPr>
              <a:t>international</a:t>
            </a:r>
            <a:r>
              <a:rPr lang="pl-PL" kern="1400" spc="-50" dirty="0">
                <a:effectLst/>
                <a:ea typeface="Times New Roman" panose="02020603050405020304" pitchFamily="18" charset="0"/>
                <a:cs typeface="Times New Roman" panose="02020603050405020304" pitchFamily="18" charset="0"/>
              </a:rPr>
              <a:t>]</a:t>
            </a:r>
          </a:p>
          <a:p>
            <a:endParaRPr lang="pl-PL" sz="1800" kern="1400" spc="-50" dirty="0">
              <a:effectLst/>
              <a:latin typeface="Calibri" panose="020F0502020204030204" pitchFamily="34" charset="0"/>
              <a:ea typeface="Times New Roman" panose="02020603050405020304" pitchFamily="18" charset="0"/>
              <a:cs typeface="Calibri" panose="020F0502020204030204" pitchFamily="34" charset="0"/>
            </a:endParaRPr>
          </a:p>
          <a:p>
            <a:endParaRPr lang="pl-PL" sz="1800" kern="1400" spc="-5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Symbol zastępczy zawartości 7">
            <a:extLst>
              <a:ext uri="{FF2B5EF4-FFF2-40B4-BE49-F238E27FC236}">
                <a16:creationId xmlns:a16="http://schemas.microsoft.com/office/drawing/2014/main" id="{4598F53E-2552-C287-A752-A7E2A6B56768}"/>
              </a:ext>
            </a:extLst>
          </p:cNvPr>
          <p:cNvSpPr>
            <a:spLocks noGrp="1"/>
          </p:cNvSpPr>
          <p:nvPr>
            <p:ph sz="quarter" idx="4"/>
          </p:nvPr>
        </p:nvSpPr>
        <p:spPr>
          <a:xfrm>
            <a:off x="9096374" y="2505075"/>
            <a:ext cx="2259013" cy="1952625"/>
          </a:xfrm>
        </p:spPr>
        <p:txBody>
          <a:bodyPr/>
          <a:lstStyle/>
          <a:p>
            <a:endParaRPr lang="pl-PL" dirty="0"/>
          </a:p>
        </p:txBody>
      </p:sp>
    </p:spTree>
    <p:extLst>
      <p:ext uri="{BB962C8B-B14F-4D97-AF65-F5344CB8AC3E}">
        <p14:creationId xmlns:p14="http://schemas.microsoft.com/office/powerpoint/2010/main" val="97691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26BA96-9305-9F58-49DA-0CE1519726DA}"/>
              </a:ext>
            </a:extLst>
          </p:cNvPr>
          <p:cNvSpPr>
            <a:spLocks noGrp="1"/>
          </p:cNvSpPr>
          <p:nvPr>
            <p:ph type="title"/>
          </p:nvPr>
        </p:nvSpPr>
        <p:spPr/>
        <p:txBody>
          <a:bodyPr>
            <a:normAutofit fontScale="90000"/>
          </a:bodyPr>
          <a:lstStyle/>
          <a:p>
            <a:r>
              <a:rPr lang="en-US" b="1" i="1" dirty="0">
                <a:solidFill>
                  <a:srgbClr val="666666"/>
                </a:solidFill>
                <a:effectLst/>
                <a:latin typeface="Open Sans" panose="020B0606030504020204" pitchFamily="34" charset="0"/>
              </a:rPr>
              <a:t>Ma</a:t>
            </a:r>
            <a:r>
              <a:rPr lang="pl-PL" b="1" i="1" dirty="0">
                <a:solidFill>
                  <a:srgbClr val="666666"/>
                </a:solidFill>
                <a:effectLst/>
                <a:latin typeface="Open Sans" panose="020B0606030504020204" pitchFamily="34" charset="0"/>
              </a:rPr>
              <a:t>ł</a:t>
            </a:r>
            <a:r>
              <a:rPr lang="en-US" b="1" i="1" dirty="0" err="1">
                <a:solidFill>
                  <a:srgbClr val="666666"/>
                </a:solidFill>
                <a:effectLst/>
                <a:latin typeface="Open Sans" panose="020B0606030504020204" pitchFamily="34" charset="0"/>
              </a:rPr>
              <a:t>gorzata</a:t>
            </a:r>
            <a:r>
              <a:rPr lang="en-US" b="1" i="1" dirty="0">
                <a:solidFill>
                  <a:srgbClr val="666666"/>
                </a:solidFill>
                <a:effectLst/>
                <a:latin typeface="Open Sans" panose="020B0606030504020204" pitchFamily="34" charset="0"/>
              </a:rPr>
              <a:t> </a:t>
            </a:r>
            <a:r>
              <a:rPr lang="en-US" b="1" i="1" dirty="0" err="1">
                <a:solidFill>
                  <a:srgbClr val="666666"/>
                </a:solidFill>
                <a:effectLst/>
                <a:latin typeface="Open Sans" panose="020B0606030504020204" pitchFamily="34" charset="0"/>
              </a:rPr>
              <a:t>Smoczy</a:t>
            </a:r>
            <a:r>
              <a:rPr lang="pl-PL" b="1" i="1" dirty="0">
                <a:solidFill>
                  <a:srgbClr val="666666"/>
                </a:solidFill>
                <a:effectLst/>
                <a:latin typeface="Open Sans" panose="020B0606030504020204" pitchFamily="34" charset="0"/>
              </a:rPr>
              <a:t>ń</a:t>
            </a:r>
            <a:r>
              <a:rPr lang="en-US" b="1" i="1" dirty="0">
                <a:solidFill>
                  <a:srgbClr val="666666"/>
                </a:solidFill>
                <a:effectLst/>
                <a:latin typeface="Open Sans" panose="020B0606030504020204" pitchFamily="34" charset="0"/>
              </a:rPr>
              <a:t>ska</a:t>
            </a:r>
            <a:r>
              <a:rPr lang="en-US" b="1" i="0" dirty="0">
                <a:solidFill>
                  <a:srgbClr val="666666"/>
                </a:solidFill>
                <a:effectLst/>
                <a:latin typeface="Open Sans" panose="020B0606030504020204" pitchFamily="34" charset="0"/>
              </a:rPr>
              <a:t> </a:t>
            </a:r>
            <a:r>
              <a:rPr lang="pl-PL" b="1" i="0" dirty="0">
                <a:solidFill>
                  <a:srgbClr val="666666"/>
                </a:solidFill>
                <a:effectLst/>
                <a:latin typeface="Open Sans" panose="020B0606030504020204" pitchFamily="34" charset="0"/>
              </a:rPr>
              <a:t> - </a:t>
            </a:r>
            <a:r>
              <a:rPr lang="pl-PL" b="1" i="0" dirty="0" err="1">
                <a:solidFill>
                  <a:srgbClr val="666666"/>
                </a:solidFill>
                <a:effectLst/>
                <a:latin typeface="Open Sans" panose="020B0606030504020204" pitchFamily="34" charset="0"/>
              </a:rPr>
              <a:t>Micropolis</a:t>
            </a:r>
            <a:r>
              <a:rPr lang="pl-PL" b="1" i="0" dirty="0">
                <a:solidFill>
                  <a:srgbClr val="666666"/>
                </a:solidFill>
                <a:effectLst/>
                <a:latin typeface="Open Sans" panose="020B0606030504020204" pitchFamily="34" charset="0"/>
              </a:rPr>
              <a:t> – the </a:t>
            </a:r>
            <a:r>
              <a:rPr lang="pl-PL" b="1" i="0" dirty="0" err="1">
                <a:solidFill>
                  <a:srgbClr val="666666"/>
                </a:solidFill>
                <a:effectLst/>
                <a:latin typeface="Open Sans" panose="020B0606030504020204" pitchFamily="34" charset="0"/>
              </a:rPr>
              <a:t>concept</a:t>
            </a:r>
            <a:r>
              <a:rPr lang="pl-PL" b="1" i="0" dirty="0">
                <a:solidFill>
                  <a:srgbClr val="666666"/>
                </a:solidFill>
                <a:effectLst/>
                <a:latin typeface="Open Sans" panose="020B0606030504020204" pitchFamily="34" charset="0"/>
              </a:rPr>
              <a:t> and the </a:t>
            </a:r>
            <a:r>
              <a:rPr lang="pl-PL" b="1" i="0" dirty="0" err="1">
                <a:solidFill>
                  <a:srgbClr val="666666"/>
                </a:solidFill>
                <a:effectLst/>
                <a:latin typeface="Open Sans" panose="020B0606030504020204" pitchFamily="34" charset="0"/>
              </a:rPr>
              <a:t>Guidebook</a:t>
            </a:r>
            <a:br>
              <a:rPr lang="en-US" b="0" i="0" dirty="0">
                <a:solidFill>
                  <a:srgbClr val="666666"/>
                </a:solidFill>
                <a:effectLst/>
                <a:latin typeface="Open Sans" panose="020B0606030504020204" pitchFamily="34" charset="0"/>
              </a:rPr>
            </a:br>
            <a:endParaRPr lang="pl-PL" dirty="0"/>
          </a:p>
        </p:txBody>
      </p:sp>
      <p:sp>
        <p:nvSpPr>
          <p:cNvPr id="3" name="Symbol zastępczy tekstu 2">
            <a:extLst>
              <a:ext uri="{FF2B5EF4-FFF2-40B4-BE49-F238E27FC236}">
                <a16:creationId xmlns:a16="http://schemas.microsoft.com/office/drawing/2014/main" id="{322732ED-DC63-1D00-0FEE-D5CF6C3C6E9F}"/>
              </a:ext>
            </a:extLst>
          </p:cNvPr>
          <p:cNvSpPr>
            <a:spLocks noGrp="1"/>
          </p:cNvSpPr>
          <p:nvPr>
            <p:ph type="body" idx="1"/>
          </p:nvPr>
        </p:nvSpPr>
        <p:spPr/>
        <p:txBody>
          <a:bodyPr/>
          <a:lstStyle/>
          <a:p>
            <a:endParaRPr lang="pl-PL"/>
          </a:p>
        </p:txBody>
      </p:sp>
      <p:pic>
        <p:nvPicPr>
          <p:cNvPr id="8" name="Symbol zastępczy zawartości 7">
            <a:extLst>
              <a:ext uri="{FF2B5EF4-FFF2-40B4-BE49-F238E27FC236}">
                <a16:creationId xmlns:a16="http://schemas.microsoft.com/office/drawing/2014/main" id="{CD79F8CE-E0F0-F167-A9FD-C490B877FC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61495" y="1603340"/>
            <a:ext cx="3494941" cy="4953000"/>
          </a:xfrm>
        </p:spPr>
      </p:pic>
      <p:sp>
        <p:nvSpPr>
          <p:cNvPr id="5" name="Symbol zastępczy tekstu 4">
            <a:extLst>
              <a:ext uri="{FF2B5EF4-FFF2-40B4-BE49-F238E27FC236}">
                <a16:creationId xmlns:a16="http://schemas.microsoft.com/office/drawing/2014/main" id="{9F9F94A6-353D-1F8E-E37A-95A8F51F6B2A}"/>
              </a:ext>
            </a:extLst>
          </p:cNvPr>
          <p:cNvSpPr>
            <a:spLocks noGrp="1"/>
          </p:cNvSpPr>
          <p:nvPr>
            <p:ph type="body" sz="quarter" idx="3"/>
          </p:nvPr>
        </p:nvSpPr>
        <p:spPr/>
        <p:txBody>
          <a:bodyPr/>
          <a:lstStyle/>
          <a:p>
            <a:endParaRPr lang="pl-PL"/>
          </a:p>
        </p:txBody>
      </p:sp>
      <p:pic>
        <p:nvPicPr>
          <p:cNvPr id="14" name="Symbol zastępczy zawartości 13">
            <a:extLst>
              <a:ext uri="{FF2B5EF4-FFF2-40B4-BE49-F238E27FC236}">
                <a16:creationId xmlns:a16="http://schemas.microsoft.com/office/drawing/2014/main" id="{4AA6DD4F-5687-1567-C659-45297308B9A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7575" y="2374865"/>
            <a:ext cx="5183188" cy="3087758"/>
          </a:xfrm>
        </p:spPr>
      </p:pic>
    </p:spTree>
    <p:extLst>
      <p:ext uri="{BB962C8B-B14F-4D97-AF65-F5344CB8AC3E}">
        <p14:creationId xmlns:p14="http://schemas.microsoft.com/office/powerpoint/2010/main" val="4235429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BEC143-2F3A-0791-AF75-6C426A9AC002}"/>
              </a:ext>
            </a:extLst>
          </p:cNvPr>
          <p:cNvSpPr>
            <a:spLocks noGrp="1"/>
          </p:cNvSpPr>
          <p:nvPr>
            <p:ph type="title"/>
          </p:nvPr>
        </p:nvSpPr>
        <p:spPr/>
        <p:txBody>
          <a:bodyPr/>
          <a:lstStyle/>
          <a:p>
            <a:endParaRPr lang="pl-PL"/>
          </a:p>
        </p:txBody>
      </p:sp>
      <p:sp>
        <p:nvSpPr>
          <p:cNvPr id="3" name="Symbol zastępczy tekstu 2">
            <a:extLst>
              <a:ext uri="{FF2B5EF4-FFF2-40B4-BE49-F238E27FC236}">
                <a16:creationId xmlns:a16="http://schemas.microsoft.com/office/drawing/2014/main" id="{7805D3FB-2C09-23C4-1A1D-6005D15F249D}"/>
              </a:ext>
            </a:extLst>
          </p:cNvPr>
          <p:cNvSpPr>
            <a:spLocks noGrp="1"/>
          </p:cNvSpPr>
          <p:nvPr>
            <p:ph type="body" idx="1"/>
          </p:nvPr>
        </p:nvSpPr>
        <p:spPr/>
        <p:txBody>
          <a:bodyPr/>
          <a:lstStyle/>
          <a:p>
            <a:endParaRPr lang="pl-PL"/>
          </a:p>
        </p:txBody>
      </p:sp>
      <p:sp>
        <p:nvSpPr>
          <p:cNvPr id="4" name="Symbol zastępczy zawartości 3">
            <a:extLst>
              <a:ext uri="{FF2B5EF4-FFF2-40B4-BE49-F238E27FC236}">
                <a16:creationId xmlns:a16="http://schemas.microsoft.com/office/drawing/2014/main" id="{B2600B74-CDC6-CE60-2ED1-7DE130A9A897}"/>
              </a:ext>
            </a:extLst>
          </p:cNvPr>
          <p:cNvSpPr>
            <a:spLocks noGrp="1"/>
          </p:cNvSpPr>
          <p:nvPr>
            <p:ph sz="half" idx="2"/>
          </p:nvPr>
        </p:nvSpPr>
        <p:spPr/>
        <p:txBody>
          <a:bodyPr/>
          <a:lstStyle/>
          <a:p>
            <a:endParaRPr lang="pl-PL" dirty="0"/>
          </a:p>
        </p:txBody>
      </p:sp>
      <p:sp>
        <p:nvSpPr>
          <p:cNvPr id="5" name="Symbol zastępczy tekstu 4">
            <a:extLst>
              <a:ext uri="{FF2B5EF4-FFF2-40B4-BE49-F238E27FC236}">
                <a16:creationId xmlns:a16="http://schemas.microsoft.com/office/drawing/2014/main" id="{DB5545D8-BBAA-F903-959C-798419ADE4D7}"/>
              </a:ext>
            </a:extLst>
          </p:cNvPr>
          <p:cNvSpPr>
            <a:spLocks noGrp="1"/>
          </p:cNvSpPr>
          <p:nvPr>
            <p:ph type="body" sz="quarter" idx="3"/>
          </p:nvPr>
        </p:nvSpPr>
        <p:spPr/>
        <p:txBody>
          <a:bodyPr/>
          <a:lstStyle/>
          <a:p>
            <a:endParaRPr lang="pl-PL"/>
          </a:p>
        </p:txBody>
      </p:sp>
      <p:sp>
        <p:nvSpPr>
          <p:cNvPr id="6" name="Symbol zastępczy zawartości 5">
            <a:extLst>
              <a:ext uri="{FF2B5EF4-FFF2-40B4-BE49-F238E27FC236}">
                <a16:creationId xmlns:a16="http://schemas.microsoft.com/office/drawing/2014/main" id="{9C0710E7-BF07-68E9-90B8-ACC257871C1D}"/>
              </a:ext>
            </a:extLst>
          </p:cNvPr>
          <p:cNvSpPr>
            <a:spLocks noGrp="1"/>
          </p:cNvSpPr>
          <p:nvPr>
            <p:ph sz="quarter" idx="4"/>
          </p:nvPr>
        </p:nvSpPr>
        <p:spPr/>
        <p:txBody>
          <a:bodyPr/>
          <a:lstStyle/>
          <a:p>
            <a:endParaRPr lang="pl-PL" dirty="0"/>
          </a:p>
        </p:txBody>
      </p:sp>
      <p:pic>
        <p:nvPicPr>
          <p:cNvPr id="8" name="Obraz 7">
            <a:extLst>
              <a:ext uri="{FF2B5EF4-FFF2-40B4-BE49-F238E27FC236}">
                <a16:creationId xmlns:a16="http://schemas.microsoft.com/office/drawing/2014/main" id="{495FD99B-43DD-BE75-5781-52A51B623294}"/>
              </a:ext>
            </a:extLst>
          </p:cNvPr>
          <p:cNvPicPr>
            <a:picLocks noChangeAspect="1"/>
          </p:cNvPicPr>
          <p:nvPr/>
        </p:nvPicPr>
        <p:blipFill>
          <a:blip r:embed="rId2"/>
          <a:srcRect b="35688"/>
          <a:stretch/>
        </p:blipFill>
        <p:spPr>
          <a:xfrm>
            <a:off x="2661322" y="1262259"/>
            <a:ext cx="6102472" cy="4010782"/>
          </a:xfrm>
          <a:prstGeom prst="rect">
            <a:avLst/>
          </a:prstGeom>
        </p:spPr>
      </p:pic>
      <p:sp>
        <p:nvSpPr>
          <p:cNvPr id="9" name="pole tekstowe 8">
            <a:extLst>
              <a:ext uri="{FF2B5EF4-FFF2-40B4-BE49-F238E27FC236}">
                <a16:creationId xmlns:a16="http://schemas.microsoft.com/office/drawing/2014/main" id="{AF4D7E98-E306-356C-EB1A-02E2969FB526}"/>
              </a:ext>
            </a:extLst>
          </p:cNvPr>
          <p:cNvSpPr txBox="1"/>
          <p:nvPr/>
        </p:nvSpPr>
        <p:spPr>
          <a:xfrm>
            <a:off x="3067050" y="5110161"/>
            <a:ext cx="1676400" cy="133351"/>
          </a:xfrm>
          <a:prstGeom prst="rect">
            <a:avLst/>
          </a:prstGeom>
          <a:solidFill>
            <a:schemeClr val="accent6">
              <a:lumMod val="40000"/>
              <a:lumOff val="60000"/>
            </a:schemeClr>
          </a:solidFill>
        </p:spPr>
        <p:txBody>
          <a:bodyPr wrap="square" rtlCol="0">
            <a:spAutoFit/>
          </a:bodyPr>
          <a:lstStyle/>
          <a:p>
            <a:endParaRPr lang="pl-PL" dirty="0"/>
          </a:p>
        </p:txBody>
      </p:sp>
    </p:spTree>
    <p:extLst>
      <p:ext uri="{BB962C8B-B14F-4D97-AF65-F5344CB8AC3E}">
        <p14:creationId xmlns:p14="http://schemas.microsoft.com/office/powerpoint/2010/main" val="202903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DD647A-FA9C-6361-841D-F816D011DDDE}"/>
              </a:ext>
            </a:extLst>
          </p:cNvPr>
          <p:cNvSpPr>
            <a:spLocks noGrp="1"/>
          </p:cNvSpPr>
          <p:nvPr>
            <p:ph type="title"/>
          </p:nvPr>
        </p:nvSpPr>
        <p:spPr>
          <a:xfrm>
            <a:off x="4072556" y="365125"/>
            <a:ext cx="7282832" cy="1325563"/>
          </a:xfrm>
        </p:spPr>
        <p:txBody>
          <a:bodyPr/>
          <a:lstStyle/>
          <a:p>
            <a:endParaRPr lang="pl-PL" dirty="0"/>
          </a:p>
        </p:txBody>
      </p:sp>
      <p:sp>
        <p:nvSpPr>
          <p:cNvPr id="4" name="Symbol zastępczy zawartości 3">
            <a:extLst>
              <a:ext uri="{FF2B5EF4-FFF2-40B4-BE49-F238E27FC236}">
                <a16:creationId xmlns:a16="http://schemas.microsoft.com/office/drawing/2014/main" id="{792AA198-48DC-A81B-DFD9-991A325F3623}"/>
              </a:ext>
            </a:extLst>
          </p:cNvPr>
          <p:cNvSpPr>
            <a:spLocks noGrp="1"/>
          </p:cNvSpPr>
          <p:nvPr>
            <p:ph sz="half" idx="2"/>
          </p:nvPr>
        </p:nvSpPr>
        <p:spPr>
          <a:xfrm>
            <a:off x="836612" y="1690688"/>
            <a:ext cx="10907713" cy="4605337"/>
          </a:xfrm>
        </p:spPr>
        <p:txBody>
          <a:bodyPr>
            <a:normAutofit fontScale="92500" lnSpcReduction="20000"/>
          </a:bodyPr>
          <a:lstStyle/>
          <a:p>
            <a:pPr rtl="0">
              <a:spcBef>
                <a:spcPts val="0"/>
              </a:spcBef>
              <a:spcAft>
                <a:spcPts val="1200"/>
              </a:spcAft>
            </a:pPr>
            <a:r>
              <a:rPr lang="pl-PL" sz="1800" b="1" i="0" u="none" strike="noStrike" dirty="0">
                <a:solidFill>
                  <a:srgbClr val="000000"/>
                </a:solidFill>
                <a:effectLst/>
                <a:latin typeface="Calibri" panose="020F0502020204030204" pitchFamily="34" charset="0"/>
              </a:rPr>
              <a:t>1. Presentation of dr Magdalena Gawrych from the </a:t>
            </a:r>
            <a:r>
              <a:rPr lang="pl-PL" sz="1800" b="1" i="0" u="none" strike="noStrike" dirty="0" err="1">
                <a:solidFill>
                  <a:srgbClr val="000000"/>
                </a:solidFill>
                <a:effectLst/>
                <a:latin typeface="Calibri" panose="020F0502020204030204" pitchFamily="34" charset="0"/>
              </a:rPr>
              <a:t>conference</a:t>
            </a:r>
            <a:r>
              <a:rPr lang="pl-PL" sz="1800" b="1" i="0" u="none" strike="noStrike" dirty="0">
                <a:solidFill>
                  <a:srgbClr val="000000"/>
                </a:solidFill>
                <a:effectLst/>
                <a:latin typeface="Calibri" panose="020F0502020204030204" pitchFamily="34" charset="0"/>
              </a:rPr>
              <a:t> </a:t>
            </a:r>
            <a:r>
              <a:rPr lang="pl-PL" sz="1800" b="1" i="0" u="none" strike="noStrike" dirty="0" err="1">
                <a:solidFill>
                  <a:srgbClr val="000000"/>
                </a:solidFill>
                <a:effectLst/>
                <a:latin typeface="Calibri" panose="020F0502020204030204" pitchFamily="34" charset="0"/>
              </a:rPr>
              <a:t>during</a:t>
            </a:r>
            <a:r>
              <a:rPr lang="pl-PL" sz="1800" b="1" i="0" u="none" strike="noStrike" dirty="0">
                <a:solidFill>
                  <a:srgbClr val="000000"/>
                </a:solidFill>
                <a:effectLst/>
                <a:latin typeface="Calibri" panose="020F0502020204030204" pitchFamily="34" charset="0"/>
              </a:rPr>
              <a:t> Partners’ </a:t>
            </a:r>
            <a:r>
              <a:rPr lang="pl-PL" sz="1800" b="1" i="0" u="none" strike="noStrike" dirty="0" err="1">
                <a:solidFill>
                  <a:srgbClr val="000000"/>
                </a:solidFill>
                <a:effectLst/>
                <a:latin typeface="Calibri" panose="020F0502020204030204" pitchFamily="34" charset="0"/>
              </a:rPr>
              <a:t>meeting</a:t>
            </a:r>
            <a:r>
              <a:rPr lang="pl-PL" sz="1800" b="1" i="0" u="none" strike="noStrike" dirty="0">
                <a:solidFill>
                  <a:srgbClr val="000000"/>
                </a:solidFill>
                <a:effectLst/>
                <a:latin typeface="Calibri" panose="020F0502020204030204" pitchFamily="34" charset="0"/>
              </a:rPr>
              <a:t> in </a:t>
            </a:r>
            <a:r>
              <a:rPr lang="pl-PL" sz="1800" b="1" i="0" u="none" strike="noStrike" dirty="0" err="1">
                <a:solidFill>
                  <a:srgbClr val="000000"/>
                </a:solidFill>
                <a:effectLst/>
                <a:latin typeface="Calibri" panose="020F0502020204030204" pitchFamily="34" charset="0"/>
              </a:rPr>
              <a:t>Warsaw</a:t>
            </a:r>
            <a:r>
              <a:rPr lang="pl-PL" sz="1800" b="1" i="0" u="none" strike="noStrike" dirty="0">
                <a:solidFill>
                  <a:srgbClr val="000000"/>
                </a:solidFill>
                <a:effectLst/>
                <a:latin typeface="Calibri" panose="020F0502020204030204" pitchFamily="34" charset="0"/>
              </a:rPr>
              <a:t>: </a:t>
            </a:r>
          </a:p>
          <a:p>
            <a:pPr rtl="0">
              <a:spcBef>
                <a:spcPts val="0"/>
              </a:spcBef>
              <a:spcAft>
                <a:spcPts val="1200"/>
              </a:spcAft>
            </a:pPr>
            <a:endParaRPr lang="pl-PL" sz="1800" b="0" i="0" u="none" strike="noStrike" dirty="0">
              <a:solidFill>
                <a:srgbClr val="000000"/>
              </a:solidFill>
              <a:effectLst/>
              <a:latin typeface="Calibri" panose="020F0502020204030204" pitchFamily="34" charset="0"/>
            </a:endParaRPr>
          </a:p>
          <a:p>
            <a:pPr rtl="0">
              <a:spcBef>
                <a:spcPts val="0"/>
              </a:spcBef>
              <a:spcAft>
                <a:spcPts val="1200"/>
              </a:spcAft>
            </a:pPr>
            <a:r>
              <a:rPr lang="pl-PL" sz="1800" b="0" i="0" u="none" strike="noStrike" dirty="0">
                <a:solidFill>
                  <a:srgbClr val="000000"/>
                </a:solidFill>
                <a:effectLst/>
                <a:latin typeface="Calibri" panose="020F0502020204030204" pitchFamily="34" charset="0"/>
              </a:rPr>
              <a:t>The </a:t>
            </a:r>
            <a:r>
              <a:rPr lang="pl-PL" sz="1800" b="0" i="0" u="none" strike="noStrike" dirty="0" err="1">
                <a:solidFill>
                  <a:srgbClr val="000000"/>
                </a:solidFill>
                <a:effectLst/>
                <a:latin typeface="Calibri" panose="020F0502020204030204" pitchFamily="34" charset="0"/>
              </a:rPr>
              <a:t>phenomenon</a:t>
            </a:r>
            <a:r>
              <a:rPr lang="pl-PL" sz="1800" b="0" i="0" u="none" strike="noStrike" dirty="0">
                <a:solidFill>
                  <a:srgbClr val="000000"/>
                </a:solidFill>
                <a:effectLst/>
                <a:latin typeface="Calibri" panose="020F0502020204030204" pitchFamily="34" charset="0"/>
              </a:rPr>
              <a:t> of </a:t>
            </a:r>
            <a:r>
              <a:rPr lang="pl-PL" sz="1800" b="0" i="0" u="none" strike="noStrike" dirty="0" err="1">
                <a:solidFill>
                  <a:srgbClr val="000000"/>
                </a:solidFill>
                <a:effectLst/>
                <a:latin typeface="Calibri" panose="020F0502020204030204" pitchFamily="34" charset="0"/>
              </a:rPr>
              <a:t>community</a:t>
            </a:r>
            <a:r>
              <a:rPr lang="pl-PL" sz="1800" b="0" i="0" u="none" strike="noStrike" dirty="0">
                <a:solidFill>
                  <a:srgbClr val="000000"/>
                </a:solidFill>
                <a:effectLst/>
                <a:latin typeface="Calibri" panose="020F0502020204030204" pitchFamily="34" charset="0"/>
              </a:rPr>
              <a:t> and </a:t>
            </a:r>
            <a:r>
              <a:rPr lang="pl-PL" sz="1800" b="0" i="0" u="none" strike="noStrike" dirty="0" err="1">
                <a:solidFill>
                  <a:srgbClr val="000000"/>
                </a:solidFill>
                <a:effectLst/>
                <a:latin typeface="Calibri" panose="020F0502020204030204" pitchFamily="34" charset="0"/>
              </a:rPr>
              <a:t>social</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connectedness</a:t>
            </a:r>
            <a:r>
              <a:rPr lang="pl-PL" sz="1800" b="0" i="0" u="none" strike="noStrike" dirty="0">
                <a:solidFill>
                  <a:srgbClr val="000000"/>
                </a:solidFill>
                <a:effectLst/>
                <a:latin typeface="Calibri" panose="020F0502020204030204" pitchFamily="34" charset="0"/>
              </a:rPr>
              <a:t> (</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subjective</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awareness</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of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being</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in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close</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relationship</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with the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social</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world</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is</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subject</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to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numerous</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scientific</a:t>
            </a:r>
            <a:r>
              <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pl-PL" sz="18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research</a:t>
            </a:r>
            <a:endParaRPr lang="pl-PL" sz="18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rtl="0">
              <a:spcBef>
                <a:spcPts val="0"/>
              </a:spcBef>
              <a:spcAft>
                <a:spcPts val="1200"/>
              </a:spcAft>
            </a:pPr>
            <a:r>
              <a:rPr lang="pl-PL" sz="1800" b="0" i="0" u="none" strike="noStrike" dirty="0" err="1">
                <a:solidFill>
                  <a:srgbClr val="000000"/>
                </a:solidFill>
                <a:effectLst/>
                <a:latin typeface="Calibri" panose="020F0502020204030204" pitchFamily="34" charset="0"/>
              </a:rPr>
              <a:t>It’s</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scientifically</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proven</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that</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feeling</a:t>
            </a:r>
            <a:r>
              <a:rPr lang="pl-PL" sz="1800" b="0" i="0" u="none" strike="noStrike" dirty="0">
                <a:solidFill>
                  <a:srgbClr val="000000"/>
                </a:solidFill>
                <a:effectLst/>
                <a:latin typeface="Calibri" panose="020F0502020204030204" pitchFamily="34" charset="0"/>
              </a:rPr>
              <a:t> the </a:t>
            </a:r>
            <a:r>
              <a:rPr lang="pl-PL" sz="1800" b="0" i="0" u="none" strike="noStrike" dirty="0" err="1">
                <a:solidFill>
                  <a:srgbClr val="000000"/>
                </a:solidFill>
                <a:effectLst/>
                <a:latin typeface="Calibri" panose="020F0502020204030204" pitchFamily="34" charset="0"/>
              </a:rPr>
              <a:t>connectedness</a:t>
            </a:r>
            <a:r>
              <a:rPr lang="pl-PL" sz="1800" b="0" i="0" u="none" strike="noStrike" dirty="0">
                <a:solidFill>
                  <a:srgbClr val="000000"/>
                </a:solidFill>
                <a:effectLst/>
                <a:latin typeface="Calibri" panose="020F0502020204030204" pitchFamily="34" charset="0"/>
              </a:rPr>
              <a:t> with </a:t>
            </a:r>
            <a:r>
              <a:rPr lang="pl-PL" sz="1800" b="0" i="0" u="none" strike="noStrike" dirty="0" err="1">
                <a:solidFill>
                  <a:srgbClr val="000000"/>
                </a:solidFill>
                <a:effectLst/>
                <a:latin typeface="Calibri" panose="020F0502020204030204" pitchFamily="34" charset="0"/>
              </a:rPr>
              <a:t>some</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community</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is</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very</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important</a:t>
            </a:r>
            <a:r>
              <a:rPr lang="pl-PL" sz="1800" b="0" i="0" u="none" strike="noStrike" dirty="0">
                <a:solidFill>
                  <a:srgbClr val="000000"/>
                </a:solidFill>
                <a:effectLst/>
                <a:latin typeface="Calibri" panose="020F0502020204030204" pitchFamily="34" charset="0"/>
              </a:rPr>
              <a:t> for </a:t>
            </a:r>
            <a:r>
              <a:rPr lang="pl-PL" sz="1800" b="0" i="0" u="none" strike="noStrike" dirty="0" err="1">
                <a:solidFill>
                  <a:srgbClr val="000000"/>
                </a:solidFill>
                <a:effectLst/>
                <a:latin typeface="Calibri" panose="020F0502020204030204" pitchFamily="34" charset="0"/>
              </a:rPr>
              <a:t>our</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mental</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health</a:t>
            </a:r>
            <a:endParaRPr lang="pl-PL" sz="1800" b="0" i="0" u="none" strike="noStrike" dirty="0">
              <a:solidFill>
                <a:srgbClr val="000000"/>
              </a:solidFill>
              <a:effectLst/>
              <a:latin typeface="Calibri" panose="020F0502020204030204" pitchFamily="34" charset="0"/>
            </a:endParaRPr>
          </a:p>
          <a:p>
            <a:pPr rtl="0">
              <a:spcBef>
                <a:spcPts val="0"/>
              </a:spcBef>
              <a:spcAft>
                <a:spcPts val="1200"/>
              </a:spcAft>
            </a:pPr>
            <a:endParaRPr lang="pl-PL" sz="1800" b="0" i="0" u="none" strike="noStrike" dirty="0">
              <a:solidFill>
                <a:srgbClr val="000000"/>
              </a:solidFill>
              <a:effectLst/>
              <a:latin typeface="Calibri" panose="020F0502020204030204" pitchFamily="34" charset="0"/>
            </a:endParaRPr>
          </a:p>
          <a:p>
            <a:pPr rtl="0">
              <a:spcBef>
                <a:spcPts val="0"/>
              </a:spcBef>
              <a:spcAft>
                <a:spcPts val="1200"/>
              </a:spcAft>
            </a:pPr>
            <a:r>
              <a:rPr lang="pl-PL" sz="1800" b="1" i="0" u="none" strike="noStrike" dirty="0">
                <a:solidFill>
                  <a:srgbClr val="000000"/>
                </a:solidFill>
                <a:effectLst/>
                <a:latin typeface="Calibri" panose="020F0502020204030204" pitchFamily="34" charset="0"/>
              </a:rPr>
              <a:t>2. </a:t>
            </a:r>
            <a:r>
              <a:rPr lang="pl-PL" sz="1800" b="1" i="0" u="none" strike="noStrike" dirty="0" err="1">
                <a:solidFill>
                  <a:srgbClr val="000000"/>
                </a:solidFill>
                <a:effectLst/>
                <a:latin typeface="Calibri" panose="020F0502020204030204" pitchFamily="34" charset="0"/>
              </a:rPr>
              <a:t>Guidebook</a:t>
            </a:r>
            <a:r>
              <a:rPr lang="pl-PL" sz="1800" b="1" i="0" u="none" strike="noStrike" dirty="0">
                <a:solidFill>
                  <a:srgbClr val="000000"/>
                </a:solidFill>
                <a:effectLst/>
                <a:latin typeface="Calibri" panose="020F0502020204030204" pitchFamily="34" charset="0"/>
              </a:rPr>
              <a:t>: </a:t>
            </a:r>
          </a:p>
          <a:p>
            <a:pPr rtl="0">
              <a:spcBef>
                <a:spcPts val="0"/>
              </a:spcBef>
              <a:spcAft>
                <a:spcPts val="1200"/>
              </a:spcAft>
            </a:pPr>
            <a:r>
              <a:rPr lang="pl-PL" sz="1800" b="0"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A human being is a social being – we absolutely need relationships with others to survive, fully develop our potential, enjoy mental and physical health, and ultimately be happy.</a:t>
            </a:r>
            <a:r>
              <a:rPr lang="pl-PL" sz="1800" b="0" i="0" u="none" strike="noStrike" dirty="0">
                <a:solidFill>
                  <a:srgbClr val="000000"/>
                </a:solidFill>
                <a:effectLst/>
                <a:latin typeface="Calibri" panose="020F0502020204030204" pitchFamily="34" charset="0"/>
              </a:rPr>
              <a:t>”</a:t>
            </a:r>
          </a:p>
          <a:p>
            <a:pPr rtl="0">
              <a:spcBef>
                <a:spcPts val="0"/>
              </a:spcBef>
              <a:spcAft>
                <a:spcPts val="1200"/>
              </a:spcAft>
            </a:pPr>
            <a:r>
              <a:rPr lang="pl-PL" sz="1800" b="0" i="0" u="none" strike="noStrike" dirty="0">
                <a:solidFill>
                  <a:srgbClr val="000000"/>
                </a:solidFill>
                <a:effectLst/>
                <a:latin typeface="Calibri" panose="020F0502020204030204" pitchFamily="34" charset="0"/>
              </a:rPr>
              <a:t>„P</a:t>
            </a:r>
            <a:r>
              <a:rPr lang="en-US" sz="1800" b="0" i="0" u="none" strike="noStrike" dirty="0" err="1">
                <a:solidFill>
                  <a:srgbClr val="000000"/>
                </a:solidFill>
                <a:effectLst/>
                <a:latin typeface="Calibri" panose="020F0502020204030204" pitchFamily="34" charset="0"/>
              </a:rPr>
              <a:t>eople</a:t>
            </a:r>
            <a:r>
              <a:rPr lang="en-US" sz="1800" b="0" i="0" u="none" strike="noStrike" dirty="0">
                <a:solidFill>
                  <a:srgbClr val="000000"/>
                </a:solidFill>
                <a:effectLst/>
                <a:latin typeface="Calibri" panose="020F0502020204030204" pitchFamily="34" charset="0"/>
              </a:rPr>
              <a:t> have always formed groups and communities to provide essential support.</a:t>
            </a:r>
            <a:r>
              <a:rPr lang="pl-PL" sz="1800" b="0" i="0" u="none" strike="noStrike" dirty="0">
                <a:solidFill>
                  <a:srgbClr val="000000"/>
                </a:solidFill>
                <a:effectLst/>
                <a:latin typeface="Calibri" panose="020F0502020204030204" pitchFamily="34" charset="0"/>
              </a:rPr>
              <a:t> T</a:t>
            </a:r>
            <a:r>
              <a:rPr lang="en-US" sz="1800" b="0" i="0" u="none" strike="noStrike" dirty="0" err="1">
                <a:solidFill>
                  <a:srgbClr val="000000"/>
                </a:solidFill>
                <a:effectLst/>
                <a:latin typeface="Calibri" panose="020F0502020204030204" pitchFamily="34" charset="0"/>
              </a:rPr>
              <a:t>oday</a:t>
            </a:r>
            <a:r>
              <a:rPr lang="en-US" sz="1800" b="0" i="0" u="none" strike="noStrike" dirty="0">
                <a:solidFill>
                  <a:srgbClr val="000000"/>
                </a:solidFill>
                <a:effectLst/>
                <a:latin typeface="Calibri" panose="020F0502020204030204" pitchFamily="34" charset="0"/>
              </a:rPr>
              <a:t>, however, this seems more challenging than ever before.</a:t>
            </a:r>
            <a:r>
              <a:rPr lang="pl-PL" sz="1800" dirty="0">
                <a:solidFill>
                  <a:srgbClr val="000000"/>
                </a:solidFill>
                <a:latin typeface="Calibri" panose="020F0502020204030204" pitchFamily="34" charset="0"/>
              </a:rPr>
              <a:t>” [we </a:t>
            </a:r>
            <a:r>
              <a:rPr lang="pl-PL" sz="1800" dirty="0" err="1">
                <a:solidFill>
                  <a:srgbClr val="000000"/>
                </a:solidFill>
                <a:latin typeface="Calibri" panose="020F0502020204030204" pitchFamily="34" charset="0"/>
              </a:rPr>
              <a:t>are</a:t>
            </a:r>
            <a:r>
              <a:rPr lang="pl-PL" sz="1800" dirty="0">
                <a:solidFill>
                  <a:srgbClr val="000000"/>
                </a:solidFill>
                <a:latin typeface="Calibri" panose="020F0502020204030204" pitchFamily="34" charset="0"/>
              </a:rPr>
              <a:t> </a:t>
            </a:r>
            <a:r>
              <a:rPr lang="pl-PL" sz="1800" dirty="0" err="1">
                <a:solidFill>
                  <a:srgbClr val="000000"/>
                </a:solidFill>
                <a:latin typeface="Calibri" panose="020F0502020204030204" pitchFamily="34" charset="0"/>
              </a:rPr>
              <a:t>lonely</a:t>
            </a:r>
            <a:r>
              <a:rPr lang="pl-PL" sz="1800" dirty="0">
                <a:solidFill>
                  <a:srgbClr val="000000"/>
                </a:solidFill>
                <a:latin typeface="Calibri" panose="020F0502020204030204" pitchFamily="34" charset="0"/>
              </a:rPr>
              <a:t> and </a:t>
            </a:r>
            <a:r>
              <a:rPr lang="pl-PL" sz="1800" dirty="0" err="1">
                <a:solidFill>
                  <a:srgbClr val="000000"/>
                </a:solidFill>
                <a:latin typeface="Calibri" panose="020F0502020204030204" pitchFamily="34" charset="0"/>
              </a:rPr>
              <a:t>anonymus</a:t>
            </a:r>
            <a:r>
              <a:rPr lang="pl-PL" sz="1800" dirty="0">
                <a:solidFill>
                  <a:srgbClr val="000000"/>
                </a:solidFill>
                <a:latin typeface="Calibri" panose="020F0502020204030204" pitchFamily="34" charset="0"/>
              </a:rPr>
              <a:t> in big </a:t>
            </a:r>
            <a:r>
              <a:rPr lang="pl-PL" sz="1800" dirty="0" err="1">
                <a:solidFill>
                  <a:srgbClr val="000000"/>
                </a:solidFill>
                <a:latin typeface="Calibri" panose="020F0502020204030204" pitchFamily="34" charset="0"/>
              </a:rPr>
              <a:t>cities</a:t>
            </a:r>
            <a:r>
              <a:rPr lang="pl-PL" sz="1800" dirty="0">
                <a:solidFill>
                  <a:srgbClr val="000000"/>
                </a:solidFill>
                <a:latin typeface="Calibri" panose="020F0502020204030204" pitchFamily="34" charset="0"/>
              </a:rPr>
              <a:t>, </a:t>
            </a:r>
            <a:r>
              <a:rPr lang="en-US" sz="1800" b="0" i="0" u="none" strike="noStrike" dirty="0">
                <a:solidFill>
                  <a:srgbClr val="000000"/>
                </a:solidFill>
                <a:effectLst/>
                <a:latin typeface="Calibri" panose="020F0502020204030204" pitchFamily="34" charset="0"/>
              </a:rPr>
              <a:t>we live increasingly faster and are massively abandoning social life in reality in favor of the virtual</a:t>
            </a:r>
            <a:r>
              <a:rPr lang="pl-PL" sz="1800" b="0"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a:t>
            </a:r>
            <a:endParaRPr lang="pl-PL" sz="1800" b="0" i="0" u="none" strike="noStrike" dirty="0">
              <a:solidFill>
                <a:srgbClr val="000000"/>
              </a:solidFill>
              <a:effectLst/>
              <a:latin typeface="Calibri" panose="020F0502020204030204" pitchFamily="34" charset="0"/>
            </a:endParaRPr>
          </a:p>
          <a:p>
            <a:pPr>
              <a:spcBef>
                <a:spcPts val="0"/>
              </a:spcBef>
              <a:spcAft>
                <a:spcPts val="1200"/>
              </a:spcAft>
            </a:pPr>
            <a:r>
              <a:rPr lang="pl-PL" sz="1800" b="0"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while living in an information society, we gain awareness but are also connected to all global problems (the most stressful seems the climate crisis and various war conflicts).</a:t>
            </a:r>
            <a:r>
              <a:rPr lang="pl-PL" sz="1800" b="0" i="0" u="none" strike="noStrike" dirty="0">
                <a:solidFill>
                  <a:srgbClr val="000000"/>
                </a:solidFill>
                <a:effectLst/>
                <a:latin typeface="Calibri" panose="020F0502020204030204" pitchFamily="34" charset="0"/>
              </a:rPr>
              <a:t>”</a:t>
            </a:r>
            <a:endParaRPr lang="en-US" sz="1200" b="0" dirty="0">
              <a:effectLst/>
            </a:endParaRPr>
          </a:p>
          <a:p>
            <a:pPr rtl="0">
              <a:spcBef>
                <a:spcPts val="0"/>
              </a:spcBef>
              <a:spcAft>
                <a:spcPts val="1200"/>
              </a:spcAft>
            </a:pPr>
            <a:r>
              <a:rPr lang="pl-PL" sz="1800" b="1" dirty="0">
                <a:solidFill>
                  <a:srgbClr val="000000"/>
                </a:solidFill>
                <a:latin typeface="Calibri" panose="020F0502020204030204" pitchFamily="34" charset="0"/>
              </a:rPr>
              <a:t>„W</a:t>
            </a:r>
            <a:r>
              <a:rPr lang="en-US" sz="1800" b="1" i="0" u="none" strike="noStrike" dirty="0">
                <a:solidFill>
                  <a:srgbClr val="000000"/>
                </a:solidFill>
                <a:effectLst/>
                <a:latin typeface="Calibri" panose="020F0502020204030204" pitchFamily="34" charset="0"/>
              </a:rPr>
              <a:t>e suffer from isolation, alienation, and loneliness, which consequently leads to widespread depression (according to the WHO, currently the second most common illness in the world and the most common in the near future)</a:t>
            </a:r>
            <a:r>
              <a:rPr lang="pl-PL" sz="1800" b="1" i="0" u="none" strike="noStrike" dirty="0">
                <a:solidFill>
                  <a:srgbClr val="000000"/>
                </a:solidFill>
                <a:effectLst/>
                <a:latin typeface="Calibri" panose="020F0502020204030204" pitchFamily="34" charset="0"/>
              </a:rPr>
              <a:t>”</a:t>
            </a:r>
            <a:endParaRPr lang="pl-PL" b="1" dirty="0"/>
          </a:p>
        </p:txBody>
      </p:sp>
      <p:pic>
        <p:nvPicPr>
          <p:cNvPr id="8" name="Obraz 7">
            <a:extLst>
              <a:ext uri="{FF2B5EF4-FFF2-40B4-BE49-F238E27FC236}">
                <a16:creationId xmlns:a16="http://schemas.microsoft.com/office/drawing/2014/main" id="{AB0FEF3D-EEB5-1929-ECD9-C50BA133A587}"/>
              </a:ext>
            </a:extLst>
          </p:cNvPr>
          <p:cNvPicPr>
            <a:picLocks noChangeAspect="1"/>
          </p:cNvPicPr>
          <p:nvPr/>
        </p:nvPicPr>
        <p:blipFill>
          <a:blip r:embed="rId2"/>
          <a:stretch>
            <a:fillRect/>
          </a:stretch>
        </p:blipFill>
        <p:spPr>
          <a:xfrm>
            <a:off x="371378" y="365125"/>
            <a:ext cx="3701178" cy="996950"/>
          </a:xfrm>
          <a:prstGeom prst="rect">
            <a:avLst/>
          </a:prstGeom>
        </p:spPr>
      </p:pic>
    </p:spTree>
    <p:extLst>
      <p:ext uri="{BB962C8B-B14F-4D97-AF65-F5344CB8AC3E}">
        <p14:creationId xmlns:p14="http://schemas.microsoft.com/office/powerpoint/2010/main" val="219707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0909B5-2F27-ED44-96D4-AE09D309A1F6}"/>
              </a:ext>
            </a:extLst>
          </p:cNvPr>
          <p:cNvSpPr>
            <a:spLocks noGrp="1"/>
          </p:cNvSpPr>
          <p:nvPr>
            <p:ph type="title"/>
          </p:nvPr>
        </p:nvSpPr>
        <p:spPr/>
        <p:txBody>
          <a:bodyPr/>
          <a:lstStyle/>
          <a:p>
            <a:endParaRPr lang="pl-PL" dirty="0"/>
          </a:p>
        </p:txBody>
      </p:sp>
      <p:sp>
        <p:nvSpPr>
          <p:cNvPr id="4" name="Symbol zastępczy zawartości 3">
            <a:extLst>
              <a:ext uri="{FF2B5EF4-FFF2-40B4-BE49-F238E27FC236}">
                <a16:creationId xmlns:a16="http://schemas.microsoft.com/office/drawing/2014/main" id="{E1103F15-903E-3218-BF2E-EFBE8730430C}"/>
              </a:ext>
            </a:extLst>
          </p:cNvPr>
          <p:cNvSpPr>
            <a:spLocks noGrp="1"/>
          </p:cNvSpPr>
          <p:nvPr>
            <p:ph sz="half" idx="2"/>
          </p:nvPr>
        </p:nvSpPr>
        <p:spPr>
          <a:xfrm>
            <a:off x="839788" y="2114550"/>
            <a:ext cx="10515600" cy="4075113"/>
          </a:xfrm>
        </p:spPr>
        <p:txBody>
          <a:bodyPr>
            <a:normAutofit fontScale="92500" lnSpcReduction="20000"/>
          </a:bodyPr>
          <a:lstStyle/>
          <a:p>
            <a:pPr marL="0" indent="0" rtl="0">
              <a:spcBef>
                <a:spcPts val="1200"/>
              </a:spcBef>
              <a:spcAft>
                <a:spcPts val="1200"/>
              </a:spcAft>
              <a:buNone/>
            </a:pPr>
            <a:r>
              <a:rPr lang="pl-PL" sz="1800" b="0" i="1" u="none" strike="noStrike" dirty="0">
                <a:solidFill>
                  <a:srgbClr val="000000"/>
                </a:solidFill>
                <a:effectLst/>
                <a:latin typeface="Calibri" panose="020F0502020204030204" pitchFamily="34" charset="0"/>
              </a:rPr>
              <a:t>„</a:t>
            </a:r>
            <a:r>
              <a:rPr lang="en-US" sz="1800" b="0" i="1" u="none" strike="noStrike" dirty="0">
                <a:solidFill>
                  <a:srgbClr val="000000"/>
                </a:solidFill>
                <a:effectLst/>
                <a:latin typeface="Calibri" panose="020F0502020204030204" pitchFamily="34" charset="0"/>
              </a:rPr>
              <a:t>As institutions closely related to culture and education, we believe that </a:t>
            </a:r>
            <a:r>
              <a:rPr lang="en-US" sz="1800" b="1" i="1" u="none" strike="noStrike" dirty="0">
                <a:solidFill>
                  <a:srgbClr val="000000"/>
                </a:solidFill>
                <a:effectLst/>
                <a:latin typeface="Calibri" panose="020F0502020204030204" pitchFamily="34" charset="0"/>
              </a:rPr>
              <a:t>the best remedy for these problems is a well-functioning local community</a:t>
            </a:r>
            <a:r>
              <a:rPr lang="en-US" sz="1800" b="0" i="1" u="none" strike="noStrike" dirty="0">
                <a:solidFill>
                  <a:srgbClr val="000000"/>
                </a:solidFill>
                <a:effectLst/>
                <a:latin typeface="Calibri" panose="020F0502020204030204" pitchFamily="34" charset="0"/>
              </a:rPr>
              <a:t>, symbolically named </a:t>
            </a:r>
            <a:r>
              <a:rPr lang="en-US" sz="1800" b="0" i="1" u="none" strike="noStrike" dirty="0" err="1">
                <a:solidFill>
                  <a:srgbClr val="000000"/>
                </a:solidFill>
                <a:effectLst/>
                <a:latin typeface="Calibri" panose="020F0502020204030204" pitchFamily="34" charset="0"/>
              </a:rPr>
              <a:t>Micropolis</a:t>
            </a:r>
            <a:r>
              <a:rPr lang="en-US" sz="1800" b="0" i="1" u="none" strike="noStrike" dirty="0">
                <a:solidFill>
                  <a:srgbClr val="000000"/>
                </a:solidFill>
                <a:effectLst/>
                <a:latin typeface="Calibri" panose="020F0502020204030204" pitchFamily="34" charset="0"/>
              </a:rPr>
              <a:t>. Like the ancient "polis," it is based on interpersonal bonds and the engagement of community members, providing a mutual support system that offers a sense of belonging and security.</a:t>
            </a:r>
            <a:r>
              <a:rPr lang="pl-PL" sz="1800" b="0" i="1" u="none" strike="noStrike" dirty="0">
                <a:solidFill>
                  <a:srgbClr val="000000"/>
                </a:solidFill>
                <a:effectLst/>
                <a:latin typeface="Calibri" panose="020F0502020204030204" pitchFamily="34" charset="0"/>
              </a:rPr>
              <a:t>”</a:t>
            </a:r>
          </a:p>
          <a:p>
            <a:pPr marL="0" indent="0" rtl="0">
              <a:spcBef>
                <a:spcPts val="1200"/>
              </a:spcBef>
              <a:spcAft>
                <a:spcPts val="1200"/>
              </a:spcAft>
              <a:buNone/>
            </a:pPr>
            <a:r>
              <a:rPr lang="en-US" sz="1800" b="0" i="0" u="none" strike="noStrike" dirty="0">
                <a:solidFill>
                  <a:srgbClr val="000000"/>
                </a:solidFill>
                <a:effectLst/>
                <a:latin typeface="Calibri" panose="020F0502020204030204" pitchFamily="34" charset="0"/>
              </a:rPr>
              <a:t>Creating and strengthening </a:t>
            </a:r>
            <a:r>
              <a:rPr lang="pl-PL" sz="1800" b="0" i="0" u="none" strike="noStrike" dirty="0">
                <a:solidFill>
                  <a:srgbClr val="000000"/>
                </a:solidFill>
                <a:effectLst/>
                <a:latin typeface="Calibri" panose="020F0502020204030204" pitchFamily="34" charset="0"/>
              </a:rPr>
              <a:t>inclusive </a:t>
            </a:r>
            <a:r>
              <a:rPr lang="pl-PL" sz="1800" b="0" i="0" u="none" strike="noStrike" dirty="0" err="1">
                <a:solidFill>
                  <a:srgbClr val="000000"/>
                </a:solidFill>
                <a:effectLst/>
                <a:latin typeface="Calibri" panose="020F0502020204030204" pitchFamily="34" charset="0"/>
              </a:rPr>
              <a:t>local</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communities</a:t>
            </a:r>
            <a:r>
              <a:rPr lang="pl-PL" sz="1800" b="0" i="0" u="none" strike="noStrike" dirty="0">
                <a:solidFill>
                  <a:srgbClr val="000000"/>
                </a:solidFill>
                <a:effectLst/>
                <a:latin typeface="Calibri" panose="020F0502020204030204" pitchFamily="34" charset="0"/>
              </a:rPr>
              <a:t> </a:t>
            </a:r>
            <a:r>
              <a:rPr lang="pl-PL" sz="1800" b="0" i="0" u="none" strike="noStrike" dirty="0" err="1">
                <a:solidFill>
                  <a:srgbClr val="000000"/>
                </a:solidFill>
                <a:effectLst/>
                <a:latin typeface="Calibri" panose="020F0502020204030204" pitchFamily="34" charset="0"/>
              </a:rPr>
              <a:t>results</a:t>
            </a:r>
            <a:r>
              <a:rPr lang="pl-PL" sz="1800" b="0" i="0" u="none" strike="noStrike" dirty="0">
                <a:solidFill>
                  <a:srgbClr val="000000"/>
                </a:solidFill>
                <a:effectLst/>
                <a:latin typeface="Calibri" panose="020F0502020204030204" pitchFamily="34" charset="0"/>
              </a:rPr>
              <a:t>  in:</a:t>
            </a:r>
          </a:p>
          <a:p>
            <a:pPr>
              <a:spcBef>
                <a:spcPts val="1200"/>
              </a:spcBef>
              <a:spcAft>
                <a:spcPts val="1200"/>
              </a:spcAft>
            </a:pPr>
            <a:r>
              <a:rPr lang="en-US" sz="2800" b="1" i="0" u="none" strike="noStrike" dirty="0">
                <a:solidFill>
                  <a:srgbClr val="000000"/>
                </a:solidFill>
                <a:effectLst/>
                <a:latin typeface="Calibri" panose="020F0502020204030204" pitchFamily="34" charset="0"/>
              </a:rPr>
              <a:t>counteracting isolation and loneliness, and consequently depression</a:t>
            </a:r>
            <a:r>
              <a:rPr lang="en-US" sz="2800" b="0" i="0" u="none" strike="noStrike" dirty="0">
                <a:solidFill>
                  <a:srgbClr val="000000"/>
                </a:solidFill>
                <a:effectLst/>
                <a:latin typeface="Calibri" panose="020F0502020204030204" pitchFamily="34" charset="0"/>
              </a:rPr>
              <a:t>, by creating a friendly space, engaging situations, opportunities to be together, and a sense of security and belonging.</a:t>
            </a:r>
            <a:endParaRPr lang="pl-PL" dirty="0"/>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strengthening of democracy and civic participation</a:t>
            </a:r>
            <a:r>
              <a:rPr lang="en-US" sz="1800" b="0" i="0" u="none" strike="noStrike" dirty="0">
                <a:solidFill>
                  <a:srgbClr val="000000"/>
                </a:solidFill>
                <a:effectLst/>
                <a:latin typeface="Calibri" panose="020F0502020204030204" pitchFamily="34" charset="0"/>
              </a:rPr>
              <a:t>, as people who feel connected to their community are more likely to engage in actions for its benefit (e.g., participating in elections and other forms of civic activity</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cooperation and mutual assistance</a:t>
            </a:r>
            <a:r>
              <a:rPr lang="en-US" sz="1800" b="0" i="0" u="none" strike="noStrike" dirty="0">
                <a:solidFill>
                  <a:srgbClr val="000000"/>
                </a:solidFill>
                <a:effectLst/>
                <a:latin typeface="Calibri" panose="020F0502020204030204" pitchFamily="34" charset="0"/>
              </a:rPr>
              <a:t> that help solve many problems, increase the efficiency of actions for the common good, integrate social groups, and build interpersonal bonds.</a:t>
            </a:r>
            <a:br>
              <a:rPr lang="en-US" sz="1800" b="0" i="0" u="none" strike="noStrike" dirty="0">
                <a:solidFill>
                  <a:srgbClr val="000000"/>
                </a:solidFill>
                <a:effectLst/>
                <a:latin typeface="Calibri" panose="020F0502020204030204" pitchFamily="34" charset="0"/>
              </a:rPr>
            </a:br>
            <a:endParaRPr lang="en-US" sz="1800" b="0" i="0" u="none" strike="noStrike" dirty="0">
              <a:solidFill>
                <a:srgbClr val="000000"/>
              </a:solidFill>
              <a:effectLst/>
              <a:latin typeface="Calibri" panose="020F0502020204030204" pitchFamily="34" charset="0"/>
            </a:endParaRPr>
          </a:p>
        </p:txBody>
      </p:sp>
      <p:pic>
        <p:nvPicPr>
          <p:cNvPr id="7" name="Obraz 6">
            <a:extLst>
              <a:ext uri="{FF2B5EF4-FFF2-40B4-BE49-F238E27FC236}">
                <a16:creationId xmlns:a16="http://schemas.microsoft.com/office/drawing/2014/main" id="{85686C21-2150-3464-D18F-FFD936996EB7}"/>
              </a:ext>
            </a:extLst>
          </p:cNvPr>
          <p:cNvPicPr>
            <a:picLocks noChangeAspect="1"/>
          </p:cNvPicPr>
          <p:nvPr/>
        </p:nvPicPr>
        <p:blipFill>
          <a:blip r:embed="rId2"/>
          <a:stretch>
            <a:fillRect/>
          </a:stretch>
        </p:blipFill>
        <p:spPr>
          <a:xfrm>
            <a:off x="371378" y="365125"/>
            <a:ext cx="3701178" cy="996950"/>
          </a:xfrm>
          <a:prstGeom prst="rect">
            <a:avLst/>
          </a:prstGeom>
        </p:spPr>
      </p:pic>
    </p:spTree>
    <p:extLst>
      <p:ext uri="{BB962C8B-B14F-4D97-AF65-F5344CB8AC3E}">
        <p14:creationId xmlns:p14="http://schemas.microsoft.com/office/powerpoint/2010/main" val="122174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7201F9-8910-4310-9D22-A879BBA5F894}"/>
              </a:ext>
            </a:extLst>
          </p:cNvPr>
          <p:cNvSpPr>
            <a:spLocks noGrp="1"/>
          </p:cNvSpPr>
          <p:nvPr>
            <p:ph type="title"/>
          </p:nvPr>
        </p:nvSpPr>
        <p:spPr/>
        <p:txBody>
          <a:bodyPr/>
          <a:lstStyle/>
          <a:p>
            <a:endParaRPr lang="pl-PL" dirty="0"/>
          </a:p>
        </p:txBody>
      </p:sp>
      <p:sp>
        <p:nvSpPr>
          <p:cNvPr id="4" name="Symbol zastępczy zawartości 3">
            <a:extLst>
              <a:ext uri="{FF2B5EF4-FFF2-40B4-BE49-F238E27FC236}">
                <a16:creationId xmlns:a16="http://schemas.microsoft.com/office/drawing/2014/main" id="{4D678DDD-6231-372D-545E-0BAD702F888F}"/>
              </a:ext>
            </a:extLst>
          </p:cNvPr>
          <p:cNvSpPr>
            <a:spLocks noGrp="1"/>
          </p:cNvSpPr>
          <p:nvPr>
            <p:ph sz="half" idx="2"/>
          </p:nvPr>
        </p:nvSpPr>
        <p:spPr>
          <a:xfrm>
            <a:off x="658813" y="1586706"/>
            <a:ext cx="9875837" cy="3684588"/>
          </a:xfrm>
        </p:spPr>
        <p:txBody>
          <a:bodyPr/>
          <a:lstStyle/>
          <a:p>
            <a:pPr rtl="0">
              <a:spcBef>
                <a:spcPts val="1200"/>
              </a:spcBef>
              <a:spcAft>
                <a:spcPts val="1200"/>
              </a:spcAft>
            </a:pPr>
            <a:r>
              <a:rPr lang="pl-PL" sz="1800" b="0"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Calibri" panose="020F0502020204030204" pitchFamily="34" charset="0"/>
              </a:rPr>
              <a:t>Community is the foundation of healthy and sustainable human life on both micro and macro scales</a:t>
            </a:r>
            <a:r>
              <a:rPr lang="en-US" sz="1800" b="0" i="0" u="none" strike="noStrike" dirty="0">
                <a:solidFill>
                  <a:srgbClr val="000000"/>
                </a:solidFill>
                <a:effectLst/>
                <a:latin typeface="Calibri" panose="020F0502020204030204" pitchFamily="34" charset="0"/>
              </a:rPr>
              <a:t>. It meets the psychological, emotional, and physical needs of individuals and forms the basis for a democratic and active society. Therefore without a shadow of a doubt, it is worth investing in building and strengthening local communities!</a:t>
            </a:r>
            <a:r>
              <a:rPr lang="pl-PL" sz="1800" b="0" i="0" u="none" strike="noStrike" dirty="0">
                <a:solidFill>
                  <a:srgbClr val="000000"/>
                </a:solidFill>
                <a:effectLst/>
                <a:latin typeface="Calibri" panose="020F0502020204030204" pitchFamily="34" charset="0"/>
              </a:rPr>
              <a:t>”</a:t>
            </a:r>
            <a:endParaRPr lang="pl-PL" dirty="0"/>
          </a:p>
        </p:txBody>
      </p:sp>
      <p:pic>
        <p:nvPicPr>
          <p:cNvPr id="7" name="Obraz 6">
            <a:extLst>
              <a:ext uri="{FF2B5EF4-FFF2-40B4-BE49-F238E27FC236}">
                <a16:creationId xmlns:a16="http://schemas.microsoft.com/office/drawing/2014/main" id="{BEF1E232-62AB-18A6-5752-90400D634F6C}"/>
              </a:ext>
            </a:extLst>
          </p:cNvPr>
          <p:cNvPicPr>
            <a:picLocks noChangeAspect="1"/>
          </p:cNvPicPr>
          <p:nvPr/>
        </p:nvPicPr>
        <p:blipFill>
          <a:blip r:embed="rId2"/>
          <a:stretch>
            <a:fillRect/>
          </a:stretch>
        </p:blipFill>
        <p:spPr>
          <a:xfrm>
            <a:off x="371378" y="365125"/>
            <a:ext cx="3701178" cy="996950"/>
          </a:xfrm>
          <a:prstGeom prst="rect">
            <a:avLst/>
          </a:prstGeom>
        </p:spPr>
      </p:pic>
      <p:pic>
        <p:nvPicPr>
          <p:cNvPr id="9" name="Obraz 8">
            <a:extLst>
              <a:ext uri="{FF2B5EF4-FFF2-40B4-BE49-F238E27FC236}">
                <a16:creationId xmlns:a16="http://schemas.microsoft.com/office/drawing/2014/main" id="{E4244CB4-B6A5-BCBA-A48C-495F43F04759}"/>
              </a:ext>
            </a:extLst>
          </p:cNvPr>
          <p:cNvPicPr>
            <a:picLocks noChangeAspect="1"/>
          </p:cNvPicPr>
          <p:nvPr/>
        </p:nvPicPr>
        <p:blipFill>
          <a:blip r:embed="rId3"/>
          <a:stretch>
            <a:fillRect/>
          </a:stretch>
        </p:blipFill>
        <p:spPr>
          <a:xfrm>
            <a:off x="821720" y="3023767"/>
            <a:ext cx="2800494" cy="914447"/>
          </a:xfrm>
          <a:prstGeom prst="rect">
            <a:avLst/>
          </a:prstGeom>
        </p:spPr>
      </p:pic>
      <p:pic>
        <p:nvPicPr>
          <p:cNvPr id="11" name="Obraz 10">
            <a:extLst>
              <a:ext uri="{FF2B5EF4-FFF2-40B4-BE49-F238E27FC236}">
                <a16:creationId xmlns:a16="http://schemas.microsoft.com/office/drawing/2014/main" id="{DFB7FC64-A1DE-E284-7ECC-03A831FBFBFC}"/>
              </a:ext>
            </a:extLst>
          </p:cNvPr>
          <p:cNvPicPr>
            <a:picLocks noChangeAspect="1"/>
          </p:cNvPicPr>
          <p:nvPr/>
        </p:nvPicPr>
        <p:blipFill>
          <a:blip r:embed="rId4"/>
          <a:stretch>
            <a:fillRect/>
          </a:stretch>
        </p:blipFill>
        <p:spPr>
          <a:xfrm>
            <a:off x="1254043" y="4225808"/>
            <a:ext cx="3168813" cy="2267067"/>
          </a:xfrm>
          <a:prstGeom prst="rect">
            <a:avLst/>
          </a:prstGeom>
        </p:spPr>
      </p:pic>
      <p:sp>
        <p:nvSpPr>
          <p:cNvPr id="13" name="pole tekstowe 12">
            <a:extLst>
              <a:ext uri="{FF2B5EF4-FFF2-40B4-BE49-F238E27FC236}">
                <a16:creationId xmlns:a16="http://schemas.microsoft.com/office/drawing/2014/main" id="{9C67B905-7AA6-6C89-2513-AE2E3530DD39}"/>
              </a:ext>
            </a:extLst>
          </p:cNvPr>
          <p:cNvSpPr txBox="1"/>
          <p:nvPr/>
        </p:nvSpPr>
        <p:spPr>
          <a:xfrm>
            <a:off x="4721146" y="3353554"/>
            <a:ext cx="6096000" cy="3416320"/>
          </a:xfrm>
          <a:prstGeom prst="rect">
            <a:avLst/>
          </a:prstGeom>
          <a:noFill/>
        </p:spPr>
        <p:txBody>
          <a:bodyPr wrap="square">
            <a:spAutoFit/>
          </a:bodyPr>
          <a:lstStyle/>
          <a:p>
            <a:r>
              <a:rPr lang="en-US" dirty="0"/>
              <a:t>the 6 Steps Model</a:t>
            </a:r>
            <a:r>
              <a:rPr lang="pl-PL" dirty="0"/>
              <a:t>: </a:t>
            </a:r>
            <a:r>
              <a:rPr lang="en-US" dirty="0"/>
              <a:t> </a:t>
            </a:r>
            <a:r>
              <a:rPr lang="pl-PL" dirty="0"/>
              <a:t>we </a:t>
            </a:r>
            <a:r>
              <a:rPr lang="en-US" dirty="0"/>
              <a:t>hope it may be an universal and useful tool for NGO’s but also for Municipalities, Culture Centers, Libraries, Schools and the individual activists who want either to start with well-planned community works or want to be more effective and advanced in their community-developing efforts. </a:t>
            </a:r>
            <a:endParaRPr lang="pl-PL" dirty="0"/>
          </a:p>
          <a:p>
            <a:endParaRPr lang="pl-PL" dirty="0"/>
          </a:p>
          <a:p>
            <a:r>
              <a:rPr lang="en-US" dirty="0"/>
              <a:t>During the 16-month </a:t>
            </a:r>
            <a:r>
              <a:rPr lang="en-US" dirty="0" err="1"/>
              <a:t>Micropolis</a:t>
            </a:r>
            <a:r>
              <a:rPr lang="en-US" dirty="0"/>
              <a:t> project, we gathered knowledge and experience from various international organizations and experts, tested all 6 steps of the model and we observed the positive effects of this designed way of working with the local community. </a:t>
            </a:r>
            <a:endParaRPr lang="pl-PL" dirty="0"/>
          </a:p>
        </p:txBody>
      </p:sp>
    </p:spTree>
    <p:extLst>
      <p:ext uri="{BB962C8B-B14F-4D97-AF65-F5344CB8AC3E}">
        <p14:creationId xmlns:p14="http://schemas.microsoft.com/office/powerpoint/2010/main" val="333502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CFC1B0-D17E-C455-0E36-96E61346AD1D}"/>
              </a:ext>
            </a:extLst>
          </p:cNvPr>
          <p:cNvSpPr>
            <a:spLocks noGrp="1"/>
          </p:cNvSpPr>
          <p:nvPr>
            <p:ph type="title"/>
          </p:nvPr>
        </p:nvSpPr>
        <p:spPr/>
        <p:txBody>
          <a:bodyPr/>
          <a:lstStyle/>
          <a:p>
            <a:endParaRPr lang="pl-PL"/>
          </a:p>
        </p:txBody>
      </p:sp>
      <p:pic>
        <p:nvPicPr>
          <p:cNvPr id="10" name="Symbol zastępczy zawartości 9">
            <a:extLst>
              <a:ext uri="{FF2B5EF4-FFF2-40B4-BE49-F238E27FC236}">
                <a16:creationId xmlns:a16="http://schemas.microsoft.com/office/drawing/2014/main" id="{A0EB3AEE-F0F7-4C14-631E-30F7430D5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288" y="488474"/>
            <a:ext cx="6027125" cy="5705475"/>
          </a:xfrm>
          <a:prstGeom prst="rect">
            <a:avLst/>
          </a:prstGeom>
        </p:spPr>
      </p:pic>
      <p:sp>
        <p:nvSpPr>
          <p:cNvPr id="7" name="Symbol zastępczy zawartości 3">
            <a:extLst>
              <a:ext uri="{FF2B5EF4-FFF2-40B4-BE49-F238E27FC236}">
                <a16:creationId xmlns:a16="http://schemas.microsoft.com/office/drawing/2014/main" id="{BA755E72-6748-24AA-6D9D-010BEC0C9137}"/>
              </a:ext>
            </a:extLst>
          </p:cNvPr>
          <p:cNvSpPr>
            <a:spLocks noGrp="1"/>
          </p:cNvSpPr>
          <p:nvPr>
            <p:ph type="body" idx="1"/>
          </p:nvPr>
        </p:nvSpPr>
        <p:spPr>
          <a:xfrm>
            <a:off x="1043328" y="681356"/>
            <a:ext cx="3829050" cy="5319712"/>
          </a:xfrm>
        </p:spPr>
        <p:txBody>
          <a:bodyPr>
            <a:normAutofit fontScale="77500" lnSpcReduction="20000"/>
          </a:bodyPr>
          <a:lstStyle/>
          <a:p>
            <a:r>
              <a:rPr lang="en-US" b="0" dirty="0"/>
              <a:t>There are various paths that you can follow to build strong (in the meaning – powerful, vibrant and well-functioning) local communities. </a:t>
            </a:r>
            <a:endParaRPr lang="pl-PL" b="0" dirty="0"/>
          </a:p>
          <a:p>
            <a:endParaRPr lang="pl-PL" b="0" dirty="0"/>
          </a:p>
          <a:p>
            <a:r>
              <a:rPr lang="en-US" b="0" dirty="0"/>
              <a:t>The names of paths are more like hashtags# - showing the main element of the path but all the presented methods and Case Studies work with various elements of the paths, so it’s just a way in which we organized the know-how (and not very precise and separated methodologies).</a:t>
            </a:r>
            <a:endParaRPr lang="pl-PL" b="0" dirty="0"/>
          </a:p>
          <a:p>
            <a:endParaRPr lang="pl-PL" b="0" dirty="0"/>
          </a:p>
          <a:p>
            <a:r>
              <a:rPr lang="en-US" dirty="0"/>
              <a:t>Here are the paths that we find the most effective and of strategic importance in building strong local communities</a:t>
            </a:r>
            <a:r>
              <a:rPr lang="en-US" b="0" dirty="0"/>
              <a:t>. Choose the paths that you find the most suitable for your organization and for the local community</a:t>
            </a:r>
            <a:endParaRPr lang="pl-PL" b="0" dirty="0"/>
          </a:p>
        </p:txBody>
      </p:sp>
    </p:spTree>
    <p:extLst>
      <p:ext uri="{BB962C8B-B14F-4D97-AF65-F5344CB8AC3E}">
        <p14:creationId xmlns:p14="http://schemas.microsoft.com/office/powerpoint/2010/main" val="403901270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1027</Words>
  <Application>Microsoft Office PowerPoint</Application>
  <PresentationFormat>Panoramiczny</PresentationFormat>
  <Paragraphs>60</Paragraphs>
  <Slides>12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12</vt:i4>
      </vt:variant>
    </vt:vector>
  </HeadingPairs>
  <TitlesOfParts>
    <vt:vector size="19" baseType="lpstr">
      <vt:lpstr>Arial</vt:lpstr>
      <vt:lpstr>Calibri</vt:lpstr>
      <vt:lpstr>Calibri Light</vt:lpstr>
      <vt:lpstr>Open Sans</vt:lpstr>
      <vt:lpstr>Times New Roman</vt:lpstr>
      <vt:lpstr>Wingdings</vt:lpstr>
      <vt:lpstr>Motyw pakietu Office</vt:lpstr>
      <vt:lpstr>Prezentacja programu PowerPoint</vt:lpstr>
      <vt:lpstr>Conference program:</vt:lpstr>
      <vt:lpstr>Prezentacja programu PowerPoint</vt:lpstr>
      <vt:lpstr>Małgorzata Smoczyńska  - Micropolis – the concept and the Guidebook </vt:lpstr>
      <vt:lpstr>Prezentacja programu PowerPoint</vt:lpstr>
      <vt:lpstr>Prezentacja programu PowerPoint</vt:lpstr>
      <vt:lpstr>Prezentacja programu PowerPoint</vt:lpstr>
      <vt:lpstr>Prezentacja programu PowerPoint</vt:lpstr>
      <vt:lpstr>Prezentacja programu PowerPoint</vt:lpstr>
      <vt:lpstr>Examples and Case Studies in the Guidebook</vt:lpstr>
      <vt:lpstr>Examples and Case Studies in the Guidebook</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Gosia</dc:creator>
  <cp:lastModifiedBy>Gosia</cp:lastModifiedBy>
  <cp:revision>61</cp:revision>
  <dcterms:created xsi:type="dcterms:W3CDTF">2023-06-04T08:56:16Z</dcterms:created>
  <dcterms:modified xsi:type="dcterms:W3CDTF">2024-09-05T09:14:51Z</dcterms:modified>
</cp:coreProperties>
</file>