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40"/>
  </p:notesMasterIdLst>
  <p:handoutMasterIdLst>
    <p:handoutMasterId r:id="rId41"/>
  </p:handoutMasterIdLst>
  <p:sldIdLst>
    <p:sldId id="257" r:id="rId2"/>
    <p:sldId id="303" r:id="rId3"/>
    <p:sldId id="325" r:id="rId4"/>
    <p:sldId id="324" r:id="rId5"/>
    <p:sldId id="271" r:id="rId6"/>
    <p:sldId id="272" r:id="rId7"/>
    <p:sldId id="326" r:id="rId8"/>
    <p:sldId id="268" r:id="rId9"/>
    <p:sldId id="262" r:id="rId10"/>
    <p:sldId id="335" r:id="rId11"/>
    <p:sldId id="270" r:id="rId12"/>
    <p:sldId id="309" r:id="rId13"/>
    <p:sldId id="319" r:id="rId14"/>
    <p:sldId id="310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7" r:id="rId24"/>
    <p:sldId id="313" r:id="rId25"/>
    <p:sldId id="340" r:id="rId26"/>
    <p:sldId id="338" r:id="rId27"/>
    <p:sldId id="336" r:id="rId28"/>
    <p:sldId id="339" r:id="rId29"/>
    <p:sldId id="344" r:id="rId30"/>
    <p:sldId id="342" r:id="rId31"/>
    <p:sldId id="316" r:id="rId32"/>
    <p:sldId id="315" r:id="rId33"/>
    <p:sldId id="317" r:id="rId34"/>
    <p:sldId id="341" r:id="rId35"/>
    <p:sldId id="343" r:id="rId36"/>
    <p:sldId id="345" r:id="rId37"/>
    <p:sldId id="346" r:id="rId38"/>
    <p:sldId id="322" r:id="rId39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61" autoAdjust="0"/>
    <p:restoredTop sz="94714" autoAdjust="0"/>
  </p:normalViewPr>
  <p:slideViewPr>
    <p:cSldViewPr>
      <p:cViewPr varScale="1">
        <p:scale>
          <a:sx n="85" d="100"/>
          <a:sy n="85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46" y="-120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en-GB" noProof="0" dirty="0" smtClean="0"/>
            <a:t>Free person </a:t>
          </a:r>
          <a:endParaRPr lang="en-GB" noProof="0" dirty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en-GB" noProof="0" dirty="0" smtClean="0"/>
            <a:t>Employee </a:t>
          </a:r>
          <a:endParaRPr lang="en-GB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/>
        </a:p>
      </dgm:t>
    </dgm:pt>
    <dgm:pt modelId="{350A9741-3100-4AF3-AB26-274FD70E2F70}" type="sibTrans" cxnId="{5E9CF560-4ACF-478D-9435-6F1ACE7ADC9F}">
      <dgm:prSet/>
      <dgm:spPr/>
      <dgm:t>
        <a:bodyPr/>
        <a:lstStyle/>
        <a:p>
          <a:pPr algn="ctr"/>
          <a:endParaRPr lang="da-DK" dirty="0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en-GB" noProof="0" dirty="0" smtClean="0"/>
            <a:t>Active Citizen </a:t>
          </a:r>
          <a:endParaRPr lang="en-GB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dirty="0"/>
        </a:p>
      </dgm:t>
    </dgm:pt>
    <dgm:pt modelId="{15CF9EFA-48B6-42CB-A3EF-7BC2A266F4EA}">
      <dgm:prSet phldrT="[Tekst]"/>
      <dgm:spPr/>
      <dgm:t>
        <a:bodyPr/>
        <a:lstStyle/>
        <a:p>
          <a:pPr algn="ctr"/>
          <a:r>
            <a:rPr lang="en-GB" noProof="0" dirty="0" smtClean="0"/>
            <a:t>Fellow human being</a:t>
          </a:r>
          <a:endParaRPr lang="en-GB" noProof="0" dirty="0"/>
        </a:p>
      </dgm:t>
    </dgm:pt>
    <dgm:pt modelId="{0A405E1C-5565-43AC-B2D3-5028D01EB1BE}" type="parTrans" cxnId="{67FFFFAF-07D6-4003-B2DB-F7AF8034C1E9}">
      <dgm:prSet/>
      <dgm:spPr/>
      <dgm:t>
        <a:bodyPr/>
        <a:lstStyle/>
        <a:p>
          <a:pPr algn="ctr"/>
          <a:endParaRPr lang="da-DK"/>
        </a:p>
      </dgm:t>
    </dgm:pt>
    <dgm:pt modelId="{2E31A907-91D2-4D64-8772-C6CFECC3F314}" type="sibTrans" cxnId="{67FFFFAF-07D6-4003-B2DB-F7AF8034C1E9}">
      <dgm:prSet/>
      <dgm:spPr/>
      <dgm:t>
        <a:bodyPr/>
        <a:lstStyle/>
        <a:p>
          <a:pPr algn="ctr"/>
          <a:endParaRPr lang="da-DK" dirty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3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3"/>
      <dgm:spPr/>
      <dgm:t>
        <a:bodyPr/>
        <a:lstStyle/>
        <a:p>
          <a:endParaRPr lang="da-DK"/>
        </a:p>
      </dgm:t>
    </dgm:pt>
    <dgm:pt modelId="{0BF8A887-D08B-4E08-AC81-A941F73C9BCC}" type="pres">
      <dgm:prSet presAssocID="{15CF9EFA-48B6-42CB-A3EF-7BC2A266F4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8E330B0-EC5D-4B91-862B-538DB161B6A5}" type="pres">
      <dgm:prSet presAssocID="{15CF9EFA-48B6-42CB-A3EF-7BC2A266F4EA}" presName="dummy" presStyleCnt="0"/>
      <dgm:spPr/>
    </dgm:pt>
    <dgm:pt modelId="{3E916A71-C27D-480D-B444-8ACC233726E8}" type="pres">
      <dgm:prSet presAssocID="{2E31A907-91D2-4D64-8772-C6CFECC3F314}" presName="sibTrans" presStyleLbl="sibTrans2D1" presStyleIdx="2" presStyleCnt="3"/>
      <dgm:spPr/>
      <dgm:t>
        <a:bodyPr/>
        <a:lstStyle/>
        <a:p>
          <a:endParaRPr lang="da-DK"/>
        </a:p>
      </dgm:t>
    </dgm:pt>
  </dgm:ptLst>
  <dgm:cxnLst>
    <dgm:cxn modelId="{57FDC99B-1F81-4D4D-AE77-4B5ADF41D7AC}" type="presOf" srcId="{5A0DB0E8-3A98-4E89-A4C5-C5108EE4F54C}" destId="{867A5E4C-98AE-47C6-B8B0-06DEC3FC8996}" srcOrd="0" destOrd="0" presId="urn:microsoft.com/office/officeart/2005/8/layout/radial6"/>
    <dgm:cxn modelId="{9ACC2161-6AD1-4F5C-AEA5-C6E440ADBCD8}" type="presOf" srcId="{2E31A907-91D2-4D64-8772-C6CFECC3F314}" destId="{3E916A71-C27D-480D-B444-8ACC233726E8}" srcOrd="0" destOrd="0" presId="urn:microsoft.com/office/officeart/2005/8/layout/radial6"/>
    <dgm:cxn modelId="{827A5EB0-B543-4BAB-B686-4A3B50FD4538}" type="presOf" srcId="{350A9741-3100-4AF3-AB26-274FD70E2F70}" destId="{49B7AA99-2492-4CB8-B090-4C56ECC2F77F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CA577AF0-A1C5-4E61-8F8B-16666C1FE3A1}" type="presOf" srcId="{651953BF-E26C-4821-A030-02674617FED8}" destId="{F4BA3DB0-49BB-4D0C-9FF3-9070A6E54839}" srcOrd="0" destOrd="0" presId="urn:microsoft.com/office/officeart/2005/8/layout/radial6"/>
    <dgm:cxn modelId="{67FFFFAF-07D6-4003-B2DB-F7AF8034C1E9}" srcId="{651953BF-E26C-4821-A030-02674617FED8}" destId="{15CF9EFA-48B6-42CB-A3EF-7BC2A266F4EA}" srcOrd="2" destOrd="0" parTransId="{0A405E1C-5565-43AC-B2D3-5028D01EB1BE}" sibTransId="{2E31A907-91D2-4D64-8772-C6CFECC3F314}"/>
    <dgm:cxn modelId="{34D9B785-F04A-4EC2-A8D1-1CAECCA83575}" type="presOf" srcId="{15CF9EFA-48B6-42CB-A3EF-7BC2A266F4EA}" destId="{0BF8A887-D08B-4E08-AC81-A941F73C9BCC}" srcOrd="0" destOrd="0" presId="urn:microsoft.com/office/officeart/2005/8/layout/radial6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0A865D0E-14E8-441D-A2E1-A3421B6DCFC3}" type="presOf" srcId="{78DF6FAF-E149-4417-9E97-35DBC7662921}" destId="{DBDF2AE9-0810-432A-8950-9B548F0F01D0}" srcOrd="0" destOrd="0" presId="urn:microsoft.com/office/officeart/2005/8/layout/radial6"/>
    <dgm:cxn modelId="{C39C1C7A-F68E-486D-A55C-695829573A1F}" type="presOf" srcId="{6C704015-C61C-4A94-8CF4-168691B82BCC}" destId="{A5D1BD8F-90DF-4B06-B972-151E18787AD6}" srcOrd="0" destOrd="0" presId="urn:microsoft.com/office/officeart/2005/8/layout/radial6"/>
    <dgm:cxn modelId="{DB7CC931-5CD4-4E07-B941-57495FB658B4}" type="presOf" srcId="{15B61D40-DE9A-4CC3-ADAD-1E7E4DA5A6D1}" destId="{AE34B1C5-AE7E-4B68-95A9-5CC4A081DBBE}" srcOrd="0" destOrd="0" presId="urn:microsoft.com/office/officeart/2005/8/layout/radial6"/>
    <dgm:cxn modelId="{A3DE404B-CE14-4B58-BE55-DDBAA9D35EB4}" type="presParOf" srcId="{A5D1BD8F-90DF-4B06-B972-151E18787AD6}" destId="{F4BA3DB0-49BB-4D0C-9FF3-9070A6E54839}" srcOrd="0" destOrd="0" presId="urn:microsoft.com/office/officeart/2005/8/layout/radial6"/>
    <dgm:cxn modelId="{645FD669-6CD6-455D-BDA3-076CE428DC7E}" type="presParOf" srcId="{A5D1BD8F-90DF-4B06-B972-151E18787AD6}" destId="{867A5E4C-98AE-47C6-B8B0-06DEC3FC8996}" srcOrd="1" destOrd="0" presId="urn:microsoft.com/office/officeart/2005/8/layout/radial6"/>
    <dgm:cxn modelId="{D3953895-BC8B-4709-84DD-3D93A8FEF711}" type="presParOf" srcId="{A5D1BD8F-90DF-4B06-B972-151E18787AD6}" destId="{BFA0493C-2B13-4FC5-B793-BD9F42BC12AD}" srcOrd="2" destOrd="0" presId="urn:microsoft.com/office/officeart/2005/8/layout/radial6"/>
    <dgm:cxn modelId="{2B5C80AB-8A0E-4CAC-BFE7-0B2557E1F056}" type="presParOf" srcId="{A5D1BD8F-90DF-4B06-B972-151E18787AD6}" destId="{49B7AA99-2492-4CB8-B090-4C56ECC2F77F}" srcOrd="3" destOrd="0" presId="urn:microsoft.com/office/officeart/2005/8/layout/radial6"/>
    <dgm:cxn modelId="{C3CE31AC-2436-414D-BF94-C3CB86081590}" type="presParOf" srcId="{A5D1BD8F-90DF-4B06-B972-151E18787AD6}" destId="{AE34B1C5-AE7E-4B68-95A9-5CC4A081DBBE}" srcOrd="4" destOrd="0" presId="urn:microsoft.com/office/officeart/2005/8/layout/radial6"/>
    <dgm:cxn modelId="{F813605D-6EB4-400B-83ED-042457B09E4F}" type="presParOf" srcId="{A5D1BD8F-90DF-4B06-B972-151E18787AD6}" destId="{6FA0EAE6-24E5-462F-8A29-E76609F4E42E}" srcOrd="5" destOrd="0" presId="urn:microsoft.com/office/officeart/2005/8/layout/radial6"/>
    <dgm:cxn modelId="{D93F2ECA-7AC8-48D4-8797-58ACEA9378C5}" type="presParOf" srcId="{A5D1BD8F-90DF-4B06-B972-151E18787AD6}" destId="{DBDF2AE9-0810-432A-8950-9B548F0F01D0}" srcOrd="6" destOrd="0" presId="urn:microsoft.com/office/officeart/2005/8/layout/radial6"/>
    <dgm:cxn modelId="{B065E937-D42E-40AF-8944-FBFBC32D4D22}" type="presParOf" srcId="{A5D1BD8F-90DF-4B06-B972-151E18787AD6}" destId="{0BF8A887-D08B-4E08-AC81-A941F73C9BCC}" srcOrd="7" destOrd="0" presId="urn:microsoft.com/office/officeart/2005/8/layout/radial6"/>
    <dgm:cxn modelId="{BB27C275-21A5-45B4-B7D1-C2A800C988D3}" type="presParOf" srcId="{A5D1BD8F-90DF-4B06-B972-151E18787AD6}" destId="{78E330B0-EC5D-4B91-862B-538DB161B6A5}" srcOrd="8" destOrd="0" presId="urn:microsoft.com/office/officeart/2005/8/layout/radial6"/>
    <dgm:cxn modelId="{0C4195A8-0CA9-4C7D-B67E-97A28C66FD08}" type="presParOf" srcId="{A5D1BD8F-90DF-4B06-B972-151E18787AD6}" destId="{3E916A71-C27D-480D-B444-8ACC233726E8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en-GB" noProof="0" smtClean="0"/>
            <a:t>Employee </a:t>
          </a:r>
          <a:endParaRPr lang="en-GB" noProof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en-GB" noProof="0" smtClean="0"/>
            <a:t>Client</a:t>
          </a:r>
          <a:endParaRPr lang="en-GB" noProof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/>
        </a:p>
      </dgm:t>
    </dgm:pt>
    <dgm:pt modelId="{350A9741-3100-4AF3-AB26-274FD70E2F70}" type="sibTrans" cxnId="{5E9CF560-4ACF-478D-9435-6F1ACE7ADC9F}">
      <dgm:prSet/>
      <dgm:spPr>
        <a:scene3d>
          <a:camera prst="orthographicFront">
            <a:rot lat="0" lon="21299999" rev="0"/>
          </a:camera>
          <a:lightRig rig="threePt" dir="t"/>
        </a:scene3d>
      </dgm:spPr>
      <dgm:t>
        <a:bodyPr/>
        <a:lstStyle/>
        <a:p>
          <a:pPr algn="ctr"/>
          <a:endParaRPr lang="da-DK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en-GB" noProof="0" dirty="0" smtClean="0"/>
            <a:t>Consumer</a:t>
          </a:r>
          <a:endParaRPr lang="en-GB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2" custRadScaleRad="95256" custRadScaleInc="15184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2" custScaleY="100209" custLinFactNeighborX="535" custLinFactNeighborY="1084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2" custScaleY="105999" custRadScaleRad="97255" custRadScaleInc="14527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2" custScaleX="99524" custScaleY="93480"/>
      <dgm:spPr/>
      <dgm:t>
        <a:bodyPr/>
        <a:lstStyle/>
        <a:p>
          <a:endParaRPr lang="da-DK"/>
        </a:p>
      </dgm:t>
    </dgm:pt>
  </dgm:ptLst>
  <dgm:cxnLst>
    <dgm:cxn modelId="{91032908-F3F7-4B5A-9D17-A00B2F067022}" type="presOf" srcId="{6C704015-C61C-4A94-8CF4-168691B82BCC}" destId="{A5D1BD8F-90DF-4B06-B972-151E18787AD6}" srcOrd="0" destOrd="0" presId="urn:microsoft.com/office/officeart/2005/8/layout/radial6"/>
    <dgm:cxn modelId="{FE49AC08-2FB1-4738-BB87-566ECF2978A1}" type="presOf" srcId="{78DF6FAF-E149-4417-9E97-35DBC7662921}" destId="{DBDF2AE9-0810-432A-8950-9B548F0F01D0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86B3D0D1-DC66-49E4-8B87-3869B7AB2D63}" type="presOf" srcId="{15B61D40-DE9A-4CC3-ADAD-1E7E4DA5A6D1}" destId="{AE34B1C5-AE7E-4B68-95A9-5CC4A081DBBE}" srcOrd="0" destOrd="0" presId="urn:microsoft.com/office/officeart/2005/8/layout/radial6"/>
    <dgm:cxn modelId="{DE688FDD-0806-471E-AE00-7E318CF24ABC}" type="presOf" srcId="{350A9741-3100-4AF3-AB26-274FD70E2F70}" destId="{49B7AA99-2492-4CB8-B090-4C56ECC2F77F}" srcOrd="0" destOrd="0" presId="urn:microsoft.com/office/officeart/2005/8/layout/radial6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637BD553-C9B6-43B9-BF5A-60D673E659EE}" type="presOf" srcId="{651953BF-E26C-4821-A030-02674617FED8}" destId="{F4BA3DB0-49BB-4D0C-9FF3-9070A6E54839}" srcOrd="0" destOrd="0" presId="urn:microsoft.com/office/officeart/2005/8/layout/radial6"/>
    <dgm:cxn modelId="{90ABE44B-AE86-4BD5-9CB6-3179523F9258}" type="presOf" srcId="{5A0DB0E8-3A98-4E89-A4C5-C5108EE4F54C}" destId="{867A5E4C-98AE-47C6-B8B0-06DEC3FC8996}" srcOrd="0" destOrd="0" presId="urn:microsoft.com/office/officeart/2005/8/layout/radial6"/>
    <dgm:cxn modelId="{4BD149BA-430C-4163-9D04-6F518EA8DD8B}" type="presParOf" srcId="{A5D1BD8F-90DF-4B06-B972-151E18787AD6}" destId="{F4BA3DB0-49BB-4D0C-9FF3-9070A6E54839}" srcOrd="0" destOrd="0" presId="urn:microsoft.com/office/officeart/2005/8/layout/radial6"/>
    <dgm:cxn modelId="{4E30E765-F9DA-4EDA-A9D5-9C3AA771D6B0}" type="presParOf" srcId="{A5D1BD8F-90DF-4B06-B972-151E18787AD6}" destId="{867A5E4C-98AE-47C6-B8B0-06DEC3FC8996}" srcOrd="1" destOrd="0" presId="urn:microsoft.com/office/officeart/2005/8/layout/radial6"/>
    <dgm:cxn modelId="{A3F8DF3F-618B-443B-BAD8-6BAE0297961C}" type="presParOf" srcId="{A5D1BD8F-90DF-4B06-B972-151E18787AD6}" destId="{BFA0493C-2B13-4FC5-B793-BD9F42BC12AD}" srcOrd="2" destOrd="0" presId="urn:microsoft.com/office/officeart/2005/8/layout/radial6"/>
    <dgm:cxn modelId="{31465026-6CD4-4D45-8B79-707B871A4323}" type="presParOf" srcId="{A5D1BD8F-90DF-4B06-B972-151E18787AD6}" destId="{49B7AA99-2492-4CB8-B090-4C56ECC2F77F}" srcOrd="3" destOrd="0" presId="urn:microsoft.com/office/officeart/2005/8/layout/radial6"/>
    <dgm:cxn modelId="{40B0E08A-F373-4F67-A9B4-4B8F7ADE0AF3}" type="presParOf" srcId="{A5D1BD8F-90DF-4B06-B972-151E18787AD6}" destId="{AE34B1C5-AE7E-4B68-95A9-5CC4A081DBBE}" srcOrd="4" destOrd="0" presId="urn:microsoft.com/office/officeart/2005/8/layout/radial6"/>
    <dgm:cxn modelId="{46843B01-3A46-4F70-93E2-7DA7796B6E18}" type="presParOf" srcId="{A5D1BD8F-90DF-4B06-B972-151E18787AD6}" destId="{6FA0EAE6-24E5-462F-8A29-E76609F4E42E}" srcOrd="5" destOrd="0" presId="urn:microsoft.com/office/officeart/2005/8/layout/radial6"/>
    <dgm:cxn modelId="{90C15E9B-47CB-4F26-9FB0-42C3372FC41F}" type="presParOf" srcId="{A5D1BD8F-90DF-4B06-B972-151E18787AD6}" destId="{DBDF2AE9-0810-432A-8950-9B548F0F01D0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916A71-C27D-480D-B444-8ACC233726E8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900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F2AE9-0810-432A-8950-9B548F0F01D0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800000"/>
            <a:gd name="adj2" fmla="val 90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6200000"/>
            <a:gd name="adj2" fmla="val 18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10906" y="1170399"/>
          <a:ext cx="1282642" cy="1282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Free person </a:t>
          </a:r>
          <a:endParaRPr lang="en-GB" sz="2300" kern="1200" noProof="0" dirty="0"/>
        </a:p>
      </dsp:txBody>
      <dsp:txXfrm>
        <a:off x="1410906" y="1170399"/>
        <a:ext cx="1282642" cy="1282642"/>
      </dsp:txXfrm>
    </dsp:sp>
    <dsp:sp modelId="{867A5E4C-98AE-47C6-B8B0-06DEC3FC8996}">
      <dsp:nvSpPr>
        <dsp:cNvPr id="0" name=""/>
        <dsp:cNvSpPr/>
      </dsp:nvSpPr>
      <dsp:spPr>
        <a:xfrm>
          <a:off x="1603303" y="545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Employee </a:t>
          </a:r>
          <a:endParaRPr lang="en-GB" sz="1200" kern="1200" noProof="0" dirty="0"/>
        </a:p>
      </dsp:txBody>
      <dsp:txXfrm>
        <a:off x="1603303" y="545"/>
        <a:ext cx="897849" cy="897849"/>
      </dsp:txXfrm>
    </dsp:sp>
    <dsp:sp modelId="{AE34B1C5-AE7E-4B68-95A9-5CC4A081DBBE}">
      <dsp:nvSpPr>
        <dsp:cNvPr id="0" name=""/>
        <dsp:cNvSpPr/>
      </dsp:nvSpPr>
      <dsp:spPr>
        <a:xfrm>
          <a:off x="2783046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Active Citizen </a:t>
          </a:r>
          <a:endParaRPr lang="en-GB" sz="1200" kern="1200" noProof="0" dirty="0"/>
        </a:p>
      </dsp:txBody>
      <dsp:txXfrm>
        <a:off x="2783046" y="2043921"/>
        <a:ext cx="897849" cy="897849"/>
      </dsp:txXfrm>
    </dsp:sp>
    <dsp:sp modelId="{0BF8A887-D08B-4E08-AC81-A941F73C9BCC}">
      <dsp:nvSpPr>
        <dsp:cNvPr id="0" name=""/>
        <dsp:cNvSpPr/>
      </dsp:nvSpPr>
      <dsp:spPr>
        <a:xfrm>
          <a:off x="423559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Fellow human being</a:t>
          </a:r>
          <a:endParaRPr lang="en-GB" sz="1200" kern="1200" noProof="0" dirty="0"/>
        </a:p>
      </dsp:txBody>
      <dsp:txXfrm>
        <a:off x="423559" y="2043921"/>
        <a:ext cx="897849" cy="8978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DF2AE9-0810-432A-8950-9B548F0F01D0}">
      <dsp:nvSpPr>
        <dsp:cNvPr id="0" name=""/>
        <dsp:cNvSpPr/>
      </dsp:nvSpPr>
      <dsp:spPr>
        <a:xfrm>
          <a:off x="738135" y="156467"/>
          <a:ext cx="2593315" cy="2435825"/>
        </a:xfrm>
        <a:prstGeom prst="blockArc">
          <a:avLst>
            <a:gd name="adj1" fmla="val 897926"/>
            <a:gd name="adj2" fmla="val 97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756589" y="792082"/>
          <a:ext cx="2605718" cy="2611164"/>
        </a:xfrm>
        <a:prstGeom prst="blockArc">
          <a:avLst>
            <a:gd name="adj1" fmla="val 11697926"/>
            <a:gd name="adj2" fmla="val 205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21299999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52993" y="1080371"/>
          <a:ext cx="1198469" cy="11984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smtClean="0"/>
            <a:t>Employee </a:t>
          </a:r>
          <a:endParaRPr lang="en-GB" sz="1600" kern="1200" noProof="0"/>
        </a:p>
      </dsp:txBody>
      <dsp:txXfrm>
        <a:off x="1452993" y="1080371"/>
        <a:ext cx="1198469" cy="1198469"/>
      </dsp:txXfrm>
    </dsp:sp>
    <dsp:sp modelId="{867A5E4C-98AE-47C6-B8B0-06DEC3FC8996}">
      <dsp:nvSpPr>
        <dsp:cNvPr id="0" name=""/>
        <dsp:cNvSpPr/>
      </dsp:nvSpPr>
      <dsp:spPr>
        <a:xfrm>
          <a:off x="2844820" y="1283562"/>
          <a:ext cx="838928" cy="8389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smtClean="0"/>
            <a:t>Client</a:t>
          </a:r>
          <a:endParaRPr lang="en-GB" sz="1000" kern="1200" noProof="0"/>
        </a:p>
      </dsp:txBody>
      <dsp:txXfrm>
        <a:off x="2844820" y="1283562"/>
        <a:ext cx="838928" cy="838928"/>
      </dsp:txXfrm>
    </dsp:sp>
    <dsp:sp modelId="{AE34B1C5-AE7E-4B68-95A9-5CC4A081DBBE}">
      <dsp:nvSpPr>
        <dsp:cNvPr id="0" name=""/>
        <dsp:cNvSpPr/>
      </dsp:nvSpPr>
      <dsp:spPr>
        <a:xfrm>
          <a:off x="396552" y="1296144"/>
          <a:ext cx="838928" cy="88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dirty="0" smtClean="0"/>
            <a:t>Consumer</a:t>
          </a:r>
          <a:endParaRPr lang="en-GB" sz="1000" kern="1200" noProof="0" dirty="0"/>
        </a:p>
      </dsp:txBody>
      <dsp:txXfrm>
        <a:off x="396552" y="1296144"/>
        <a:ext cx="838928" cy="889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7843E-A093-4BE5-AAC3-BE56377D9B74}" type="datetimeFigureOut">
              <a:rPr lang="en-GB" smtClean="0"/>
              <a:pPr/>
              <a:t>20/11/2011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FBCB3-C96B-411C-9501-D5BED53DD825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20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22</a:t>
            </a:fld>
            <a:endParaRPr lang="da-D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24</a:t>
            </a:fld>
            <a:endParaRPr lang="da-DK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25</a:t>
            </a:fld>
            <a:endParaRPr lang="da-DK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26</a:t>
            </a:fld>
            <a:endParaRPr lang="da-DK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27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28</a:t>
            </a:fld>
            <a:endParaRPr lang="da-DK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29</a:t>
            </a:fld>
            <a:endParaRPr lang="da-DK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30</a:t>
            </a:fld>
            <a:endParaRPr lang="da-DK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31</a:t>
            </a:fld>
            <a:endParaRPr lang="da-DK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32</a:t>
            </a:fld>
            <a:endParaRPr lang="da-DK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33</a:t>
            </a:fld>
            <a:endParaRPr lang="da-DK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34</a:t>
            </a:fld>
            <a:endParaRPr lang="da-DK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35</a:t>
            </a:fld>
            <a:endParaRPr lang="da-DK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36</a:t>
            </a:fld>
            <a:endParaRPr lang="da-DK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37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38</a:t>
            </a:fld>
            <a:endParaRPr lang="da-D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10</a:t>
            </a:fld>
            <a:endParaRPr lang="da-DK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16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8FBF0-2CF6-4DEB-B5A0-051FF894BBAB}" type="datetimeFigureOut">
              <a:rPr lang="da-DK" smtClean="0"/>
              <a:pPr/>
              <a:t>20-11-2011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grundtvig.netschooltools.com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2276872"/>
            <a:ext cx="7488832" cy="504056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endParaRPr lang="da-DK" sz="40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sz="5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5868144" y="566124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Institute for Civil Society    </a:t>
            </a:r>
            <a:endParaRPr lang="da-DK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9" y="5797972"/>
            <a:ext cx="648072" cy="656276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403648" y="2708920"/>
            <a:ext cx="7200800" cy="20621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endParaRPr lang="da-DK" sz="1000" dirty="0" smtClean="0">
              <a:solidFill>
                <a:schemeClr val="accent1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da-DK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LOAC</a:t>
            </a:r>
          </a:p>
          <a:p>
            <a:pPr lvl="0" algn="ctr">
              <a:spcBef>
                <a:spcPct val="0"/>
              </a:spcBef>
            </a:pPr>
            <a:r>
              <a:rPr lang="en-GB" sz="2800" b="1" dirty="0" smtClean="0">
                <a:solidFill>
                  <a:schemeClr val="tx2"/>
                </a:solidFill>
                <a:cs typeface="Arial" pitchFamily="34" charset="0"/>
              </a:rPr>
              <a:t>Learning Outcome of Amateur Culture </a:t>
            </a:r>
            <a:endParaRPr lang="da-DK" sz="2800" dirty="0" smtClean="0">
              <a:solidFill>
                <a:schemeClr val="tx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r">
              <a:spcBef>
                <a:spcPct val="0"/>
              </a:spcBef>
            </a:pP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da-DK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Billed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2088232" cy="84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03648" y="1412776"/>
            <a:ext cx="7200800" cy="1107996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NATIONAL CONFERENCE </a:t>
            </a:r>
            <a:r>
              <a:rPr kumimoji="0" lang="en-GB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ts val="6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18 October 2011 </a:t>
            </a:r>
            <a:r>
              <a:rPr lang="en-GB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Ljubljana, Slovenia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644008" y="515719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Hans Jørgen Vodsgaard</a:t>
            </a:r>
            <a:endParaRPr lang="da-DK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Lifelong Learning – an old concept</a:t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340768"/>
            <a:ext cx="6520768" cy="5149552"/>
          </a:xfrm>
        </p:spPr>
        <p:txBody>
          <a:bodyPr>
            <a:normAutofit fontScale="92500" lnSpcReduction="10000"/>
          </a:bodyPr>
          <a:lstStyle/>
          <a:p>
            <a:pPr marL="0" lvl="0" indent="0" algn="just" fontAlgn="base">
              <a:spcBef>
                <a:spcPts val="12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Ancient Greeks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 </a:t>
            </a:r>
          </a:p>
          <a:p>
            <a:pPr marL="0" indent="-360000" algn="just" fontAlgn="base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Socrates (</a:t>
            </a:r>
            <a:r>
              <a:rPr lang="en-US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469 –399 BC)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Italian renaissance 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Leonardo </a:t>
            </a:r>
            <a:r>
              <a:rPr lang="en-GB" sz="2200" dirty="0" err="1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da</a:t>
            </a: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 Vinci 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(1452 - 1519)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Dutch Humanism  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Erasmus of Rotterdam 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(1466 - 1536)</a:t>
            </a: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 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French Enlightenment  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Comenius (Czech)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(1592 –1670) 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German neo-humanism 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Humboldt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 (1767 - 1835)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Danish liberal adult education 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Grundtvig 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(1783 - 1872)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03648" y="260648"/>
            <a:ext cx="7524328" cy="562074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effectLst/>
              </a:rPr>
              <a:t> </a:t>
            </a:r>
            <a:r>
              <a:rPr lang="en-GB" sz="4000" dirty="0" smtClean="0">
                <a:effectLst/>
              </a:rPr>
              <a:t>Paradigm struggle on Lifelong Learning</a:t>
            </a:r>
            <a:endParaRPr lang="en-GB" sz="4000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691680" y="1241376"/>
            <a:ext cx="7056784" cy="5283968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UNESCO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introduced ”lifelong learning” in 70s  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Access to knowledge and culture as a human right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Learning for human and democratic development 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A humanistic paradigm</a:t>
            </a:r>
          </a:p>
          <a:p>
            <a:pPr>
              <a:lnSpc>
                <a:spcPct val="250000"/>
              </a:lnSpc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OECD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promoted ”lifelong learning” in 80s   </a:t>
            </a:r>
          </a:p>
          <a:p>
            <a:pPr>
              <a:lnSpc>
                <a:spcPct val="140000"/>
              </a:lnSpc>
              <a:spcBef>
                <a:spcPts val="0"/>
              </a:spcBef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Qualification for competiveness on the global market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Learning as an investment in “human capital”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 economic-instrumental paradigm</a:t>
            </a:r>
          </a:p>
          <a:p>
            <a:pPr>
              <a:spcBef>
                <a:spcPts val="0"/>
              </a:spcBef>
              <a:buNone/>
            </a:pPr>
            <a:endParaRPr lang="da-DK" sz="1600" i="1" dirty="0" smtClean="0"/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Edgar </a:t>
            </a:r>
            <a:r>
              <a:rPr lang="en-GB" sz="1000" dirty="0" err="1" smtClean="0">
                <a:latin typeface="Arial" pitchFamily="34" charset="0"/>
                <a:cs typeface="Arial" pitchFamily="34" charset="0"/>
              </a:rPr>
              <a:t>Fauré</a:t>
            </a:r>
            <a:r>
              <a:rPr lang="en-GB" sz="1000" dirty="0" smtClean="0">
                <a:latin typeface="Arial" pitchFamily="34" charset="0"/>
                <a:cs typeface="Arial" pitchFamily="34" charset="0"/>
              </a:rPr>
              <a:t>: Learning to be, 1972</a:t>
            </a:r>
            <a:endParaRPr lang="en-GB" sz="1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UNESCO: United Nations Educational, Scientific and Cultural Organization</a:t>
            </a:r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OECD: Organisation for Economic Co-operation and Development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11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en-GB" sz="3600" dirty="0" smtClean="0"/>
              <a:t>Lifelong Learning on EU’s agenda 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980728"/>
            <a:ext cx="7674056" cy="561662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da-DK" sz="6200" i="1" dirty="0" smtClean="0">
                <a:latin typeface="Arial" pitchFamily="34" charset="0"/>
                <a:cs typeface="Arial" pitchFamily="34" charset="0"/>
              </a:rPr>
              <a:t>The new meta-narrative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Commission: White Paper, 1993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Growth, Competitiveness and Employment. Challenges and Pathways to the 21th Century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.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Commission: White paper, 1996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	Teaching and Learning. Towards the Learning Society</a:t>
            </a:r>
            <a:endParaRPr lang="da-DK" sz="42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Council: Luxemburg declaration, 1997 </a:t>
            </a: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The European employment strategy included the definition of lifelong learning,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Council: Lisbon strategy, March 2000  </a:t>
            </a: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European Union shall become the most competitive and dynamic knowledge-based society in the world.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 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Commission, </a:t>
            </a:r>
          </a:p>
          <a:p>
            <a:pPr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	Memorandum on Lifelong Learning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, Nov 2000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Communication: Making a European area for lifelong learning, 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Nov 2001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 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The Parliament and the Council, December 2006 </a:t>
            </a: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The European reference framework on key competences for lifelong learning, </a:t>
            </a:r>
            <a:endParaRPr lang="da-DK" sz="42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Inner tensions </a:t>
            </a:r>
            <a:br>
              <a:rPr lang="en-GB" sz="3600" dirty="0" smtClean="0"/>
            </a:br>
            <a:r>
              <a:rPr lang="en-GB" sz="3600" dirty="0" smtClean="0"/>
              <a:t>in EU’s aims of lifelong learning 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buClrTx/>
              <a:buNone/>
            </a:pPr>
            <a:endParaRPr lang="da-DK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ClrTx/>
              <a:buNone/>
            </a:pPr>
            <a:endParaRPr lang="da-DK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400" i="1" dirty="0" smtClean="0">
                <a:latin typeface="Arial" pitchFamily="34" charset="0"/>
                <a:cs typeface="Arial" pitchFamily="34" charset="0"/>
              </a:rPr>
              <a:t>Memorandum, 2000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Font typeface="Wingdings" pitchFamily="2" charset="2"/>
              <a:buChar char="§"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employability 	contra     active citizenship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400" i="1" dirty="0" smtClean="0">
                <a:latin typeface="Arial" pitchFamily="34" charset="0"/>
                <a:cs typeface="Arial" pitchFamily="34" charset="0"/>
              </a:rPr>
              <a:t>Communication, 2001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employability 	contra	    active citizenship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				    personal fulfilment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				    social inclusion						    cultural cohesion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Opposite aims</a:t>
            </a:r>
            <a:endParaRPr lang="da-DK" sz="3600" dirty="0" smtClean="0">
              <a:latin typeface="Arial" pitchFamily="34" charset="0"/>
              <a:cs typeface="Arial" pitchFamily="34" charset="0"/>
            </a:endParaRPr>
          </a:p>
          <a:p>
            <a:pPr marL="360000" indent="-252000">
              <a:buFont typeface="Wingdings" pitchFamily="2" charset="2"/>
              <a:buChar char="§"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the instrumental aim of the system world </a:t>
            </a:r>
          </a:p>
          <a:p>
            <a:pPr marL="360000" indent="-252000">
              <a:buFont typeface="Wingdings" pitchFamily="2" charset="2"/>
              <a:buChar char="§"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the humanistic and democratic aims of the life world</a:t>
            </a:r>
            <a:endParaRPr lang="da-DK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 </a:t>
            </a:r>
            <a:endParaRPr lang="da-DK" sz="3600" dirty="0" smtClean="0">
              <a:latin typeface="Arial" pitchFamily="34" charset="0"/>
              <a:cs typeface="Arial" pitchFamily="34" charset="0"/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Autofit/>
          </a:bodyPr>
          <a:lstStyle/>
          <a:p>
            <a:r>
              <a:rPr lang="en-GB" sz="3600" dirty="0" smtClean="0"/>
              <a:t>Implementation of Lifelong learning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268760"/>
            <a:ext cx="7498080" cy="5149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New legislation in EU and member states 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In EU, for example 	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Lifelong learning programme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Culture programme *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Youth programme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Europe for citizens 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In the Nordic Baltic region, for example 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Nordplus 	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Nordic Culture Fond 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Nordic Culture Point </a:t>
            </a:r>
          </a:p>
          <a:p>
            <a:pPr>
              <a:spcBef>
                <a:spcPts val="0"/>
              </a:spcBef>
              <a:buClrTx/>
              <a:buNone/>
            </a:pPr>
            <a:endParaRPr lang="da-DK" sz="15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08000" indent="0">
              <a:spcBef>
                <a:spcPts val="0"/>
              </a:spcBef>
              <a:buClrTx/>
              <a:buNone/>
            </a:pPr>
            <a:endParaRPr lang="en-GB" sz="1500" dirty="0" smtClean="0">
              <a:latin typeface="Arial" pitchFamily="34" charset="0"/>
              <a:cs typeface="Arial" pitchFamily="34" charset="0"/>
            </a:endParaRPr>
          </a:p>
          <a:p>
            <a:pPr marL="108000" indent="0">
              <a:spcBef>
                <a:spcPts val="0"/>
              </a:spcBef>
              <a:buClrTx/>
              <a:buNone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*) Culture as a catalyst for creativity in the framework of the </a:t>
            </a:r>
            <a:r>
              <a:rPr lang="en-GB" sz="1500" u="sng" dirty="0" smtClean="0">
                <a:latin typeface="Arial" pitchFamily="34" charset="0"/>
                <a:cs typeface="Arial" pitchFamily="34" charset="0"/>
              </a:rPr>
              <a:t>Lisbon Strategy</a:t>
            </a:r>
            <a:r>
              <a:rPr lang="en-GB" sz="1500" dirty="0" smtClean="0">
                <a:latin typeface="Arial" pitchFamily="34" charset="0"/>
                <a:cs typeface="Arial" pitchFamily="34" charset="0"/>
              </a:rPr>
              <a:t> for growth and jobs. </a:t>
            </a:r>
            <a:endParaRPr lang="en-GB" sz="15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Autofit/>
          </a:bodyPr>
          <a:lstStyle/>
          <a:p>
            <a:r>
              <a:rPr lang="en-GB" sz="3600" dirty="0" smtClean="0"/>
              <a:t>Paradigm dispute on art and culture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26876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The humanistic agenda for art and culture </a:t>
            </a:r>
          </a:p>
          <a:p>
            <a:pPr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Universal Declaration of Human Rights, 1948 </a:t>
            </a:r>
          </a:p>
          <a:p>
            <a:pPr>
              <a:spcBef>
                <a:spcPts val="120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Article 26.</a:t>
            </a:r>
          </a:p>
          <a:p>
            <a:pPr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Education shall be directed to the full development of the human personality and to the strengthening of respect for human rights and fundamental freedoms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Article 27</a:t>
            </a:r>
          </a:p>
          <a:p>
            <a:pPr marL="36000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Everyone has the right freely to participate in the cultural life of the community, to enjoy the arts and to share in scientific advancement and its benefits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15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The humanistic agenda </a:t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after  Second World War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3285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900" b="1" dirty="0" smtClean="0">
                <a:latin typeface="Arial" pitchFamily="34" charset="0"/>
                <a:cs typeface="Arial" pitchFamily="34" charset="0"/>
              </a:rPr>
              <a:t>The totalitarian experiences -  abuse of art and culture</a:t>
            </a:r>
          </a:p>
          <a:p>
            <a:pPr>
              <a:spcBef>
                <a:spcPts val="1200"/>
              </a:spcBef>
              <a:buNone/>
            </a:pPr>
            <a:r>
              <a:rPr lang="en-GB" sz="1900" b="1" dirty="0" smtClean="0">
                <a:latin typeface="Arial" pitchFamily="34" charset="0"/>
                <a:cs typeface="Arial" pitchFamily="34" charset="0"/>
              </a:rPr>
              <a:t>John Maynard Keynes - the arm's length principle</a:t>
            </a:r>
            <a:endParaRPr lang="en-GB" sz="1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Nordic Cultural model </a:t>
            </a:r>
          </a:p>
          <a:p>
            <a:pPr>
              <a:spcBef>
                <a:spcPts val="1800"/>
              </a:spcBef>
              <a:buNone/>
            </a:pPr>
            <a:r>
              <a:rPr lang="en-GB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Purpose </a:t>
            </a:r>
          </a:p>
          <a:p>
            <a:pPr>
              <a:buNone/>
            </a:pP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-  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art and culture essential for personal formation (Bildung) </a:t>
            </a:r>
          </a:p>
          <a:p>
            <a:pPr>
              <a:buNone/>
            </a:pPr>
            <a:r>
              <a:rPr lang="en-GB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-  free and </a:t>
            </a:r>
            <a:r>
              <a:rPr lang="en-GB" sz="1900" dirty="0" smtClean="0">
                <a:latin typeface="Arial" pitchFamily="34" charset="0"/>
                <a:cs typeface="Arial" pitchFamily="34" charset="0"/>
              </a:rPr>
              <a:t>enlightened individuals the basis for a democratic culture</a:t>
            </a:r>
          </a:p>
          <a:p>
            <a:pPr>
              <a:spcBef>
                <a:spcPts val="1800"/>
              </a:spcBef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GB" sz="1900" b="1" dirty="0" smtClean="0">
                <a:latin typeface="Arial" pitchFamily="34" charset="0"/>
                <a:cs typeface="Arial" pitchFamily="34" charset="0"/>
              </a:rPr>
              <a:t>Means </a:t>
            </a:r>
          </a:p>
          <a:p>
            <a:pPr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-  Art and culture  - a welfare benefit and a right for all citizens   </a:t>
            </a:r>
          </a:p>
          <a:p>
            <a:pPr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-  Public support to inner values  of art and culture </a:t>
            </a:r>
          </a:p>
          <a:p>
            <a:pPr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-  Secure freedom from the state and the market </a:t>
            </a:r>
          </a:p>
          <a:p>
            <a:pPr>
              <a:spcBef>
                <a:spcPts val="1800"/>
              </a:spcBef>
              <a:buNone/>
            </a:pPr>
            <a:r>
              <a:rPr lang="en-GB" sz="1900" b="1" dirty="0" smtClean="0">
                <a:latin typeface="Arial" pitchFamily="34" charset="0"/>
                <a:cs typeface="Arial" pitchFamily="34" charset="0"/>
              </a:rPr>
              <a:t>       Phases </a:t>
            </a:r>
          </a:p>
          <a:p>
            <a:pPr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 -   60s democratization of culture  (high art to the people)</a:t>
            </a:r>
          </a:p>
          <a:p>
            <a:pPr>
              <a:buNone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    -   70s cultural democracy  (amateur culture) </a:t>
            </a: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16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The instrumental agenda </a:t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from the 90s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5892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100" b="1" dirty="0" smtClean="0">
                <a:latin typeface="Arial" pitchFamily="34" charset="0"/>
                <a:cs typeface="Arial" pitchFamily="34" charset="0"/>
              </a:rPr>
              <a:t>The competitive Nation State   </a:t>
            </a:r>
          </a:p>
          <a:p>
            <a:pPr>
              <a:buFont typeface="Arial" pitchFamily="34" charset="0"/>
              <a:buChar char="•"/>
            </a:pPr>
            <a:r>
              <a:rPr lang="en-GB" sz="2100" b="1" dirty="0" smtClean="0">
                <a:latin typeface="Arial" pitchFamily="34" charset="0"/>
                <a:cs typeface="Arial" pitchFamily="34" charset="0"/>
              </a:rPr>
              <a:t>will use the art and culture to solve systemic goals </a:t>
            </a:r>
          </a:p>
          <a:p>
            <a:pPr>
              <a:buFont typeface="Arial" pitchFamily="34" charset="0"/>
              <a:buChar char="•"/>
            </a:pPr>
            <a:r>
              <a:rPr lang="en-GB" sz="2100" b="1" dirty="0" smtClean="0">
                <a:latin typeface="Arial" pitchFamily="34" charset="0"/>
                <a:cs typeface="Arial" pitchFamily="34" charset="0"/>
              </a:rPr>
              <a:t>focus on civil society disappear </a:t>
            </a:r>
          </a:p>
          <a:p>
            <a:pPr>
              <a:buNone/>
            </a:pPr>
            <a:endParaRPr lang="en-GB" sz="2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The Neoliberal  model  </a:t>
            </a:r>
          </a:p>
          <a:p>
            <a:pPr>
              <a:spcBef>
                <a:spcPts val="1800"/>
              </a:spcBef>
              <a:buNone/>
            </a:pPr>
            <a:r>
              <a:rPr lang="en-GB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Purpose </a:t>
            </a:r>
          </a:p>
          <a:p>
            <a:pPr>
              <a:buNone/>
            </a:pPr>
            <a:r>
              <a:rPr lang="en-GB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-  Use art and culture to solve  social problems </a:t>
            </a:r>
          </a:p>
          <a:p>
            <a:pPr>
              <a:buNone/>
            </a:pPr>
            <a:r>
              <a:rPr lang="en-GB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-  Use art and culture to improve 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economic competitiveness  </a:t>
            </a:r>
            <a:r>
              <a:rPr lang="en-GB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en-GB" sz="23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Means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-  Experience economy  and  business development 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-  Creative workers for  cultural industry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-  Event culture and branding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-  Mayor-culture (</a:t>
            </a:r>
            <a:r>
              <a:rPr lang="en-GB" sz="2300" dirty="0" err="1" smtClean="0">
                <a:latin typeface="Arial" pitchFamily="34" charset="0"/>
                <a:cs typeface="Arial" pitchFamily="34" charset="0"/>
              </a:rPr>
              <a:t>pavarottisation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), </a:t>
            </a:r>
          </a:p>
          <a:p>
            <a:pPr>
              <a:spcBef>
                <a:spcPts val="1800"/>
              </a:spcBef>
              <a:buNone/>
            </a:pP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       Phases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 -   90s quantitative regulations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 -   00s qualitative regulations   </a:t>
            </a: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17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98080" cy="922114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Paradigm dispute on civil society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589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Premodern civil society   =    the republic of the state </a:t>
            </a:r>
          </a:p>
          <a:p>
            <a:pPr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Classic modern civil society  -  A free area outside the state </a:t>
            </a: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                                               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-  The basis for fundamental rights </a:t>
            </a: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catalogue of rights</a:t>
            </a:r>
          </a:p>
          <a:p>
            <a:pPr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In civil society: 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First set:          Protection of the individual and the privacy of the home 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Second set:     Freedom of thought, and expression and freedom of the press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Third set:         Freedom of assembly and freedom of associations</a:t>
            </a:r>
          </a:p>
          <a:p>
            <a:pPr>
              <a:spcBef>
                <a:spcPts val="1800"/>
              </a:spcBef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Between civil society and the market 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Fourth set       Property rights, civil contracts and labour law</a:t>
            </a:r>
          </a:p>
          <a:p>
            <a:pPr>
              <a:spcBef>
                <a:spcPts val="1800"/>
              </a:spcBef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Between civil society and the state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Fifth set 	         Democratic rights and welfare rights.</a:t>
            </a:r>
          </a:p>
          <a:p>
            <a:pPr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chain of rights</a:t>
            </a:r>
          </a:p>
          <a:p>
            <a:pPr>
              <a:spcBef>
                <a:spcPts val="9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Civil rights              economic and political rights            welfare rights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18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Højrepil 7"/>
          <p:cNvSpPr/>
          <p:nvPr/>
        </p:nvSpPr>
        <p:spPr>
          <a:xfrm>
            <a:off x="2555776" y="6381328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Højrepil 10"/>
          <p:cNvSpPr/>
          <p:nvPr/>
        </p:nvSpPr>
        <p:spPr>
          <a:xfrm>
            <a:off x="5868144" y="6381328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Ideals of a free civil society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Civil society  as base for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Individual freedom  and autonomy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Free voluntary associations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Free public debate  </a:t>
            </a:r>
          </a:p>
          <a:p>
            <a:pPr>
              <a:spcBef>
                <a:spcPts val="18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Main aims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To secure  personal  and  democratic formation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To secure  independent  learning capacity in civil society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To secure  communicative rationality  in the lifeworld </a:t>
            </a:r>
          </a:p>
          <a:p>
            <a:pPr>
              <a:spcBef>
                <a:spcPts val="1800"/>
              </a:spcBef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Means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Liberal adult education      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Voluntary associations / NGOs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Free arts  and  voluntary culture 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The project concept 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Overall aim</a:t>
            </a:r>
          </a:p>
          <a:p>
            <a:pPr>
              <a:buFontTx/>
              <a:buChar char="-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promote a humanistic learning perspective </a:t>
            </a: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   on amateur art and voluntary culture </a:t>
            </a:r>
          </a:p>
          <a:p>
            <a:pPr>
              <a:buNone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Objectives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A survey on learning outcome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Double online tools for learning validation 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Two pilot Grundtvig courses  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Three reports</a:t>
            </a:r>
          </a:p>
          <a:p>
            <a:pPr>
              <a:buFontTx/>
              <a:buChar char="-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Dissemination and exploitation </a:t>
            </a:r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Pressure on the civil society 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1268760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New agenda  of  instrumentalisation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Civil society as a servant for the market and the state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No respect  for an independent  civil society </a:t>
            </a:r>
          </a:p>
          <a:p>
            <a:pPr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Means </a:t>
            </a:r>
          </a:p>
          <a:p>
            <a:pPr>
              <a:spcBef>
                <a:spcPts val="1200"/>
              </a:spcBef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liberal  adult education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Still less public support to general adult education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Subcontractor for vocational training or formal education </a:t>
            </a:r>
          </a:p>
          <a:p>
            <a:pPr>
              <a:spcBef>
                <a:spcPts val="1800"/>
              </a:spcBef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Voluntary associations / NGOs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More political control by contracts, project funding, evaluations, etc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New demands of cooperation with the private sector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From voluntary associations to  individual  volunteering  </a:t>
            </a:r>
          </a:p>
          <a:p>
            <a:pPr>
              <a:spcBef>
                <a:spcPts val="1800"/>
              </a:spcBef>
              <a:buNone/>
            </a:pPr>
            <a:r>
              <a:rPr lang="en-GB" sz="1600" u="sng" dirty="0" smtClean="0">
                <a:latin typeface="Arial" pitchFamily="34" charset="0"/>
                <a:cs typeface="Arial" pitchFamily="34" charset="0"/>
              </a:rPr>
              <a:t>Amateur culture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Resources moved to event culture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From active to audience 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Conclusions - theory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15616" y="980728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humanistic agenda 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(with reference to  Critical Theory)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An effective system world as well as a rich lifeworld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With relations to fundamental modern European ideals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Learning in context </a:t>
            </a:r>
          </a:p>
          <a:p>
            <a:pPr>
              <a:spcBef>
                <a:spcPts val="30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 freedom-oriented civil society  theory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With a high independent learning capacity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And a communicative rationality incl. the expressive and aesthetical  reason </a:t>
            </a:r>
          </a:p>
          <a:p>
            <a:pPr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A  Bildung-oriented learning theory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Human freedom (autonomy  and authenticity)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Communicative reason as unity of cognitive, moral and aesthetical reasons </a:t>
            </a:r>
          </a:p>
          <a:p>
            <a:pPr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  Bildung-oriented culture theory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Aesthetic practise  has high level of personal formation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Quality criteria for art and amateur culture may be the Bildung-potential. 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21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Conclusions – policy 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15616" y="980728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raison d'être</a:t>
            </a: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Amateur culture represent a societal activity that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promotes aesthetic learning processes with a high potential of personal and democratic formation.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Have reference to the European traditions of Enlightenment and Bildung</a:t>
            </a:r>
          </a:p>
          <a:p>
            <a:pPr>
              <a:spcBef>
                <a:spcPts val="24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core service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is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to strengthen the communicative reason of the lifeworld in the societal totality.  </a:t>
            </a:r>
          </a:p>
          <a:p>
            <a:pPr>
              <a:spcBef>
                <a:spcPts val="24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Culture policy  strategy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/ perspectives for profiling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Try to change agenda  and gain the ideological initiative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The zeitgeist  may - after the finance crisis - be more open for a humanistic agenda   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2276872"/>
            <a:ext cx="7488832" cy="504056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endParaRPr lang="da-DK" sz="40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sz="5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5868144" y="566124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Institute for Civil Society    </a:t>
            </a:r>
            <a:endParaRPr lang="da-DK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9" y="5797972"/>
            <a:ext cx="648072" cy="656276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403648" y="2708920"/>
            <a:ext cx="7200800" cy="20928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endParaRPr lang="da-DK" sz="1000" dirty="0" smtClean="0">
              <a:solidFill>
                <a:schemeClr val="accent1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n-GB" sz="28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Learning methodology</a:t>
            </a:r>
          </a:p>
          <a:p>
            <a:pPr lvl="0" algn="ctr">
              <a:spcBef>
                <a:spcPct val="0"/>
              </a:spcBef>
            </a:pPr>
            <a:r>
              <a:rPr lang="en-GB" sz="28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&amp; </a:t>
            </a:r>
          </a:p>
          <a:p>
            <a:pPr lvl="0" algn="ctr">
              <a:spcBef>
                <a:spcPct val="0"/>
              </a:spcBef>
            </a:pPr>
            <a:r>
              <a:rPr lang="en-GB" sz="28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the framework of the online tool</a:t>
            </a:r>
          </a:p>
          <a:p>
            <a:pPr lvl="0" algn="r">
              <a:spcBef>
                <a:spcPct val="0"/>
              </a:spcBef>
            </a:pPr>
            <a:endParaRPr lang="en-GB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lvl="0" algn="r">
              <a:spcBef>
                <a:spcPct val="0"/>
              </a:spcBef>
            </a:pP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 </a:t>
            </a:r>
            <a:endParaRPr lang="da-DK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Billed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2088232" cy="84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03648" y="1412776"/>
            <a:ext cx="7200800" cy="1107996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NATIONAL CONFERENCE </a:t>
            </a:r>
            <a:r>
              <a:rPr kumimoji="0" lang="en-GB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ts val="6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18 October 2011 </a:t>
            </a:r>
            <a:r>
              <a:rPr lang="en-GB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Ljubljana, Slovenia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644008" y="515719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Hans Jørgen Vodsgaard</a:t>
            </a:r>
            <a:endParaRPr lang="da-DK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change of pedagogical frame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24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340768"/>
            <a:ext cx="7128792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/>
            <a:r>
              <a:rPr lang="en-GB" b="1" dirty="0" smtClean="0">
                <a:latin typeface="Arial" pitchFamily="34" charset="0"/>
                <a:cs typeface="Arial" pitchFamily="34" charset="0"/>
              </a:rPr>
              <a:t>The classic  Curriculum, some decades ago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Double aim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Education for the work life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Formation for the social and personal life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Main components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Hard qualifications   -    Knowledge &amp; skills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Soft qualifications     -   Personal skills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Personal formation   -   Bildung perspective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Bildung dialectic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verb / to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bild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(to form oneself  freely)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noun / a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Bild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 (to have role models)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Self-reflexion and social reflexion is related </a:t>
            </a:r>
          </a:p>
          <a:p>
            <a:pPr marL="406800" lvl="1" indent="-360000">
              <a:spcBef>
                <a:spcPts val="6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     Freedom for the common good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First a person and a citizen –  then a employee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change of pedagogical frame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25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340768"/>
            <a:ext cx="7128792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/>
            <a:r>
              <a:rPr lang="en-GB" b="1" dirty="0" smtClean="0">
                <a:latin typeface="Arial" pitchFamily="34" charset="0"/>
                <a:cs typeface="Arial" pitchFamily="34" charset="0"/>
              </a:rPr>
              <a:t>The new mainstream Curriculum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Background – Knowledge economy and management theory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learning organisation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Human capital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Flexible competences  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One aim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Education for the work life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Adaptable, flexible, full commitment with body and soul, no leisure time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 work for the firm is to live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Main components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Soft qualifications     -   Competences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First and foremost – be at committed employee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Learning in context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26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lvl="1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1331640" y="1412776"/>
            <a:ext cx="3816424" cy="2954655"/>
          </a:xfrm>
          <a:prstGeom prst="rect">
            <a:avLst/>
          </a:prstGeom>
          <a:noFill/>
          <a:ln w="6350">
            <a:solidFill>
              <a:schemeClr val="tx2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The application perspective</a:t>
            </a:r>
          </a:p>
          <a:p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For the work life as employee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For the social life as citizen 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For the personal life as a human 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For interrelated life spheres 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12" name="Tekstboks 11"/>
          <p:cNvSpPr txBox="1"/>
          <p:nvPr/>
        </p:nvSpPr>
        <p:spPr>
          <a:xfrm>
            <a:off x="5148064" y="1412776"/>
            <a:ext cx="3672408" cy="2954655"/>
          </a:xfrm>
          <a:prstGeom prst="rect">
            <a:avLst/>
          </a:prstGeom>
          <a:noFill/>
          <a:ln w="6350">
            <a:solidFill>
              <a:schemeClr val="tx2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EU’s aims of lifelong learning</a:t>
            </a:r>
          </a:p>
          <a:p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Employability 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Active citizenship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Personal fulfilment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Social inclusion / cultural cohesion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13" name="Tekstboks 12"/>
          <p:cNvSpPr txBox="1"/>
          <p:nvPr/>
        </p:nvSpPr>
        <p:spPr>
          <a:xfrm>
            <a:off x="1259632" y="4869160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context of art and amateur culture 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Is primarily the cultural, social and personal life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Where the dimension of Bildung is essential 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LOACs learning frame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9396536" y="52292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27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80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 broad view on learning including three dimensions 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Personal formation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Knowledge &amp; skills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Competences  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 three dimensions are interrelated*</a:t>
            </a:r>
          </a:p>
          <a:p>
            <a:pPr marL="406800" lvl="1" indent="-360000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 Their importance will vary in different contexts  </a:t>
            </a:r>
          </a:p>
          <a:p>
            <a:pPr marL="0" lvl="1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GB" sz="1200" dirty="0" smtClean="0">
                <a:latin typeface="Arial" pitchFamily="34" charset="0"/>
                <a:cs typeface="Arial" pitchFamily="34" charset="0"/>
              </a:rPr>
              <a:t>*) </a:t>
            </a:r>
          </a:p>
          <a:p>
            <a:pPr marL="0" lvl="1">
              <a:buFont typeface="Wingdings" pitchFamily="2" charset="2"/>
              <a:buChar char="§"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  Personal formation will be empty without knowledge-anchoring and act-weak without competence.</a:t>
            </a:r>
          </a:p>
          <a:p>
            <a:pPr marL="0" lvl="1">
              <a:buFont typeface="Wingdings" pitchFamily="2" charset="2"/>
              <a:buChar char="§"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  Knowledge will be directionless without personal formation and impractical without competence.</a:t>
            </a:r>
          </a:p>
          <a:p>
            <a:pPr marL="0" lvl="1">
              <a:buFont typeface="Wingdings" pitchFamily="2" charset="2"/>
              <a:buChar char="§"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  Competences will be useless without knowledge and bewildered without personal formation.</a:t>
            </a:r>
          </a:p>
          <a:p>
            <a:pPr marL="72000" lvl="1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dimension of personal formation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28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This dimension includes six elements: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authenticity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autonomy,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reflexive knowledge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moral judgement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aesthetic sense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integration (a versatile personality or the whole person).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Each element is described by three key attributes, e.g. 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Aesthetic sense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Sensitive of moods and feelings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Poetic imagination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Artistic sense </a:t>
            </a:r>
            <a:endParaRPr lang="en-GB" sz="16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dimension of knowledge &amp; skills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29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This dimension includes three elements: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i="1" dirty="0" smtClean="0"/>
              <a:t>General knowledge about man</a:t>
            </a:r>
            <a:r>
              <a:rPr lang="en-GB" dirty="0" smtClean="0"/>
              <a:t>, society and culture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Specific knowledge and skills in a cultural subject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Didactical insight in the specific topic   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Each element is described by four key attributes, e.g. Didactical insight in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Pedagogical techniques of teaching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Learning methods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Awareness of personal learning stile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Responsibility of own learning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dirty="0" smtClean="0"/>
              <a:t>Problem formulation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Initial question: </a:t>
            </a:r>
          </a:p>
          <a:p>
            <a:r>
              <a:rPr lang="en-GB" sz="3300" dirty="0" smtClean="0">
                <a:latin typeface="Arial" pitchFamily="34" charset="0"/>
                <a:cs typeface="Arial" pitchFamily="34" charset="0"/>
              </a:rPr>
              <a:t>What is the raison d'être of amateur culture</a:t>
            </a:r>
            <a:endParaRPr lang="en-GB" sz="33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On the one side – views of the amateurs and volunteers 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Personal fulfilment  - the joy of the amateur  </a:t>
            </a:r>
          </a:p>
          <a:p>
            <a:pPr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 An end in itself  - has its own meaning </a:t>
            </a:r>
          </a:p>
          <a:p>
            <a:pPr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Personal formation, democratic experience, social capital </a:t>
            </a:r>
          </a:p>
          <a:p>
            <a:pPr>
              <a:lnSpc>
                <a:spcPct val="230000"/>
              </a:lnSpc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On the other side – views of the politicians and administrators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Social policy:          Social inclusion, empowerment , integration</a:t>
            </a:r>
          </a:p>
          <a:p>
            <a:pPr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Health care:            Art as preventive health care </a:t>
            </a:r>
          </a:p>
          <a:p>
            <a:pPr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Economic Affairs:   Experience economy, Creative labour, cultural industry, </a:t>
            </a:r>
          </a:p>
          <a:p>
            <a:pPr>
              <a:buNone/>
            </a:pPr>
            <a:r>
              <a:rPr lang="en-GB" sz="33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endParaRPr lang="en-GB" sz="33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Humanistic view on the core service (a goal)</a:t>
            </a:r>
          </a:p>
          <a:p>
            <a:pPr>
              <a:lnSpc>
                <a:spcPct val="110000"/>
              </a:lnSpc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contra</a:t>
            </a:r>
            <a:r>
              <a:rPr lang="en-GB" sz="33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10000"/>
              </a:lnSpc>
              <a:buNone/>
            </a:pPr>
            <a:r>
              <a:rPr lang="en-GB" sz="3300" b="1" dirty="0" smtClean="0">
                <a:latin typeface="Arial" pitchFamily="34" charset="0"/>
                <a:cs typeface="Arial" pitchFamily="34" charset="0"/>
              </a:rPr>
              <a:t>Instrumental view on the peripheral services (a mean) </a:t>
            </a:r>
            <a:endParaRPr lang="en-GB" sz="33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3</a:t>
            </a:fld>
            <a:endParaRPr lang="en-GB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dimension of competences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30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This dimension includes six competences: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Cooperative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Communicative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Creative and innovative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self-management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intercultural understanding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general learning ability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Each element is described by three key attributes, e.g. Social competence</a:t>
            </a:r>
            <a:endParaRPr lang="en-GB" sz="16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Empathic and participatory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Responsible and Cooperative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Tolerance and respect of diversity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double online tool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One tool for the learners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validate their own learning profile and outcome 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Another tool for the learning providers 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clarify their own goals and priorities for the learning activity 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validate the outcome for a group of learners (e.g. a class)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compare the learners outcome with the schools goals </a:t>
            </a:r>
          </a:p>
          <a:p>
            <a:pPr marL="0" indent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31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purpose of the double tool</a:t>
            </a:r>
            <a:br>
              <a:rPr lang="en-GB" sz="3200" b="1" dirty="0" smtClean="0"/>
            </a:br>
            <a:r>
              <a:rPr lang="en-GB" sz="3200" b="1" dirty="0" smtClean="0"/>
              <a:t>in amateur art and voluntary culture 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Focus on the learning dimension for learners and providers 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Help the learners to document their learning profile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Help the organisations to evaluate their learning activities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Collect cross-border data on learning outcome for research </a:t>
            </a:r>
          </a:p>
          <a:p>
            <a:pPr marL="0" indent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880808" cy="994122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/>
              <a:t> Try the tool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6736792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  <a:hlinkClick r:id="rId3"/>
            </a:endParaRPr>
          </a:p>
          <a:p>
            <a:pPr algn="ctr">
              <a:buNone/>
            </a:pPr>
            <a:r>
              <a:rPr lang="da-DK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http://grundtvig.netschooltools.com/</a:t>
            </a: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en-GB" sz="2800" dirty="0" smtClean="0"/>
              <a:t>Enjoy yourself</a:t>
            </a: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34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Billede 10" descr="print asttik, beskår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188640"/>
            <a:ext cx="8028384" cy="6669360"/>
          </a:xfrm>
          <a:prstGeom prst="rect">
            <a:avLst/>
          </a:prstGeom>
        </p:spPr>
      </p:pic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018"/>
          </a:xfrm>
        </p:spPr>
        <p:txBody>
          <a:bodyPr>
            <a:no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y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35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018"/>
          </a:xfrm>
        </p:spPr>
        <p:txBody>
          <a:bodyPr>
            <a:no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y</a:t>
            </a:r>
            <a:endParaRPr lang="en-GB" sz="800" dirty="0">
              <a:solidFill>
                <a:schemeClr val="bg1"/>
              </a:solidFill>
            </a:endParaRPr>
          </a:p>
        </p:txBody>
      </p:sp>
      <p:pic>
        <p:nvPicPr>
          <p:cNvPr id="13" name="Billede 12" descr="competence, beskår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9" y="188640"/>
            <a:ext cx="8031036" cy="648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36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018"/>
          </a:xfrm>
        </p:spPr>
        <p:txBody>
          <a:bodyPr>
            <a:no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y</a:t>
            </a:r>
            <a:endParaRPr lang="en-GB" sz="800" dirty="0">
              <a:solidFill>
                <a:schemeClr val="bg1"/>
              </a:solidFill>
            </a:endParaRPr>
          </a:p>
        </p:txBody>
      </p:sp>
      <p:pic>
        <p:nvPicPr>
          <p:cNvPr id="11" name="Billede 10" descr="viden, beskår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133148"/>
            <a:ext cx="7848872" cy="6608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37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018"/>
          </a:xfrm>
        </p:spPr>
        <p:txBody>
          <a:bodyPr>
            <a:no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y</a:t>
            </a:r>
            <a:endParaRPr lang="en-GB" sz="800" dirty="0">
              <a:solidFill>
                <a:schemeClr val="bg1"/>
              </a:solidFill>
            </a:endParaRPr>
          </a:p>
        </p:txBody>
      </p:sp>
      <p:pic>
        <p:nvPicPr>
          <p:cNvPr id="13" name="Billede 12" descr="grsaf, beskår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59632" y="116632"/>
            <a:ext cx="7560840" cy="6568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Lifelong Learning on EU’s agenda</a:t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The EU Commission’s </a:t>
            </a:r>
          </a:p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Memorandum on lifelong learning, 2000</a:t>
            </a:r>
          </a:p>
          <a:p>
            <a:pPr>
              <a:spcBef>
                <a:spcPts val="0"/>
              </a:spcBef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Life long</a:t>
            </a:r>
          </a:p>
          <a:p>
            <a:pPr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From cradle to grave </a:t>
            </a:r>
          </a:p>
          <a:p>
            <a:pPr>
              <a:spcBef>
                <a:spcPts val="0"/>
              </a:spcBef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Life wide </a:t>
            </a:r>
          </a:p>
          <a:p>
            <a:pPr>
              <a:spcBef>
                <a:spcPts val="0"/>
              </a:spcBef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Formal learning </a:t>
            </a:r>
          </a:p>
          <a:p>
            <a:pPr>
              <a:spcBef>
                <a:spcPts val="0"/>
              </a:spcBef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Non-formal learning </a:t>
            </a:r>
          </a:p>
          <a:p>
            <a:pPr>
              <a:spcBef>
                <a:spcPts val="0"/>
              </a:spcBef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Informal learning  </a:t>
            </a:r>
          </a:p>
          <a:p>
            <a:pPr>
              <a:buNone/>
            </a:pP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38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dirty="0" smtClean="0"/>
              <a:t>Lead questions about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raison d'être</a:t>
            </a:r>
            <a:r>
              <a:rPr lang="en-GB" sz="3200" dirty="0" smtClean="0"/>
              <a:t> </a:t>
            </a:r>
            <a:endParaRPr lang="en-GB" sz="32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547664" y="1412776"/>
            <a:ext cx="3744416" cy="5149552"/>
          </a:xfrm>
          <a:ln>
            <a:solidFill>
              <a:schemeClr val="tx2"/>
            </a:solidFill>
            <a:prstDash val="solid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Main paradigm dispute</a:t>
            </a:r>
          </a:p>
          <a:p>
            <a:pPr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  Humanistic and instrumental discourses 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Derivative paradigm disputes  </a:t>
            </a:r>
          </a:p>
          <a:p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Lifelong learning </a:t>
            </a:r>
          </a:p>
          <a:p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Art and culture  </a:t>
            </a:r>
          </a:p>
          <a:p>
            <a:pPr>
              <a:buNone/>
            </a:pPr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Civil society</a:t>
            </a:r>
          </a:p>
          <a:p>
            <a:pPr>
              <a:spcBef>
                <a:spcPts val="1800"/>
              </a:spcBef>
            </a:pPr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GB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4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Pladsholder til indhold 9"/>
          <p:cNvSpPr txBox="1">
            <a:spLocks/>
          </p:cNvSpPr>
          <p:nvPr/>
        </p:nvSpPr>
        <p:spPr>
          <a:xfrm>
            <a:off x="5580112" y="1412776"/>
            <a:ext cx="2952328" cy="5149552"/>
          </a:xfrm>
          <a:prstGeom prst="rect">
            <a:avLst/>
          </a:prstGeom>
          <a:ln>
            <a:solidFill>
              <a:schemeClr val="tx2"/>
            </a:solidFill>
            <a:prstDash val="solid"/>
          </a:ln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b="1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Main a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nswers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GB" sz="1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Critical Theory contra Neoliberalism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Part answers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Bildung before competence </a:t>
            </a:r>
          </a:p>
          <a:p>
            <a:pPr marL="365760" indent="-283464">
              <a:spcBef>
                <a:spcPts val="1800"/>
              </a:spcBef>
              <a:buClr>
                <a:schemeClr val="accent1"/>
              </a:buClr>
              <a:buSzPct val="80000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Bildung before </a:t>
            </a:r>
          </a:p>
          <a:p>
            <a:pPr marL="365760" indent="-283464">
              <a:buClr>
                <a:schemeClr val="accent1"/>
              </a:buClr>
              <a:buSzPct val="80000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culture industry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Civic rights before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state raison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GB" sz="18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2987824" y="2204864"/>
            <a:ext cx="4032448" cy="19442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2987824" y="2060848"/>
            <a:ext cx="4608513" cy="367240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market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state</a:t>
            </a:r>
          </a:p>
          <a:p>
            <a:pPr>
              <a:spcBef>
                <a:spcPts val="12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Democracy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Public sphere</a:t>
            </a:r>
          </a:p>
          <a:p>
            <a:pPr>
              <a:spcBef>
                <a:spcPts val="120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civil society</a:t>
            </a:r>
          </a:p>
          <a:p>
            <a:pPr>
              <a:spcBef>
                <a:spcPts val="12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Private sphere</a:t>
            </a:r>
          </a:p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9"/>
            <a:ext cx="7499350" cy="70609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Habermas – Modern Society</a:t>
            </a:r>
            <a:endParaRPr lang="en-GB" sz="3600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4427984" y="278092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2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5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3" name="Tekstboks 12"/>
          <p:cNvSpPr txBox="1"/>
          <p:nvPr/>
        </p:nvSpPr>
        <p:spPr>
          <a:xfrm>
            <a:off x="2627784" y="1124744"/>
            <a:ext cx="46085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Technical -instrumental rationality</a:t>
            </a:r>
          </a:p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(How  - on effective means) </a:t>
            </a:r>
          </a:p>
          <a:p>
            <a:endParaRPr lang="en-GB" dirty="0"/>
          </a:p>
        </p:txBody>
      </p:sp>
      <p:sp>
        <p:nvSpPr>
          <p:cNvPr id="14" name="Tekstboks 13"/>
          <p:cNvSpPr txBox="1"/>
          <p:nvPr/>
        </p:nvSpPr>
        <p:spPr>
          <a:xfrm>
            <a:off x="3059832" y="5661248"/>
            <a:ext cx="43204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Communicative og expressive  rationality </a:t>
            </a:r>
          </a:p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(Why  - on purpose and meaning) </a:t>
            </a:r>
          </a:p>
          <a:p>
            <a:endParaRPr lang="en-GB" dirty="0"/>
          </a:p>
        </p:txBody>
      </p:sp>
      <p:sp>
        <p:nvSpPr>
          <p:cNvPr id="16" name="Tekstboks 15"/>
          <p:cNvSpPr txBox="1"/>
          <p:nvPr/>
        </p:nvSpPr>
        <p:spPr>
          <a:xfrm>
            <a:off x="1331640" y="2924944"/>
            <a:ext cx="15841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dirty="0" smtClean="0"/>
              <a:t>SYSTEM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LIFE  WORLD</a:t>
            </a:r>
            <a:endParaRPr lang="en-GB" dirty="0"/>
          </a:p>
        </p:txBody>
      </p:sp>
      <p:sp>
        <p:nvSpPr>
          <p:cNvPr id="11" name="Ellipse 10"/>
          <p:cNvSpPr/>
          <p:nvPr/>
        </p:nvSpPr>
        <p:spPr>
          <a:xfrm>
            <a:off x="2987824" y="3429000"/>
            <a:ext cx="3960440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0882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115616" y="1340769"/>
            <a:ext cx="4608513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System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Market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State</a:t>
            </a:r>
          </a:p>
          <a:p>
            <a:pPr>
              <a:spcBef>
                <a:spcPts val="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Parliament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Democratic public 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 Civil society                        </a:t>
            </a: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Personal sphere </a:t>
            </a:r>
          </a:p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Life world  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75656" y="260648"/>
            <a:ext cx="7499350" cy="634081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Kant/Habermas – Rationality forms</a:t>
            </a:r>
            <a:endParaRPr lang="en-GB" sz="3200" b="1" dirty="0"/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652120" y="1268760"/>
            <a:ext cx="3491880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instrumental rationality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Economic rationality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Bureaucratic rationality</a:t>
            </a:r>
          </a:p>
          <a:p>
            <a:pPr marL="0" indent="0">
              <a:spcBef>
                <a:spcPts val="0"/>
              </a:spcBef>
              <a:buClrTx/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Communicative rationality 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Cognitive reason (basic science)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Moral reason (ethics, law, politics)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Aesthetic reason (art and culture)  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3023828" y="26009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6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3212976"/>
            <a:ext cx="4032448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kstboks 17"/>
          <p:cNvSpPr txBox="1"/>
          <p:nvPr/>
        </p:nvSpPr>
        <p:spPr>
          <a:xfrm>
            <a:off x="1259632" y="5877272"/>
            <a:ext cx="4824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Grundtvig:</a:t>
            </a:r>
          </a:p>
          <a:p>
            <a:r>
              <a:rPr lang="en-GB" sz="1400" i="1" dirty="0" smtClean="0">
                <a:latin typeface="Arial" pitchFamily="34" charset="0"/>
                <a:cs typeface="Arial" pitchFamily="34" charset="0"/>
              </a:rPr>
              <a:t>     To find the song behind the plough</a:t>
            </a:r>
          </a:p>
          <a:p>
            <a:r>
              <a:rPr lang="en-GB" sz="1400" i="1" dirty="0" smtClean="0">
                <a:latin typeface="Arial" pitchFamily="34" charset="0"/>
                <a:cs typeface="Arial" pitchFamily="34" charset="0"/>
              </a:rPr>
              <a:t>     To know the difference between sunshine and lightning  </a:t>
            </a:r>
            <a:endParaRPr lang="en-GB" sz="1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0882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115616" y="1340769"/>
            <a:ext cx="4608513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System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Market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State</a:t>
            </a:r>
          </a:p>
          <a:p>
            <a:pPr>
              <a:spcBef>
                <a:spcPts val="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Parliament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Democratic public 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 Civil society                        </a:t>
            </a: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Personal sphere </a:t>
            </a:r>
          </a:p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Life world  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75656" y="260648"/>
            <a:ext cx="7499350" cy="634081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Kant/Habermas – Life spheres</a:t>
            </a:r>
            <a:endParaRPr lang="en-GB" sz="3200" b="1" dirty="0"/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796137" y="1268413"/>
            <a:ext cx="2664295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Value in world of necessity </a:t>
            </a:r>
          </a:p>
          <a:p>
            <a:pPr marL="0" indent="0"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-  Efficiency and usefulness </a:t>
            </a:r>
          </a:p>
          <a:p>
            <a:pPr marL="0" indent="0">
              <a:spcBef>
                <a:spcPts val="0"/>
              </a:spcBef>
              <a:buClrTx/>
              <a:buFontTx/>
              <a:buChar char="-"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Employee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(client and customer) </a:t>
            </a:r>
          </a:p>
          <a:p>
            <a:pPr marL="0" indent="0">
              <a:spcBef>
                <a:spcPts val="120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Citizen 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Fellowman 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Person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Value in world of freedom</a:t>
            </a:r>
          </a:p>
          <a:p>
            <a:pPr marL="0" indent="0">
              <a:buClrTx/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-  Autonomy and authenticity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3023828" y="26009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7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3212976"/>
            <a:ext cx="4032448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1628800"/>
            <a:ext cx="4032448" cy="295232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043608" y="1052736"/>
            <a:ext cx="4536504" cy="5279355"/>
          </a:xfrm>
          <a:noFill/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System </a:t>
            </a:r>
          </a:p>
          <a:p>
            <a:pPr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spcBef>
                <a:spcPts val="0"/>
              </a:spcBef>
              <a:buNone/>
            </a:pP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              Market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State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</a:t>
            </a:r>
            <a:endParaRPr lang="en-GB" sz="12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spcBef>
                <a:spcPts val="0"/>
              </a:spcBef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GB" sz="1400" b="1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      Spectator democracy 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Civil society is privatised </a:t>
            </a:r>
          </a:p>
          <a:p>
            <a:pPr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  Persons looses autonomy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Life world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9"/>
            <a:ext cx="7499350" cy="634081"/>
          </a:xfrm>
        </p:spPr>
        <p:txBody>
          <a:bodyPr>
            <a:normAutofit fontScale="90000"/>
          </a:bodyPr>
          <a:lstStyle/>
          <a:p>
            <a:r>
              <a:rPr lang="en-GB" sz="3200" smtClean="0"/>
              <a:t>Habermas – The system colonises the life world</a:t>
            </a:r>
            <a:endParaRPr lang="en-GB" sz="3200"/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651500" y="1268413"/>
            <a:ext cx="3492500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The neoliberal system   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The competition state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New public management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Commercialization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Instrumentalisation 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One-dimensional society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Civil society looses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  learning capacity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9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cxnSp>
        <p:nvCxnSpPr>
          <p:cNvPr id="15" name="Lige forbindelse 14"/>
          <p:cNvCxnSpPr/>
          <p:nvPr/>
        </p:nvCxnSpPr>
        <p:spPr>
          <a:xfrm rot="16200000" flipH="1">
            <a:off x="2771800" y="2852936"/>
            <a:ext cx="244827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8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4149080"/>
            <a:ext cx="3960440" cy="1008112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77787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Modern man – neoliberal man </a:t>
            </a:r>
            <a:endParaRPr lang="en-GB" sz="3600" dirty="0"/>
          </a:p>
        </p:txBody>
      </p:sp>
      <p:graphicFrame>
        <p:nvGraphicFramePr>
          <p:cNvPr id="10" name="Pladsholder til indhold 9"/>
          <p:cNvGraphicFramePr>
            <a:graphicFrameLocks noGrp="1"/>
          </p:cNvGraphicFramePr>
          <p:nvPr>
            <p:ph idx="4294967295"/>
          </p:nvPr>
        </p:nvGraphicFramePr>
        <p:xfrm>
          <a:off x="899592" y="1340768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9</a:t>
            </a:fld>
            <a:endParaRPr lang="en-GB" b="1">
              <a:solidFill>
                <a:schemeClr val="tx2"/>
              </a:solidFill>
            </a:endParaRPr>
          </a:p>
        </p:txBody>
      </p:sp>
      <p:graphicFrame>
        <p:nvGraphicFramePr>
          <p:cNvPr id="13" name="Pladsholder til indhold 9"/>
          <p:cNvGraphicFramePr>
            <a:graphicFrameLocks/>
          </p:cNvGraphicFramePr>
          <p:nvPr/>
        </p:nvGraphicFramePr>
        <p:xfrm>
          <a:off x="4860032" y="1484784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4606</TotalTime>
  <Words>1970</Words>
  <Application>Microsoft Office PowerPoint</Application>
  <PresentationFormat>Skærmshow (4:3)</PresentationFormat>
  <Paragraphs>607</Paragraphs>
  <Slides>38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38</vt:i4>
      </vt:variant>
    </vt:vector>
  </HeadingPairs>
  <TitlesOfParts>
    <vt:vector size="39" baseType="lpstr">
      <vt:lpstr>Bambusfletværk</vt:lpstr>
      <vt:lpstr>Dias nummer 1</vt:lpstr>
      <vt:lpstr>The project concept </vt:lpstr>
      <vt:lpstr>Problem formulation </vt:lpstr>
      <vt:lpstr>Lead questions about raison d'être </vt:lpstr>
      <vt:lpstr>Habermas – Modern Society</vt:lpstr>
      <vt:lpstr>Kant/Habermas – Rationality forms</vt:lpstr>
      <vt:lpstr>Kant/Habermas – Life spheres</vt:lpstr>
      <vt:lpstr>Habermas – The system colonises the life world</vt:lpstr>
      <vt:lpstr>Modern man – neoliberal man </vt:lpstr>
      <vt:lpstr> Lifelong Learning – an old concept </vt:lpstr>
      <vt:lpstr> Paradigm struggle on Lifelong Learning</vt:lpstr>
      <vt:lpstr>Lifelong Learning on EU’s agenda </vt:lpstr>
      <vt:lpstr>Inner tensions  in EU’s aims of lifelong learning </vt:lpstr>
      <vt:lpstr>Implementation of Lifelong learning</vt:lpstr>
      <vt:lpstr>Paradigm dispute on art and culture</vt:lpstr>
      <vt:lpstr> The humanistic agenda  after  Second World War </vt:lpstr>
      <vt:lpstr> The instrumental agenda  from the 90s  </vt:lpstr>
      <vt:lpstr> Paradigm dispute on civil society  </vt:lpstr>
      <vt:lpstr> Ideals of a free civil society  </vt:lpstr>
      <vt:lpstr> Pressure on the civil society  </vt:lpstr>
      <vt:lpstr> Conclusions - theory  </vt:lpstr>
      <vt:lpstr> Conclusions – policy   </vt:lpstr>
      <vt:lpstr>Dias nummer 23</vt:lpstr>
      <vt:lpstr>The change of pedagogical frame</vt:lpstr>
      <vt:lpstr>The change of pedagogical frame</vt:lpstr>
      <vt:lpstr>Learning in context </vt:lpstr>
      <vt:lpstr>LOACs learning frame</vt:lpstr>
      <vt:lpstr>The dimension of personal formation</vt:lpstr>
      <vt:lpstr>The dimension of knowledge &amp; skills</vt:lpstr>
      <vt:lpstr>The dimension of competences</vt:lpstr>
      <vt:lpstr>The double online tool </vt:lpstr>
      <vt:lpstr>The purpose of the double tool in amateur art and voluntary culture </vt:lpstr>
      <vt:lpstr> Try the tool </vt:lpstr>
      <vt:lpstr>y</vt:lpstr>
      <vt:lpstr>y</vt:lpstr>
      <vt:lpstr>y</vt:lpstr>
      <vt:lpstr>y</vt:lpstr>
      <vt:lpstr>Lifelong Learning on EU’s agenda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hans</cp:lastModifiedBy>
  <cp:revision>384</cp:revision>
  <dcterms:created xsi:type="dcterms:W3CDTF">2011-03-31T09:38:17Z</dcterms:created>
  <dcterms:modified xsi:type="dcterms:W3CDTF">2011-11-20T23:57:16Z</dcterms:modified>
</cp:coreProperties>
</file>