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23"/>
  </p:notesMasterIdLst>
  <p:handoutMasterIdLst>
    <p:handoutMasterId r:id="rId24"/>
  </p:handoutMasterIdLst>
  <p:sldIdLst>
    <p:sldId id="257" r:id="rId2"/>
    <p:sldId id="345" r:id="rId3"/>
    <p:sldId id="303" r:id="rId4"/>
    <p:sldId id="415" r:id="rId5"/>
    <p:sldId id="416" r:id="rId6"/>
    <p:sldId id="402" r:id="rId7"/>
    <p:sldId id="377" r:id="rId8"/>
    <p:sldId id="380" r:id="rId9"/>
    <p:sldId id="419" r:id="rId10"/>
    <p:sldId id="404" r:id="rId11"/>
    <p:sldId id="384" r:id="rId12"/>
    <p:sldId id="350" r:id="rId13"/>
    <p:sldId id="407" r:id="rId14"/>
    <p:sldId id="351" r:id="rId15"/>
    <p:sldId id="386" r:id="rId16"/>
    <p:sldId id="387" r:id="rId17"/>
    <p:sldId id="388" r:id="rId18"/>
    <p:sldId id="410" r:id="rId19"/>
    <p:sldId id="399" r:id="rId20"/>
    <p:sldId id="390" r:id="rId21"/>
    <p:sldId id="397" r:id="rId22"/>
  </p:sldIdLst>
  <p:sldSz cx="9144000" cy="6858000" type="screen4x3"/>
  <p:notesSz cx="6877050" cy="1000125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02" autoAdjust="0"/>
    <p:restoredTop sz="94697" autoAdjust="0"/>
  </p:normalViewPr>
  <p:slideViewPr>
    <p:cSldViewPr>
      <p:cViewPr varScale="1">
        <p:scale>
          <a:sx n="88" d="100"/>
          <a:sy n="88" d="100"/>
        </p:scale>
        <p:origin x="-8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946" y="-120"/>
      </p:cViewPr>
      <p:guideLst>
        <p:guide orient="horz" pos="3150"/>
        <p:guide pos="216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704015-C61C-4A94-8CF4-168691B82BCC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651953BF-E26C-4821-A030-02674617FED8}">
      <dgm:prSet phldrT="[Tekst]"/>
      <dgm:spPr/>
      <dgm:t>
        <a:bodyPr/>
        <a:lstStyle/>
        <a:p>
          <a:pPr algn="ctr"/>
          <a:r>
            <a:rPr lang="da-DK" noProof="0" smtClean="0"/>
            <a:t>Menneske </a:t>
          </a:r>
          <a:endParaRPr lang="da-DK" noProof="0"/>
        </a:p>
      </dgm:t>
    </dgm:pt>
    <dgm:pt modelId="{7BBB5A95-B9D1-41E3-BBE0-E4DC26B38BA0}" type="parTrans" cxnId="{AC1551D0-837F-4C4A-A81C-EB7CF64D6577}">
      <dgm:prSet/>
      <dgm:spPr/>
      <dgm:t>
        <a:bodyPr/>
        <a:lstStyle/>
        <a:p>
          <a:pPr algn="ctr"/>
          <a:endParaRPr lang="da-DK" noProof="0"/>
        </a:p>
      </dgm:t>
    </dgm:pt>
    <dgm:pt modelId="{A2CE3619-F3CC-40FB-948F-A5B575DB62E8}" type="sibTrans" cxnId="{AC1551D0-837F-4C4A-A81C-EB7CF64D6577}">
      <dgm:prSet/>
      <dgm:spPr/>
      <dgm:t>
        <a:bodyPr/>
        <a:lstStyle/>
        <a:p>
          <a:pPr algn="ctr"/>
          <a:endParaRPr lang="da-DK" noProof="0"/>
        </a:p>
      </dgm:t>
    </dgm:pt>
    <dgm:pt modelId="{5A0DB0E8-3A98-4E89-A4C5-C5108EE4F54C}">
      <dgm:prSet phldrT="[Tekst]"/>
      <dgm:spPr/>
      <dgm:t>
        <a:bodyPr/>
        <a:lstStyle/>
        <a:p>
          <a:pPr algn="ctr"/>
          <a:r>
            <a:rPr lang="da-DK" noProof="0" dirty="0" smtClean="0"/>
            <a:t>Med-arbejder </a:t>
          </a:r>
          <a:endParaRPr lang="da-DK" noProof="0" dirty="0"/>
        </a:p>
      </dgm:t>
    </dgm:pt>
    <dgm:pt modelId="{0AF91F76-E7A5-45F6-84E4-4903DBE761F5}" type="parTrans" cxnId="{5E9CF560-4ACF-478D-9435-6F1ACE7ADC9F}">
      <dgm:prSet/>
      <dgm:spPr/>
      <dgm:t>
        <a:bodyPr/>
        <a:lstStyle/>
        <a:p>
          <a:pPr algn="ctr"/>
          <a:endParaRPr lang="da-DK" noProof="0"/>
        </a:p>
      </dgm:t>
    </dgm:pt>
    <dgm:pt modelId="{350A9741-3100-4AF3-AB26-274FD70E2F70}" type="sibTrans" cxnId="{5E9CF560-4ACF-478D-9435-6F1ACE7ADC9F}">
      <dgm:prSet/>
      <dgm:spPr/>
      <dgm:t>
        <a:bodyPr/>
        <a:lstStyle/>
        <a:p>
          <a:pPr algn="ctr"/>
          <a:endParaRPr lang="da-DK" noProof="0"/>
        </a:p>
      </dgm:t>
    </dgm:pt>
    <dgm:pt modelId="{15B61D40-DE9A-4CC3-ADAD-1E7E4DA5A6D1}">
      <dgm:prSet phldrT="[Tekst]"/>
      <dgm:spPr/>
      <dgm:t>
        <a:bodyPr/>
        <a:lstStyle/>
        <a:p>
          <a:pPr algn="ctr"/>
          <a:r>
            <a:rPr lang="da-DK" noProof="0" smtClean="0"/>
            <a:t>Med-borger</a:t>
          </a:r>
          <a:endParaRPr lang="da-DK" noProof="0"/>
        </a:p>
      </dgm:t>
    </dgm:pt>
    <dgm:pt modelId="{3014ECCE-E4D9-4044-9C74-F6AFB86F329F}" type="parTrans" cxnId="{CAF33848-DF3A-456E-A73E-13F4926954B1}">
      <dgm:prSet/>
      <dgm:spPr/>
      <dgm:t>
        <a:bodyPr/>
        <a:lstStyle/>
        <a:p>
          <a:pPr algn="ctr"/>
          <a:endParaRPr lang="da-DK" noProof="0"/>
        </a:p>
      </dgm:t>
    </dgm:pt>
    <dgm:pt modelId="{78DF6FAF-E149-4417-9E97-35DBC7662921}" type="sibTrans" cxnId="{CAF33848-DF3A-456E-A73E-13F4926954B1}">
      <dgm:prSet/>
      <dgm:spPr/>
      <dgm:t>
        <a:bodyPr/>
        <a:lstStyle/>
        <a:p>
          <a:pPr algn="ctr"/>
          <a:endParaRPr lang="da-DK" noProof="0"/>
        </a:p>
      </dgm:t>
    </dgm:pt>
    <dgm:pt modelId="{15CF9EFA-48B6-42CB-A3EF-7BC2A266F4EA}">
      <dgm:prSet phldrT="[Tekst]"/>
      <dgm:spPr/>
      <dgm:t>
        <a:bodyPr/>
        <a:lstStyle/>
        <a:p>
          <a:pPr algn="ctr"/>
          <a:r>
            <a:rPr lang="da-DK" noProof="0" smtClean="0"/>
            <a:t>Med-menneske</a:t>
          </a:r>
          <a:endParaRPr lang="da-DK" noProof="0"/>
        </a:p>
      </dgm:t>
    </dgm:pt>
    <dgm:pt modelId="{0A405E1C-5565-43AC-B2D3-5028D01EB1BE}" type="parTrans" cxnId="{67FFFFAF-07D6-4003-B2DB-F7AF8034C1E9}">
      <dgm:prSet/>
      <dgm:spPr/>
      <dgm:t>
        <a:bodyPr/>
        <a:lstStyle/>
        <a:p>
          <a:pPr algn="ctr"/>
          <a:endParaRPr lang="da-DK" noProof="0"/>
        </a:p>
      </dgm:t>
    </dgm:pt>
    <dgm:pt modelId="{2E31A907-91D2-4D64-8772-C6CFECC3F314}" type="sibTrans" cxnId="{67FFFFAF-07D6-4003-B2DB-F7AF8034C1E9}">
      <dgm:prSet/>
      <dgm:spPr/>
      <dgm:t>
        <a:bodyPr/>
        <a:lstStyle/>
        <a:p>
          <a:pPr algn="ctr"/>
          <a:endParaRPr lang="da-DK" noProof="0"/>
        </a:p>
      </dgm:t>
    </dgm:pt>
    <dgm:pt modelId="{A5D1BD8F-90DF-4B06-B972-151E18787AD6}" type="pres">
      <dgm:prSet presAssocID="{6C704015-C61C-4A94-8CF4-168691B82BC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F4BA3DB0-49BB-4D0C-9FF3-9070A6E54839}" type="pres">
      <dgm:prSet presAssocID="{651953BF-E26C-4821-A030-02674617FED8}" presName="centerShape" presStyleLbl="node0" presStyleIdx="0" presStyleCnt="1"/>
      <dgm:spPr/>
      <dgm:t>
        <a:bodyPr/>
        <a:lstStyle/>
        <a:p>
          <a:endParaRPr lang="da-DK"/>
        </a:p>
      </dgm:t>
    </dgm:pt>
    <dgm:pt modelId="{867A5E4C-98AE-47C6-B8B0-06DEC3FC8996}" type="pres">
      <dgm:prSet presAssocID="{5A0DB0E8-3A98-4E89-A4C5-C5108EE4F54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BFA0493C-2B13-4FC5-B793-BD9F42BC12AD}" type="pres">
      <dgm:prSet presAssocID="{5A0DB0E8-3A98-4E89-A4C5-C5108EE4F54C}" presName="dummy" presStyleCnt="0"/>
      <dgm:spPr/>
    </dgm:pt>
    <dgm:pt modelId="{49B7AA99-2492-4CB8-B090-4C56ECC2F77F}" type="pres">
      <dgm:prSet presAssocID="{350A9741-3100-4AF3-AB26-274FD70E2F70}" presName="sibTrans" presStyleLbl="sibTrans2D1" presStyleIdx="0" presStyleCnt="3"/>
      <dgm:spPr/>
      <dgm:t>
        <a:bodyPr/>
        <a:lstStyle/>
        <a:p>
          <a:endParaRPr lang="da-DK"/>
        </a:p>
      </dgm:t>
    </dgm:pt>
    <dgm:pt modelId="{AE34B1C5-AE7E-4B68-95A9-5CC4A081DBBE}" type="pres">
      <dgm:prSet presAssocID="{15B61D40-DE9A-4CC3-ADAD-1E7E4DA5A6D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FA0EAE6-24E5-462F-8A29-E76609F4E42E}" type="pres">
      <dgm:prSet presAssocID="{15B61D40-DE9A-4CC3-ADAD-1E7E4DA5A6D1}" presName="dummy" presStyleCnt="0"/>
      <dgm:spPr/>
    </dgm:pt>
    <dgm:pt modelId="{DBDF2AE9-0810-432A-8950-9B548F0F01D0}" type="pres">
      <dgm:prSet presAssocID="{78DF6FAF-E149-4417-9E97-35DBC7662921}" presName="sibTrans" presStyleLbl="sibTrans2D1" presStyleIdx="1" presStyleCnt="3"/>
      <dgm:spPr/>
      <dgm:t>
        <a:bodyPr/>
        <a:lstStyle/>
        <a:p>
          <a:endParaRPr lang="da-DK"/>
        </a:p>
      </dgm:t>
    </dgm:pt>
    <dgm:pt modelId="{0BF8A887-D08B-4E08-AC81-A941F73C9BCC}" type="pres">
      <dgm:prSet presAssocID="{15CF9EFA-48B6-42CB-A3EF-7BC2A266F4E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78E330B0-EC5D-4B91-862B-538DB161B6A5}" type="pres">
      <dgm:prSet presAssocID="{15CF9EFA-48B6-42CB-A3EF-7BC2A266F4EA}" presName="dummy" presStyleCnt="0"/>
      <dgm:spPr/>
    </dgm:pt>
    <dgm:pt modelId="{3E916A71-C27D-480D-B444-8ACC233726E8}" type="pres">
      <dgm:prSet presAssocID="{2E31A907-91D2-4D64-8772-C6CFECC3F314}" presName="sibTrans" presStyleLbl="sibTrans2D1" presStyleIdx="2" presStyleCnt="3"/>
      <dgm:spPr/>
      <dgm:t>
        <a:bodyPr/>
        <a:lstStyle/>
        <a:p>
          <a:endParaRPr lang="da-DK"/>
        </a:p>
      </dgm:t>
    </dgm:pt>
  </dgm:ptLst>
  <dgm:cxnLst>
    <dgm:cxn modelId="{3CCBC846-C326-48EB-975C-5A6C22E93AAC}" type="presOf" srcId="{2E31A907-91D2-4D64-8772-C6CFECC3F314}" destId="{3E916A71-C27D-480D-B444-8ACC233726E8}" srcOrd="0" destOrd="0" presId="urn:microsoft.com/office/officeart/2005/8/layout/radial6"/>
    <dgm:cxn modelId="{520FC015-B2B2-4AC9-B95B-34C1A106EE38}" type="presOf" srcId="{5A0DB0E8-3A98-4E89-A4C5-C5108EE4F54C}" destId="{867A5E4C-98AE-47C6-B8B0-06DEC3FC8996}" srcOrd="0" destOrd="0" presId="urn:microsoft.com/office/officeart/2005/8/layout/radial6"/>
    <dgm:cxn modelId="{61D06122-E42A-42A3-BF3A-B52A821CC2D0}" type="presOf" srcId="{651953BF-E26C-4821-A030-02674617FED8}" destId="{F4BA3DB0-49BB-4D0C-9FF3-9070A6E54839}" srcOrd="0" destOrd="0" presId="urn:microsoft.com/office/officeart/2005/8/layout/radial6"/>
    <dgm:cxn modelId="{C22C0F67-A768-4A21-8B74-0082AF0FB16A}" type="presOf" srcId="{6C704015-C61C-4A94-8CF4-168691B82BCC}" destId="{A5D1BD8F-90DF-4B06-B972-151E18787AD6}" srcOrd="0" destOrd="0" presId="urn:microsoft.com/office/officeart/2005/8/layout/radial6"/>
    <dgm:cxn modelId="{5E9CF560-4ACF-478D-9435-6F1ACE7ADC9F}" srcId="{651953BF-E26C-4821-A030-02674617FED8}" destId="{5A0DB0E8-3A98-4E89-A4C5-C5108EE4F54C}" srcOrd="0" destOrd="0" parTransId="{0AF91F76-E7A5-45F6-84E4-4903DBE761F5}" sibTransId="{350A9741-3100-4AF3-AB26-274FD70E2F70}"/>
    <dgm:cxn modelId="{67EB3204-85E0-429C-ACC6-DB7AD26B2DF1}" type="presOf" srcId="{15B61D40-DE9A-4CC3-ADAD-1E7E4DA5A6D1}" destId="{AE34B1C5-AE7E-4B68-95A9-5CC4A081DBBE}" srcOrd="0" destOrd="0" presId="urn:microsoft.com/office/officeart/2005/8/layout/radial6"/>
    <dgm:cxn modelId="{67FFFFAF-07D6-4003-B2DB-F7AF8034C1E9}" srcId="{651953BF-E26C-4821-A030-02674617FED8}" destId="{15CF9EFA-48B6-42CB-A3EF-7BC2A266F4EA}" srcOrd="2" destOrd="0" parTransId="{0A405E1C-5565-43AC-B2D3-5028D01EB1BE}" sibTransId="{2E31A907-91D2-4D64-8772-C6CFECC3F314}"/>
    <dgm:cxn modelId="{CAF33848-DF3A-456E-A73E-13F4926954B1}" srcId="{651953BF-E26C-4821-A030-02674617FED8}" destId="{15B61D40-DE9A-4CC3-ADAD-1E7E4DA5A6D1}" srcOrd="1" destOrd="0" parTransId="{3014ECCE-E4D9-4044-9C74-F6AFB86F329F}" sibTransId="{78DF6FAF-E149-4417-9E97-35DBC7662921}"/>
    <dgm:cxn modelId="{2485A489-F743-4B35-91E0-0B0B1F8F9A6B}" type="presOf" srcId="{15CF9EFA-48B6-42CB-A3EF-7BC2A266F4EA}" destId="{0BF8A887-D08B-4E08-AC81-A941F73C9BCC}" srcOrd="0" destOrd="0" presId="urn:microsoft.com/office/officeart/2005/8/layout/radial6"/>
    <dgm:cxn modelId="{8BED63E2-287E-4B42-A4CA-DDAAEEF70D35}" type="presOf" srcId="{350A9741-3100-4AF3-AB26-274FD70E2F70}" destId="{49B7AA99-2492-4CB8-B090-4C56ECC2F77F}" srcOrd="0" destOrd="0" presId="urn:microsoft.com/office/officeart/2005/8/layout/radial6"/>
    <dgm:cxn modelId="{AC1551D0-837F-4C4A-A81C-EB7CF64D6577}" srcId="{6C704015-C61C-4A94-8CF4-168691B82BCC}" destId="{651953BF-E26C-4821-A030-02674617FED8}" srcOrd="0" destOrd="0" parTransId="{7BBB5A95-B9D1-41E3-BBE0-E4DC26B38BA0}" sibTransId="{A2CE3619-F3CC-40FB-948F-A5B575DB62E8}"/>
    <dgm:cxn modelId="{29C8F971-08F9-4268-BA01-D6F774408F4F}" type="presOf" srcId="{78DF6FAF-E149-4417-9E97-35DBC7662921}" destId="{DBDF2AE9-0810-432A-8950-9B548F0F01D0}" srcOrd="0" destOrd="0" presId="urn:microsoft.com/office/officeart/2005/8/layout/radial6"/>
    <dgm:cxn modelId="{C6001364-E301-4846-AF25-3B25B7797F71}" type="presParOf" srcId="{A5D1BD8F-90DF-4B06-B972-151E18787AD6}" destId="{F4BA3DB0-49BB-4D0C-9FF3-9070A6E54839}" srcOrd="0" destOrd="0" presId="urn:microsoft.com/office/officeart/2005/8/layout/radial6"/>
    <dgm:cxn modelId="{2C844732-7CFA-41ED-BDF7-1A486709185D}" type="presParOf" srcId="{A5D1BD8F-90DF-4B06-B972-151E18787AD6}" destId="{867A5E4C-98AE-47C6-B8B0-06DEC3FC8996}" srcOrd="1" destOrd="0" presId="urn:microsoft.com/office/officeart/2005/8/layout/radial6"/>
    <dgm:cxn modelId="{9F7E595D-0E26-41F3-B9B8-EDAECBDC9032}" type="presParOf" srcId="{A5D1BD8F-90DF-4B06-B972-151E18787AD6}" destId="{BFA0493C-2B13-4FC5-B793-BD9F42BC12AD}" srcOrd="2" destOrd="0" presId="urn:microsoft.com/office/officeart/2005/8/layout/radial6"/>
    <dgm:cxn modelId="{919AE46D-5513-43DA-B614-73E2C0818721}" type="presParOf" srcId="{A5D1BD8F-90DF-4B06-B972-151E18787AD6}" destId="{49B7AA99-2492-4CB8-B090-4C56ECC2F77F}" srcOrd="3" destOrd="0" presId="urn:microsoft.com/office/officeart/2005/8/layout/radial6"/>
    <dgm:cxn modelId="{988A07FD-169A-450B-A4E7-A25F86F4DB45}" type="presParOf" srcId="{A5D1BD8F-90DF-4B06-B972-151E18787AD6}" destId="{AE34B1C5-AE7E-4B68-95A9-5CC4A081DBBE}" srcOrd="4" destOrd="0" presId="urn:microsoft.com/office/officeart/2005/8/layout/radial6"/>
    <dgm:cxn modelId="{6A250BC0-0BEB-41E7-9A37-D6F8893632A6}" type="presParOf" srcId="{A5D1BD8F-90DF-4B06-B972-151E18787AD6}" destId="{6FA0EAE6-24E5-462F-8A29-E76609F4E42E}" srcOrd="5" destOrd="0" presId="urn:microsoft.com/office/officeart/2005/8/layout/radial6"/>
    <dgm:cxn modelId="{CABB506B-D962-46E6-91F6-18A687F101D5}" type="presParOf" srcId="{A5D1BD8F-90DF-4B06-B972-151E18787AD6}" destId="{DBDF2AE9-0810-432A-8950-9B548F0F01D0}" srcOrd="6" destOrd="0" presId="urn:microsoft.com/office/officeart/2005/8/layout/radial6"/>
    <dgm:cxn modelId="{5AEB6A57-6F7D-4DBF-B474-30C6898B2996}" type="presParOf" srcId="{A5D1BD8F-90DF-4B06-B972-151E18787AD6}" destId="{0BF8A887-D08B-4E08-AC81-A941F73C9BCC}" srcOrd="7" destOrd="0" presId="urn:microsoft.com/office/officeart/2005/8/layout/radial6"/>
    <dgm:cxn modelId="{470CE55E-79AB-436B-90C5-ED8BE1924599}" type="presParOf" srcId="{A5D1BD8F-90DF-4B06-B972-151E18787AD6}" destId="{78E330B0-EC5D-4B91-862B-538DB161B6A5}" srcOrd="8" destOrd="0" presId="urn:microsoft.com/office/officeart/2005/8/layout/radial6"/>
    <dgm:cxn modelId="{9DA8364F-F25F-474F-8194-A4DF8D6217AF}" type="presParOf" srcId="{A5D1BD8F-90DF-4B06-B972-151E18787AD6}" destId="{3E916A71-C27D-480D-B444-8ACC233726E8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704015-C61C-4A94-8CF4-168691B82BCC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651953BF-E26C-4821-A030-02674617FED8}">
      <dgm:prSet phldrT="[Tekst]"/>
      <dgm:spPr/>
      <dgm:t>
        <a:bodyPr/>
        <a:lstStyle/>
        <a:p>
          <a:pPr algn="ctr"/>
          <a:r>
            <a:rPr lang="da-DK" noProof="0" smtClean="0"/>
            <a:t>Medarbejder</a:t>
          </a:r>
          <a:endParaRPr lang="da-DK" noProof="0"/>
        </a:p>
      </dgm:t>
    </dgm:pt>
    <dgm:pt modelId="{7BBB5A95-B9D1-41E3-BBE0-E4DC26B38BA0}" type="parTrans" cxnId="{AC1551D0-837F-4C4A-A81C-EB7CF64D6577}">
      <dgm:prSet/>
      <dgm:spPr/>
      <dgm:t>
        <a:bodyPr/>
        <a:lstStyle/>
        <a:p>
          <a:pPr algn="ctr"/>
          <a:endParaRPr lang="da-DK" noProof="0"/>
        </a:p>
      </dgm:t>
    </dgm:pt>
    <dgm:pt modelId="{A2CE3619-F3CC-40FB-948F-A5B575DB62E8}" type="sibTrans" cxnId="{AC1551D0-837F-4C4A-A81C-EB7CF64D6577}">
      <dgm:prSet/>
      <dgm:spPr/>
      <dgm:t>
        <a:bodyPr/>
        <a:lstStyle/>
        <a:p>
          <a:pPr algn="ctr"/>
          <a:endParaRPr lang="da-DK" noProof="0"/>
        </a:p>
      </dgm:t>
    </dgm:pt>
    <dgm:pt modelId="{5A0DB0E8-3A98-4E89-A4C5-C5108EE4F54C}">
      <dgm:prSet phldrT="[Tekst]"/>
      <dgm:spPr/>
      <dgm:t>
        <a:bodyPr/>
        <a:lstStyle/>
        <a:p>
          <a:pPr algn="ctr"/>
          <a:r>
            <a:rPr lang="da-DK" noProof="0" dirty="0" smtClean="0"/>
            <a:t>Klient</a:t>
          </a:r>
          <a:endParaRPr lang="da-DK" noProof="0" dirty="0"/>
        </a:p>
      </dgm:t>
    </dgm:pt>
    <dgm:pt modelId="{0AF91F76-E7A5-45F6-84E4-4903DBE761F5}" type="parTrans" cxnId="{5E9CF560-4ACF-478D-9435-6F1ACE7ADC9F}">
      <dgm:prSet/>
      <dgm:spPr/>
      <dgm:t>
        <a:bodyPr/>
        <a:lstStyle/>
        <a:p>
          <a:pPr algn="ctr"/>
          <a:endParaRPr lang="da-DK" noProof="0"/>
        </a:p>
      </dgm:t>
    </dgm:pt>
    <dgm:pt modelId="{350A9741-3100-4AF3-AB26-274FD70E2F70}" type="sibTrans" cxnId="{5E9CF560-4ACF-478D-9435-6F1ACE7ADC9F}">
      <dgm:prSet/>
      <dgm:spPr>
        <a:scene3d>
          <a:camera prst="orthographicFront">
            <a:rot lat="0" lon="21299999" rev="0"/>
          </a:camera>
          <a:lightRig rig="threePt" dir="t"/>
        </a:scene3d>
      </dgm:spPr>
      <dgm:t>
        <a:bodyPr/>
        <a:lstStyle/>
        <a:p>
          <a:pPr algn="ctr"/>
          <a:endParaRPr lang="da-DK" noProof="0"/>
        </a:p>
      </dgm:t>
    </dgm:pt>
    <dgm:pt modelId="{15B61D40-DE9A-4CC3-ADAD-1E7E4DA5A6D1}">
      <dgm:prSet phldrT="[Tekst]"/>
      <dgm:spPr/>
      <dgm:t>
        <a:bodyPr/>
        <a:lstStyle/>
        <a:p>
          <a:pPr algn="ctr"/>
          <a:r>
            <a:rPr lang="da-DK" noProof="0" smtClean="0"/>
            <a:t>Konsument</a:t>
          </a:r>
          <a:endParaRPr lang="da-DK" noProof="0"/>
        </a:p>
      </dgm:t>
    </dgm:pt>
    <dgm:pt modelId="{3014ECCE-E4D9-4044-9C74-F6AFB86F329F}" type="parTrans" cxnId="{CAF33848-DF3A-456E-A73E-13F4926954B1}">
      <dgm:prSet/>
      <dgm:spPr/>
      <dgm:t>
        <a:bodyPr/>
        <a:lstStyle/>
        <a:p>
          <a:pPr algn="ctr"/>
          <a:endParaRPr lang="da-DK" noProof="0"/>
        </a:p>
      </dgm:t>
    </dgm:pt>
    <dgm:pt modelId="{78DF6FAF-E149-4417-9E97-35DBC7662921}" type="sibTrans" cxnId="{CAF33848-DF3A-456E-A73E-13F4926954B1}">
      <dgm:prSet/>
      <dgm:spPr/>
      <dgm:t>
        <a:bodyPr/>
        <a:lstStyle/>
        <a:p>
          <a:pPr algn="ctr"/>
          <a:endParaRPr lang="da-DK" noProof="0"/>
        </a:p>
      </dgm:t>
    </dgm:pt>
    <dgm:pt modelId="{A5D1BD8F-90DF-4B06-B972-151E18787AD6}" type="pres">
      <dgm:prSet presAssocID="{6C704015-C61C-4A94-8CF4-168691B82BCC}" presName="Name0" presStyleCnt="0">
        <dgm:presLayoutVars>
          <dgm:chMax val="1"/>
          <dgm:dir val="rev"/>
          <dgm:animLvl val="ctr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F4BA3DB0-49BB-4D0C-9FF3-9070A6E54839}" type="pres">
      <dgm:prSet presAssocID="{651953BF-E26C-4821-A030-02674617FED8}" presName="centerShape" presStyleLbl="node0" presStyleIdx="0" presStyleCnt="1"/>
      <dgm:spPr/>
      <dgm:t>
        <a:bodyPr/>
        <a:lstStyle/>
        <a:p>
          <a:endParaRPr lang="da-DK"/>
        </a:p>
      </dgm:t>
    </dgm:pt>
    <dgm:pt modelId="{867A5E4C-98AE-47C6-B8B0-06DEC3FC8996}" type="pres">
      <dgm:prSet presAssocID="{5A0DB0E8-3A98-4E89-A4C5-C5108EE4F54C}" presName="node" presStyleLbl="node1" presStyleIdx="0" presStyleCnt="2" custRadScaleRad="95256" custRadScaleInc="15184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BFA0493C-2B13-4FC5-B793-BD9F42BC12AD}" type="pres">
      <dgm:prSet presAssocID="{5A0DB0E8-3A98-4E89-A4C5-C5108EE4F54C}" presName="dummy" presStyleCnt="0"/>
      <dgm:spPr/>
    </dgm:pt>
    <dgm:pt modelId="{49B7AA99-2492-4CB8-B090-4C56ECC2F77F}" type="pres">
      <dgm:prSet presAssocID="{350A9741-3100-4AF3-AB26-274FD70E2F70}" presName="sibTrans" presStyleLbl="sibTrans2D1" presStyleIdx="0" presStyleCnt="2" custScaleY="100209" custLinFactNeighborX="535" custLinFactNeighborY="1084"/>
      <dgm:spPr/>
      <dgm:t>
        <a:bodyPr/>
        <a:lstStyle/>
        <a:p>
          <a:endParaRPr lang="da-DK"/>
        </a:p>
      </dgm:t>
    </dgm:pt>
    <dgm:pt modelId="{AE34B1C5-AE7E-4B68-95A9-5CC4A081DBBE}" type="pres">
      <dgm:prSet presAssocID="{15B61D40-DE9A-4CC3-ADAD-1E7E4DA5A6D1}" presName="node" presStyleLbl="node1" presStyleIdx="1" presStyleCnt="2" custScaleY="105999" custRadScaleRad="97255" custRadScaleInc="145279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FA0EAE6-24E5-462F-8A29-E76609F4E42E}" type="pres">
      <dgm:prSet presAssocID="{15B61D40-DE9A-4CC3-ADAD-1E7E4DA5A6D1}" presName="dummy" presStyleCnt="0"/>
      <dgm:spPr/>
    </dgm:pt>
    <dgm:pt modelId="{DBDF2AE9-0810-432A-8950-9B548F0F01D0}" type="pres">
      <dgm:prSet presAssocID="{78DF6FAF-E149-4417-9E97-35DBC7662921}" presName="sibTrans" presStyleLbl="sibTrans2D1" presStyleIdx="1" presStyleCnt="2" custScaleX="99524" custScaleY="93480"/>
      <dgm:spPr/>
      <dgm:t>
        <a:bodyPr/>
        <a:lstStyle/>
        <a:p>
          <a:endParaRPr lang="da-DK"/>
        </a:p>
      </dgm:t>
    </dgm:pt>
  </dgm:ptLst>
  <dgm:cxnLst>
    <dgm:cxn modelId="{A08B399D-2522-4D75-8A83-A7FEA57B92A6}" type="presOf" srcId="{78DF6FAF-E149-4417-9E97-35DBC7662921}" destId="{DBDF2AE9-0810-432A-8950-9B548F0F01D0}" srcOrd="0" destOrd="0" presId="urn:microsoft.com/office/officeart/2005/8/layout/radial6"/>
    <dgm:cxn modelId="{5E9CF560-4ACF-478D-9435-6F1ACE7ADC9F}" srcId="{651953BF-E26C-4821-A030-02674617FED8}" destId="{5A0DB0E8-3A98-4E89-A4C5-C5108EE4F54C}" srcOrd="0" destOrd="0" parTransId="{0AF91F76-E7A5-45F6-84E4-4903DBE761F5}" sibTransId="{350A9741-3100-4AF3-AB26-274FD70E2F70}"/>
    <dgm:cxn modelId="{67BBF7D5-0D35-4CC6-A882-D57AE1B186E5}" type="presOf" srcId="{350A9741-3100-4AF3-AB26-274FD70E2F70}" destId="{49B7AA99-2492-4CB8-B090-4C56ECC2F77F}" srcOrd="0" destOrd="0" presId="urn:microsoft.com/office/officeart/2005/8/layout/radial6"/>
    <dgm:cxn modelId="{DBEAA67A-9D16-4FB1-8982-9404D84A2ED3}" type="presOf" srcId="{15B61D40-DE9A-4CC3-ADAD-1E7E4DA5A6D1}" destId="{AE34B1C5-AE7E-4B68-95A9-5CC4A081DBBE}" srcOrd="0" destOrd="0" presId="urn:microsoft.com/office/officeart/2005/8/layout/radial6"/>
    <dgm:cxn modelId="{24C8D325-0E7A-4EC5-A596-3463995ACF37}" type="presOf" srcId="{651953BF-E26C-4821-A030-02674617FED8}" destId="{F4BA3DB0-49BB-4D0C-9FF3-9070A6E54839}" srcOrd="0" destOrd="0" presId="urn:microsoft.com/office/officeart/2005/8/layout/radial6"/>
    <dgm:cxn modelId="{D3A4ED87-A723-4217-A867-6B1A411D3C4F}" type="presOf" srcId="{5A0DB0E8-3A98-4E89-A4C5-C5108EE4F54C}" destId="{867A5E4C-98AE-47C6-B8B0-06DEC3FC8996}" srcOrd="0" destOrd="0" presId="urn:microsoft.com/office/officeart/2005/8/layout/radial6"/>
    <dgm:cxn modelId="{CAF33848-DF3A-456E-A73E-13F4926954B1}" srcId="{651953BF-E26C-4821-A030-02674617FED8}" destId="{15B61D40-DE9A-4CC3-ADAD-1E7E4DA5A6D1}" srcOrd="1" destOrd="0" parTransId="{3014ECCE-E4D9-4044-9C74-F6AFB86F329F}" sibTransId="{78DF6FAF-E149-4417-9E97-35DBC7662921}"/>
    <dgm:cxn modelId="{AC1551D0-837F-4C4A-A81C-EB7CF64D6577}" srcId="{6C704015-C61C-4A94-8CF4-168691B82BCC}" destId="{651953BF-E26C-4821-A030-02674617FED8}" srcOrd="0" destOrd="0" parTransId="{7BBB5A95-B9D1-41E3-BBE0-E4DC26B38BA0}" sibTransId="{A2CE3619-F3CC-40FB-948F-A5B575DB62E8}"/>
    <dgm:cxn modelId="{F94E2B3A-F180-44CB-802B-3EA8704088ED}" type="presOf" srcId="{6C704015-C61C-4A94-8CF4-168691B82BCC}" destId="{A5D1BD8F-90DF-4B06-B972-151E18787AD6}" srcOrd="0" destOrd="0" presId="urn:microsoft.com/office/officeart/2005/8/layout/radial6"/>
    <dgm:cxn modelId="{60A41B19-0AEE-4A11-AC39-0E1856A74B71}" type="presParOf" srcId="{A5D1BD8F-90DF-4B06-B972-151E18787AD6}" destId="{F4BA3DB0-49BB-4D0C-9FF3-9070A6E54839}" srcOrd="0" destOrd="0" presId="urn:microsoft.com/office/officeart/2005/8/layout/radial6"/>
    <dgm:cxn modelId="{E9CEE2D8-F748-4E39-877D-787DC047DDCF}" type="presParOf" srcId="{A5D1BD8F-90DF-4B06-B972-151E18787AD6}" destId="{867A5E4C-98AE-47C6-B8B0-06DEC3FC8996}" srcOrd="1" destOrd="0" presId="urn:microsoft.com/office/officeart/2005/8/layout/radial6"/>
    <dgm:cxn modelId="{5B34EC40-3BCD-4C4B-A2E6-50DF1D9B8EA0}" type="presParOf" srcId="{A5D1BD8F-90DF-4B06-B972-151E18787AD6}" destId="{BFA0493C-2B13-4FC5-B793-BD9F42BC12AD}" srcOrd="2" destOrd="0" presId="urn:microsoft.com/office/officeart/2005/8/layout/radial6"/>
    <dgm:cxn modelId="{C17C44A1-3D6D-4780-91B8-201E4447F25E}" type="presParOf" srcId="{A5D1BD8F-90DF-4B06-B972-151E18787AD6}" destId="{49B7AA99-2492-4CB8-B090-4C56ECC2F77F}" srcOrd="3" destOrd="0" presId="urn:microsoft.com/office/officeart/2005/8/layout/radial6"/>
    <dgm:cxn modelId="{B1A45336-150B-4EE8-822F-FD21607FD4FD}" type="presParOf" srcId="{A5D1BD8F-90DF-4B06-B972-151E18787AD6}" destId="{AE34B1C5-AE7E-4B68-95A9-5CC4A081DBBE}" srcOrd="4" destOrd="0" presId="urn:microsoft.com/office/officeart/2005/8/layout/radial6"/>
    <dgm:cxn modelId="{633B1E27-2167-4F39-A4DD-83F0DA43960C}" type="presParOf" srcId="{A5D1BD8F-90DF-4B06-B972-151E18787AD6}" destId="{6FA0EAE6-24E5-462F-8A29-E76609F4E42E}" srcOrd="5" destOrd="0" presId="urn:microsoft.com/office/officeart/2005/8/layout/radial6"/>
    <dgm:cxn modelId="{52ABAA0A-796F-48CB-8F91-DC03413E9F4D}" type="presParOf" srcId="{A5D1BD8F-90DF-4B06-B972-151E18787AD6}" destId="{DBDF2AE9-0810-432A-8950-9B548F0F01D0}" srcOrd="6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916A71-C27D-480D-B444-8ACC233726E8}">
      <dsp:nvSpPr>
        <dsp:cNvPr id="0" name=""/>
        <dsp:cNvSpPr/>
      </dsp:nvSpPr>
      <dsp:spPr>
        <a:xfrm>
          <a:off x="657654" y="417147"/>
          <a:ext cx="2789146" cy="2789146"/>
        </a:xfrm>
        <a:prstGeom prst="blockArc">
          <a:avLst>
            <a:gd name="adj1" fmla="val 9000000"/>
            <a:gd name="adj2" fmla="val 162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DF2AE9-0810-432A-8950-9B548F0F01D0}">
      <dsp:nvSpPr>
        <dsp:cNvPr id="0" name=""/>
        <dsp:cNvSpPr/>
      </dsp:nvSpPr>
      <dsp:spPr>
        <a:xfrm>
          <a:off x="657654" y="417147"/>
          <a:ext cx="2789146" cy="2789146"/>
        </a:xfrm>
        <a:prstGeom prst="blockArc">
          <a:avLst>
            <a:gd name="adj1" fmla="val 1800000"/>
            <a:gd name="adj2" fmla="val 90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B7AA99-2492-4CB8-B090-4C56ECC2F77F}">
      <dsp:nvSpPr>
        <dsp:cNvPr id="0" name=""/>
        <dsp:cNvSpPr/>
      </dsp:nvSpPr>
      <dsp:spPr>
        <a:xfrm>
          <a:off x="657654" y="417147"/>
          <a:ext cx="2789146" cy="2789146"/>
        </a:xfrm>
        <a:prstGeom prst="blockArc">
          <a:avLst>
            <a:gd name="adj1" fmla="val 16200000"/>
            <a:gd name="adj2" fmla="val 18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BA3DB0-49BB-4D0C-9FF3-9070A6E54839}">
      <dsp:nvSpPr>
        <dsp:cNvPr id="0" name=""/>
        <dsp:cNvSpPr/>
      </dsp:nvSpPr>
      <dsp:spPr>
        <a:xfrm>
          <a:off x="1410906" y="1170399"/>
          <a:ext cx="1282642" cy="12826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kern="1200" noProof="0" smtClean="0"/>
            <a:t>Menneske </a:t>
          </a:r>
          <a:endParaRPr lang="da-DK" sz="1600" kern="1200" noProof="0"/>
        </a:p>
      </dsp:txBody>
      <dsp:txXfrm>
        <a:off x="1410906" y="1170399"/>
        <a:ext cx="1282642" cy="1282642"/>
      </dsp:txXfrm>
    </dsp:sp>
    <dsp:sp modelId="{867A5E4C-98AE-47C6-B8B0-06DEC3FC8996}">
      <dsp:nvSpPr>
        <dsp:cNvPr id="0" name=""/>
        <dsp:cNvSpPr/>
      </dsp:nvSpPr>
      <dsp:spPr>
        <a:xfrm>
          <a:off x="1603303" y="545"/>
          <a:ext cx="897849" cy="8978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noProof="0" dirty="0" smtClean="0"/>
            <a:t>Med-arbejder </a:t>
          </a:r>
          <a:endParaRPr lang="da-DK" sz="1100" kern="1200" noProof="0" dirty="0"/>
        </a:p>
      </dsp:txBody>
      <dsp:txXfrm>
        <a:off x="1603303" y="545"/>
        <a:ext cx="897849" cy="897849"/>
      </dsp:txXfrm>
    </dsp:sp>
    <dsp:sp modelId="{AE34B1C5-AE7E-4B68-95A9-5CC4A081DBBE}">
      <dsp:nvSpPr>
        <dsp:cNvPr id="0" name=""/>
        <dsp:cNvSpPr/>
      </dsp:nvSpPr>
      <dsp:spPr>
        <a:xfrm>
          <a:off x="2783046" y="2043921"/>
          <a:ext cx="897849" cy="8978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noProof="0" smtClean="0"/>
            <a:t>Med-borger</a:t>
          </a:r>
          <a:endParaRPr lang="da-DK" sz="1100" kern="1200" noProof="0"/>
        </a:p>
      </dsp:txBody>
      <dsp:txXfrm>
        <a:off x="2783046" y="2043921"/>
        <a:ext cx="897849" cy="897849"/>
      </dsp:txXfrm>
    </dsp:sp>
    <dsp:sp modelId="{0BF8A887-D08B-4E08-AC81-A941F73C9BCC}">
      <dsp:nvSpPr>
        <dsp:cNvPr id="0" name=""/>
        <dsp:cNvSpPr/>
      </dsp:nvSpPr>
      <dsp:spPr>
        <a:xfrm>
          <a:off x="423559" y="2043921"/>
          <a:ext cx="897849" cy="8978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noProof="0" smtClean="0"/>
            <a:t>Med-menneske</a:t>
          </a:r>
          <a:endParaRPr lang="da-DK" sz="1100" kern="1200" noProof="0"/>
        </a:p>
      </dsp:txBody>
      <dsp:txXfrm>
        <a:off x="423559" y="2043921"/>
        <a:ext cx="897849" cy="89784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DF2AE9-0810-432A-8950-9B548F0F01D0}">
      <dsp:nvSpPr>
        <dsp:cNvPr id="0" name=""/>
        <dsp:cNvSpPr/>
      </dsp:nvSpPr>
      <dsp:spPr>
        <a:xfrm>
          <a:off x="738135" y="156467"/>
          <a:ext cx="2593315" cy="2435825"/>
        </a:xfrm>
        <a:prstGeom prst="blockArc">
          <a:avLst>
            <a:gd name="adj1" fmla="val 897926"/>
            <a:gd name="adj2" fmla="val 9796083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B7AA99-2492-4CB8-B090-4C56ECC2F77F}">
      <dsp:nvSpPr>
        <dsp:cNvPr id="0" name=""/>
        <dsp:cNvSpPr/>
      </dsp:nvSpPr>
      <dsp:spPr>
        <a:xfrm>
          <a:off x="756589" y="792082"/>
          <a:ext cx="2605718" cy="2611164"/>
        </a:xfrm>
        <a:prstGeom prst="blockArc">
          <a:avLst>
            <a:gd name="adj1" fmla="val 11697926"/>
            <a:gd name="adj2" fmla="val 20596083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21299999" rev="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BA3DB0-49BB-4D0C-9FF3-9070A6E54839}">
      <dsp:nvSpPr>
        <dsp:cNvPr id="0" name=""/>
        <dsp:cNvSpPr/>
      </dsp:nvSpPr>
      <dsp:spPr>
        <a:xfrm>
          <a:off x="1452993" y="1080371"/>
          <a:ext cx="1198469" cy="11984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 noProof="0" smtClean="0"/>
            <a:t>Medarbejder</a:t>
          </a:r>
          <a:endParaRPr lang="da-DK" sz="1200" kern="1200" noProof="0"/>
        </a:p>
      </dsp:txBody>
      <dsp:txXfrm>
        <a:off x="1452993" y="1080371"/>
        <a:ext cx="1198469" cy="1198469"/>
      </dsp:txXfrm>
    </dsp:sp>
    <dsp:sp modelId="{867A5E4C-98AE-47C6-B8B0-06DEC3FC8996}">
      <dsp:nvSpPr>
        <dsp:cNvPr id="0" name=""/>
        <dsp:cNvSpPr/>
      </dsp:nvSpPr>
      <dsp:spPr>
        <a:xfrm>
          <a:off x="2844820" y="1283562"/>
          <a:ext cx="838928" cy="8389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900" kern="1200" noProof="0" dirty="0" smtClean="0"/>
            <a:t>Klient</a:t>
          </a:r>
          <a:endParaRPr lang="da-DK" sz="900" kern="1200" noProof="0" dirty="0"/>
        </a:p>
      </dsp:txBody>
      <dsp:txXfrm>
        <a:off x="2844820" y="1283562"/>
        <a:ext cx="838928" cy="838928"/>
      </dsp:txXfrm>
    </dsp:sp>
    <dsp:sp modelId="{AE34B1C5-AE7E-4B68-95A9-5CC4A081DBBE}">
      <dsp:nvSpPr>
        <dsp:cNvPr id="0" name=""/>
        <dsp:cNvSpPr/>
      </dsp:nvSpPr>
      <dsp:spPr>
        <a:xfrm>
          <a:off x="396552" y="1296144"/>
          <a:ext cx="838928" cy="8892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900" kern="1200" noProof="0" smtClean="0"/>
            <a:t>Konsument</a:t>
          </a:r>
          <a:endParaRPr lang="da-DK" sz="900" kern="1200" noProof="0"/>
        </a:p>
      </dsp:txBody>
      <dsp:txXfrm>
        <a:off x="396552" y="1296144"/>
        <a:ext cx="838928" cy="8892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37843E-A093-4BE5-AAC3-BE56377D9B74}" type="datetimeFigureOut">
              <a:rPr lang="en-GB" smtClean="0"/>
              <a:pPr/>
              <a:t>30/04/2012</a:t>
            </a:fld>
            <a:endParaRPr lang="en-GB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FBCB3-C96B-411C-9501-D5BED53DD825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93DCD850-9D9D-4154-A9BC-6D9A564F792B}" type="datetimeFigureOut">
              <a:rPr lang="da-DK" smtClean="0"/>
              <a:pPr/>
              <a:t>30-04-2012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7705" y="4750594"/>
            <a:ext cx="5501640" cy="4500563"/>
          </a:xfrm>
          <a:prstGeom prst="rect">
            <a:avLst/>
          </a:prstGeom>
        </p:spPr>
        <p:txBody>
          <a:bodyPr vert="horz" lIns="96442" tIns="48221" rIns="96442" bIns="48221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95404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570D742F-399D-4886-8970-DD78786AC5D1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</a:t>
            </a:fld>
            <a:endParaRPr lang="da-DK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21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3</a:t>
            </a:fld>
            <a:endParaRPr lang="da-DK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4</a:t>
            </a:fld>
            <a:endParaRPr 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5</a:t>
            </a:fld>
            <a:endParaRPr 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6</a:t>
            </a:fld>
            <a:endParaRPr lang="da-DK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11</a:t>
            </a:fld>
            <a:endParaRPr lang="da-D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13</a:t>
            </a:fld>
            <a:endParaRPr lang="da-D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14</a:t>
            </a:fld>
            <a:endParaRPr lang="da-D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19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22" name="Und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a-DK" smtClean="0"/>
              <a:t>Klik for at redigere undertiteltypografien i masteren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30-04-2012</a:t>
            </a:fld>
            <a:endParaRPr lang="da-DK"/>
          </a:p>
        </p:txBody>
      </p:sp>
      <p:sp>
        <p:nvSpPr>
          <p:cNvPr id="20" name="Pladsholder til sidefod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10" name="Pladsholder til dias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30-04-2012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30-04-2012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30-04-2012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30-04-2012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0" name="Rektangel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30-04-2012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30-04-2012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30-04-2012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30-04-2012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6" name="Rektangel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30-04-2012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30-04-2012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Rektangel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  <p:sp>
        <p:nvSpPr>
          <p:cNvPr id="9" name="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kel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Krans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Pladsholder til titel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9" name="Pladsholder til teks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24" name="Pladsholder til dato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308FBF0-2CF6-4DEB-B5A0-051FF894BBAB}" type="datetimeFigureOut">
              <a:rPr lang="da-DK" smtClean="0"/>
              <a:pPr/>
              <a:t>30-04-2012</a:t>
            </a:fld>
            <a:endParaRPr lang="da-DK"/>
          </a:p>
        </p:txBody>
      </p:sp>
      <p:sp>
        <p:nvSpPr>
          <p:cNvPr id="10" name="Pladsholder til sidefod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da-DK"/>
          </a:p>
        </p:txBody>
      </p:sp>
      <p:sp>
        <p:nvSpPr>
          <p:cNvPr id="22" name="Pladsholder til diasnumm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5" name="Rektangel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475656" y="2276872"/>
            <a:ext cx="7488832" cy="504056"/>
          </a:xfrm>
        </p:spPr>
        <p:txBody>
          <a:bodyPr>
            <a:normAutofit fontScale="77500" lnSpcReduction="20000"/>
          </a:bodyPr>
          <a:lstStyle/>
          <a:p>
            <a:pPr algn="r">
              <a:buNone/>
            </a:pPr>
            <a:endParaRPr lang="da-DK" sz="40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da-DK" sz="54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da-DK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da-DK" b="1" dirty="0" smtClean="0"/>
          </a:p>
          <a:p>
            <a:pPr algn="ctr">
              <a:buNone/>
            </a:pPr>
            <a:endParaRPr lang="da-DK" b="1" dirty="0" smtClean="0"/>
          </a:p>
          <a:p>
            <a:pPr algn="ctr">
              <a:buNone/>
            </a:pPr>
            <a:endParaRPr lang="da-DK" b="1" dirty="0"/>
          </a:p>
        </p:txBody>
      </p:sp>
      <p:sp>
        <p:nvSpPr>
          <p:cNvPr id="6" name="Tekstboks 5"/>
          <p:cNvSpPr txBox="1"/>
          <p:nvPr/>
        </p:nvSpPr>
        <p:spPr>
          <a:xfrm>
            <a:off x="5868144" y="5661248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Interfolk</a:t>
            </a:r>
          </a:p>
          <a:p>
            <a:r>
              <a:rPr lang="da-DK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Institute for Civil Society    </a:t>
            </a:r>
            <a:endParaRPr lang="da-DK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Billede 6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9" y="5797972"/>
            <a:ext cx="648072" cy="656276"/>
          </a:xfrm>
          <a:prstGeom prst="rect">
            <a:avLst/>
          </a:prstGeom>
        </p:spPr>
      </p:pic>
      <p:sp>
        <p:nvSpPr>
          <p:cNvPr id="9" name="Rektangel 8"/>
          <p:cNvSpPr/>
          <p:nvPr/>
        </p:nvSpPr>
        <p:spPr>
          <a:xfrm>
            <a:off x="1403648" y="2708920"/>
            <a:ext cx="7200800" cy="209288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endParaRPr lang="da-DK" sz="1000" dirty="0" smtClean="0">
              <a:solidFill>
                <a:schemeClr val="accent1">
                  <a:lumMod val="5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r>
              <a:rPr lang="da-DK" sz="4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  <a:t>LOAC</a:t>
            </a:r>
            <a:r>
              <a:rPr lang="da-DK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  <a:t>, </a:t>
            </a:r>
            <a:r>
              <a:rPr lang="en-GB" sz="2200" b="1" dirty="0" smtClean="0">
                <a:solidFill>
                  <a:schemeClr val="tx2"/>
                </a:solidFill>
                <a:cs typeface="Arial" pitchFamily="34" charset="0"/>
              </a:rPr>
              <a:t>Learning Outcome of Amateur Culture</a:t>
            </a:r>
          </a:p>
          <a:p>
            <a:pPr lvl="0" algn="ctr">
              <a:spcBef>
                <a:spcPts val="600"/>
              </a:spcBef>
            </a:pPr>
            <a:r>
              <a:rPr lang="da-DK" sz="2200" b="1" dirty="0" smtClean="0">
                <a:solidFill>
                  <a:schemeClr val="tx2"/>
                </a:solidFill>
                <a:cs typeface="Arial" pitchFamily="34" charset="0"/>
              </a:rPr>
              <a:t>Første præsentation: </a:t>
            </a:r>
          </a:p>
          <a:p>
            <a:pPr lvl="0" algn="ctr">
              <a:spcBef>
                <a:spcPts val="600"/>
              </a:spcBef>
            </a:pPr>
            <a:r>
              <a:rPr lang="da-DK" sz="2200" b="1" dirty="0" smtClean="0">
                <a:solidFill>
                  <a:schemeClr val="tx2"/>
                </a:solidFill>
                <a:cs typeface="Arial" pitchFamily="34" charset="0"/>
              </a:rPr>
              <a:t>Kritiske perspektiver </a:t>
            </a:r>
            <a:endParaRPr lang="da-DK" sz="2200" dirty="0" smtClean="0">
              <a:solidFill>
                <a:schemeClr val="tx2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ea typeface="+mj-ea"/>
              <a:cs typeface="+mj-cs"/>
            </a:endParaRPr>
          </a:p>
          <a:p>
            <a:pPr lvl="0" algn="r">
              <a:spcBef>
                <a:spcPct val="0"/>
              </a:spcBef>
            </a:pPr>
            <a:r>
              <a:rPr lang="da-DK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lang="da-DK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026" name="Billede 7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188640"/>
            <a:ext cx="2088232" cy="846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03648" y="1412776"/>
            <a:ext cx="7200800" cy="1107996"/>
          </a:xfrm>
          <a:prstGeom prst="rect">
            <a:avLst/>
          </a:prstGeom>
          <a:solidFill>
            <a:srgbClr val="D6E3BC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ts val="1200"/>
              </a:spcBef>
              <a:spcAft>
                <a:spcPts val="600"/>
              </a:spcAft>
              <a:tabLst>
                <a:tab pos="227013" algn="l"/>
              </a:tabLst>
            </a:pPr>
            <a:r>
              <a:rPr lang="da-DK" sz="3200" b="1" dirty="0" smtClean="0">
                <a:latin typeface="Arial" pitchFamily="34" charset="0"/>
                <a:cs typeface="Arial" pitchFamily="34" charset="0"/>
              </a:rPr>
              <a:t>KONFERENCE </a:t>
            </a:r>
            <a:r>
              <a:rPr kumimoji="0" lang="da-DK" sz="3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lvl="0" algn="ctr" fontAlgn="base">
              <a:spcBef>
                <a:spcPts val="600"/>
              </a:spcBef>
              <a:spcAft>
                <a:spcPts val="600"/>
              </a:spcAft>
              <a:tabLst>
                <a:tab pos="227013" algn="l"/>
              </a:tabLst>
            </a:pPr>
            <a:r>
              <a:rPr lang="da-DK" sz="2400" b="1" dirty="0" smtClean="0">
                <a:latin typeface="Arial" pitchFamily="34" charset="0"/>
                <a:cs typeface="Arial" pitchFamily="34" charset="0"/>
              </a:rPr>
              <a:t>22. november 2011 </a:t>
            </a:r>
            <a:r>
              <a:rPr lang="da-DK" sz="2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i </a:t>
            </a:r>
            <a:r>
              <a:rPr lang="da-DK" sz="2400" b="1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Vartov</a:t>
            </a:r>
            <a:r>
              <a:rPr lang="da-DK" sz="2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, København </a:t>
            </a:r>
            <a:r>
              <a:rPr kumimoji="0" lang="da-DK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0" name="Tekstboks 9"/>
          <p:cNvSpPr txBox="1"/>
          <p:nvPr/>
        </p:nvSpPr>
        <p:spPr>
          <a:xfrm>
            <a:off x="4644008" y="5157192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spcBef>
                <a:spcPct val="0"/>
              </a:spcBef>
            </a:pPr>
            <a:r>
              <a:rPr lang="da-D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Hans Jørgen Vodsgaard</a:t>
            </a:r>
            <a:endParaRPr lang="da-DK" sz="24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644650" y="274638"/>
            <a:ext cx="7499350" cy="777875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>Modern man – neoliberal man </a:t>
            </a:r>
            <a:endParaRPr lang="en-GB" sz="2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Pladsholder til indhold 9"/>
          <p:cNvGraphicFramePr>
            <a:graphicFrameLocks noGrp="1"/>
          </p:cNvGraphicFramePr>
          <p:nvPr>
            <p:ph idx="4294967295"/>
          </p:nvPr>
        </p:nvGraphicFramePr>
        <p:xfrm>
          <a:off x="899592" y="1340768"/>
          <a:ext cx="4104456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en-GB" b="1" smtClean="0">
                <a:solidFill>
                  <a:schemeClr val="tx2"/>
                </a:solidFill>
              </a:rPr>
              <a:pPr/>
              <a:t>10</a:t>
            </a:fld>
            <a:endParaRPr lang="en-GB" b="1">
              <a:solidFill>
                <a:schemeClr val="tx2"/>
              </a:solidFill>
            </a:endParaRPr>
          </a:p>
        </p:txBody>
      </p:sp>
      <p:graphicFrame>
        <p:nvGraphicFramePr>
          <p:cNvPr id="13" name="Pladsholder til indhold 9"/>
          <p:cNvGraphicFramePr>
            <a:graphicFrameLocks/>
          </p:cNvGraphicFramePr>
          <p:nvPr/>
        </p:nvGraphicFramePr>
        <p:xfrm>
          <a:off x="4860032" y="1484784"/>
          <a:ext cx="4104456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498080" cy="562074"/>
          </a:xfrm>
        </p:spPr>
        <p:txBody>
          <a:bodyPr>
            <a:noAutofit/>
          </a:bodyPr>
          <a:lstStyle/>
          <a:p>
            <a:r>
              <a:rPr lang="da-DK" sz="3200" dirty="0" smtClean="0"/>
              <a:t> </a:t>
            </a:r>
            <a:r>
              <a:rPr lang="da-D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Vores </a:t>
            </a:r>
            <a:r>
              <a:rPr lang="da-DK" sz="2800" b="1" dirty="0" smtClean="0">
                <a:latin typeface="Arial" pitchFamily="34" charset="0"/>
                <a:cs typeface="Arial" pitchFamily="34" charset="0"/>
              </a:rPr>
              <a:t>værdigrundlag</a:t>
            </a:r>
            <a:endParaRPr lang="da-DK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11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547664" y="1268760"/>
            <a:ext cx="6624736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50000"/>
              </a:lnSpc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50000"/>
              </a:lnSpc>
            </a:pPr>
            <a:endParaRPr lang="da-DK" sz="20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50000"/>
              </a:lnSpc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50000"/>
              </a:lnSpc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kstboks 13"/>
          <p:cNvSpPr txBox="1"/>
          <p:nvPr/>
        </p:nvSpPr>
        <p:spPr>
          <a:xfrm>
            <a:off x="1187624" y="1052736"/>
            <a:ext cx="7632848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27013" algn="l"/>
                <a:tab pos="454025" algn="l"/>
                <a:tab pos="681038" algn="l"/>
              </a:tabLst>
            </a:pPr>
            <a:r>
              <a:rPr lang="da-DK" b="1" dirty="0" smtClean="0">
                <a:latin typeface="Arial" pitchFamily="34" charset="0"/>
                <a:cs typeface="Arial" pitchFamily="34" charset="0"/>
              </a:rPr>
              <a:t>FN’s Menneskerettighedserklæring</a:t>
            </a:r>
          </a:p>
          <a:p>
            <a:pPr lvl="0" eaLnBrk="0" fontAlgn="base" hangingPunct="0">
              <a:spcAft>
                <a:spcPct val="0"/>
              </a:spcAft>
              <a:tabLst>
                <a:tab pos="227013" algn="l"/>
                <a:tab pos="454025" algn="l"/>
                <a:tab pos="681038" algn="l"/>
              </a:tabLst>
            </a:pPr>
            <a:r>
              <a:rPr lang="da-DK" sz="1400" dirty="0" smtClean="0">
                <a:latin typeface="Arial" pitchFamily="34" charset="0"/>
                <a:cs typeface="Arial" pitchFamily="34" charset="0"/>
              </a:rPr>
              <a:t>Vedtaget 1948 af De forenede Nationers Generalforsamling</a:t>
            </a:r>
          </a:p>
          <a:p>
            <a:pPr lvl="0" eaLnBrk="0" fontAlgn="base" hangingPunct="0">
              <a:spcBef>
                <a:spcPts val="1200"/>
              </a:spcBef>
              <a:spcAft>
                <a:spcPct val="0"/>
              </a:spcAft>
              <a:tabLst>
                <a:tab pos="227013" algn="l"/>
                <a:tab pos="454025" algn="l"/>
                <a:tab pos="681038" algn="l"/>
              </a:tabLst>
            </a:pPr>
            <a:r>
              <a:rPr lang="da-DK" sz="1500" dirty="0" smtClean="0">
                <a:latin typeface="Arial" pitchFamily="34" charset="0"/>
                <a:cs typeface="Arial" pitchFamily="34" charset="0"/>
              </a:rPr>
              <a:t>Artikel 1: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27013" algn="l"/>
                <a:tab pos="454025" algn="l"/>
                <a:tab pos="681038" algn="l"/>
              </a:tabLst>
            </a:pPr>
            <a:r>
              <a:rPr lang="da-DK" sz="1500" dirty="0" smtClean="0">
                <a:latin typeface="Arial" pitchFamily="34" charset="0"/>
                <a:cs typeface="Arial" pitchFamily="34" charset="0"/>
              </a:rPr>
              <a:t>”Alle mennesker er født frie og lige i værdighed og rettigheder. De er udstyret med fornuft og samvittighed, og de bør handle mod hverandre i en broderskabets ånd</a:t>
            </a:r>
            <a:r>
              <a:rPr lang="da-DK" sz="15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.”</a:t>
            </a:r>
          </a:p>
          <a:p>
            <a:pPr>
              <a:spcBef>
                <a:spcPts val="1200"/>
              </a:spcBef>
            </a:pPr>
            <a:r>
              <a:rPr lang="da-DK" sz="1500" dirty="0" smtClean="0">
                <a:latin typeface="Arial" pitchFamily="34" charset="0"/>
                <a:cs typeface="Arial" pitchFamily="34" charset="0"/>
              </a:rPr>
              <a:t>Artikel 22</a:t>
            </a:r>
          </a:p>
          <a:p>
            <a:r>
              <a:rPr lang="da-DK" sz="1500" dirty="0" smtClean="0">
                <a:latin typeface="Arial" pitchFamily="34" charset="0"/>
                <a:cs typeface="Arial" pitchFamily="34" charset="0"/>
              </a:rPr>
              <a:t>Enhver har (..) krav på de økonomiske, sociale og </a:t>
            </a:r>
            <a:r>
              <a:rPr lang="da-DK" sz="1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kulturelle rettigheder</a:t>
            </a:r>
            <a:r>
              <a:rPr lang="da-DK" sz="15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a-DK" sz="1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der er uundværlige for hans værdighed og hans personligheds frie udvikling</a:t>
            </a:r>
            <a:r>
              <a:rPr lang="da-DK" sz="15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Bef>
                <a:spcPts val="1200"/>
              </a:spcBef>
            </a:pPr>
            <a:r>
              <a:rPr lang="da-DK" sz="1500" dirty="0" smtClean="0">
                <a:latin typeface="Arial" pitchFamily="34" charset="0"/>
                <a:cs typeface="Arial" pitchFamily="34" charset="0"/>
              </a:rPr>
              <a:t>Artikel 26 </a:t>
            </a:r>
          </a:p>
          <a:p>
            <a:r>
              <a:rPr lang="da-DK" sz="1500" dirty="0" smtClean="0">
                <a:latin typeface="Arial" pitchFamily="34" charset="0"/>
                <a:cs typeface="Arial" pitchFamily="34" charset="0"/>
              </a:rPr>
              <a:t>(..) Undervisningen skal tage </a:t>
            </a:r>
            <a:r>
              <a:rPr lang="da-DK" sz="1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sigte på den menneskelige personligheds fulde udvikling </a:t>
            </a:r>
            <a:r>
              <a:rPr lang="da-DK" sz="1500" dirty="0" smtClean="0">
                <a:latin typeface="Arial" pitchFamily="34" charset="0"/>
                <a:cs typeface="Arial" pitchFamily="34" charset="0"/>
              </a:rPr>
              <a:t>og på at styrke respekten for menneskerettigheder og grundlæggende friheder</a:t>
            </a:r>
          </a:p>
          <a:p>
            <a:pPr>
              <a:spcBef>
                <a:spcPts val="1200"/>
              </a:spcBef>
            </a:pPr>
            <a:r>
              <a:rPr lang="da-DK" sz="1500" dirty="0" smtClean="0">
                <a:latin typeface="Arial" pitchFamily="34" charset="0"/>
                <a:cs typeface="Arial" pitchFamily="34" charset="0"/>
              </a:rPr>
              <a:t>Artikel 27</a:t>
            </a:r>
          </a:p>
          <a:p>
            <a:r>
              <a:rPr lang="da-DK" sz="1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Enhver har ret til frit at deltage i samfundets kulturelle liv, til kunstnydelse (..)</a:t>
            </a:r>
          </a:p>
        </p:txBody>
      </p:sp>
      <p:sp>
        <p:nvSpPr>
          <p:cNvPr id="10" name="Tekstboks 9"/>
          <p:cNvSpPr txBox="1"/>
          <p:nvPr/>
        </p:nvSpPr>
        <p:spPr>
          <a:xfrm>
            <a:off x="1259632" y="5877272"/>
            <a:ext cx="640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smtClean="0">
                <a:latin typeface="Arial" pitchFamily="34" charset="0"/>
                <a:cs typeface="Arial" pitchFamily="34" charset="0"/>
              </a:rPr>
              <a:t>Den amerikanske Uafhængighedserklæring, 1776</a:t>
            </a:r>
          </a:p>
          <a:p>
            <a:r>
              <a:rPr lang="da-DK" sz="1200" dirty="0" smtClean="0">
                <a:latin typeface="Arial" pitchFamily="34" charset="0"/>
                <a:cs typeface="Arial" pitchFamily="34" charset="0"/>
              </a:rPr>
              <a:t>Den franske menneskerettighedserklæring, 1789</a:t>
            </a:r>
          </a:p>
          <a:p>
            <a:r>
              <a:rPr lang="da-DK" sz="1200" dirty="0" smtClean="0">
                <a:latin typeface="Arial" pitchFamily="34" charset="0"/>
                <a:cs typeface="Arial" pitchFamily="34" charset="0"/>
              </a:rPr>
              <a:t>Den europæiske Menneskerettighedskonvention, 1950 </a:t>
            </a:r>
            <a:endParaRPr lang="en-GB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da-DK" sz="1200" dirty="0" smtClean="0">
                <a:latin typeface="Arial" pitchFamily="34" charset="0"/>
                <a:cs typeface="Arial" pitchFamily="34" charset="0"/>
              </a:rPr>
              <a:t>Den Europæiske Unions Charter om grundlæggende rettigheder, 2000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403648" y="260648"/>
            <a:ext cx="7524328" cy="562074"/>
          </a:xfrm>
        </p:spPr>
        <p:txBody>
          <a:bodyPr>
            <a:normAutofit fontScale="90000"/>
          </a:bodyPr>
          <a:lstStyle/>
          <a:p>
            <a:r>
              <a:rPr lang="da-DK" sz="3600" dirty="0" smtClean="0">
                <a:effectLst/>
              </a:rPr>
              <a:t> 1. </a:t>
            </a:r>
            <a:r>
              <a:rPr lang="da-DK" sz="3100" b="1" dirty="0" smtClean="0">
                <a:effectLst/>
                <a:latin typeface="Arial" pitchFamily="34" charset="0"/>
                <a:cs typeface="Arial" pitchFamily="34" charset="0"/>
              </a:rPr>
              <a:t>Paradigme-strid  /  om livslang læring </a:t>
            </a:r>
            <a:endParaRPr lang="da-DK" sz="3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ladsholder til indhold 6"/>
          <p:cNvSpPr>
            <a:spLocks noGrp="1"/>
          </p:cNvSpPr>
          <p:nvPr>
            <p:ph idx="4294967295"/>
          </p:nvPr>
        </p:nvSpPr>
        <p:spPr>
          <a:xfrm>
            <a:off x="1403648" y="980728"/>
            <a:ext cx="7056784" cy="5616624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da-DK" sz="1800" b="1" dirty="0" smtClean="0">
                <a:latin typeface="Arial" pitchFamily="34" charset="0"/>
                <a:cs typeface="Arial" pitchFamily="34" charset="0"/>
              </a:rPr>
              <a:t>Forhistorie 1 og 2</a:t>
            </a:r>
          </a:p>
          <a:p>
            <a:pPr lvl="1">
              <a:spcBef>
                <a:spcPts val="0"/>
              </a:spcBef>
              <a:buNone/>
            </a:pPr>
            <a:r>
              <a:rPr lang="da-DK" sz="1400" dirty="0" smtClean="0">
                <a:latin typeface="Arial" pitchFamily="34" charset="0"/>
                <a:cs typeface="Arial" pitchFamily="34" charset="0"/>
              </a:rPr>
              <a:t>John Dewey. Demokrati og uddannelse, 1916</a:t>
            </a:r>
          </a:p>
          <a:p>
            <a:pPr lvl="1">
              <a:spcBef>
                <a:spcPts val="0"/>
              </a:spcBef>
              <a:buNone/>
            </a:pPr>
            <a:r>
              <a:rPr lang="da-DK" sz="1400" dirty="0" smtClean="0">
                <a:latin typeface="Arial" pitchFamily="34" charset="0"/>
                <a:cs typeface="Arial" pitchFamily="34" charset="0"/>
              </a:rPr>
              <a:t>Eduard Lindman: Meaning of Adult</a:t>
            </a:r>
            <a:r>
              <a:rPr lang="da-DK" sz="1400" i="1" dirty="0" smtClean="0">
                <a:latin typeface="Arial" pitchFamily="34" charset="0"/>
                <a:cs typeface="Arial" pitchFamily="34" charset="0"/>
              </a:rPr>
              <a:t> Education, 1</a:t>
            </a:r>
            <a:r>
              <a:rPr lang="da-DK" sz="1400" dirty="0" smtClean="0">
                <a:latin typeface="Arial" pitchFamily="34" charset="0"/>
                <a:cs typeface="Arial" pitchFamily="34" charset="0"/>
              </a:rPr>
              <a:t>926</a:t>
            </a:r>
          </a:p>
          <a:p>
            <a:pPr lvl="1">
              <a:spcBef>
                <a:spcPts val="0"/>
              </a:spcBef>
              <a:buNone/>
            </a:pPr>
            <a:r>
              <a:rPr lang="da-DK" sz="1400" dirty="0" smtClean="0">
                <a:latin typeface="Arial" pitchFamily="34" charset="0"/>
                <a:cs typeface="Arial" pitchFamily="34" charset="0"/>
              </a:rPr>
              <a:t>Basil Yeaxlee: </a:t>
            </a:r>
            <a:r>
              <a:rPr lang="da-DK" sz="1400" i="1" dirty="0" smtClean="0">
                <a:latin typeface="Arial" pitchFamily="34" charset="0"/>
                <a:cs typeface="Arial" pitchFamily="34" charset="0"/>
              </a:rPr>
              <a:t>Lifelong Education</a:t>
            </a:r>
            <a:r>
              <a:rPr lang="da-DK" sz="1400" dirty="0" smtClean="0">
                <a:latin typeface="Arial" pitchFamily="34" charset="0"/>
                <a:cs typeface="Arial" pitchFamily="34" charset="0"/>
              </a:rPr>
              <a:t>, 1929</a:t>
            </a:r>
          </a:p>
          <a:p>
            <a:pPr>
              <a:lnSpc>
                <a:spcPct val="120000"/>
              </a:lnSpc>
              <a:spcBef>
                <a:spcPts val="1800"/>
              </a:spcBef>
              <a:buNone/>
            </a:pPr>
            <a:r>
              <a:rPr lang="da-DK" sz="1800" b="1" dirty="0" smtClean="0">
                <a:latin typeface="Arial" pitchFamily="34" charset="0"/>
                <a:cs typeface="Arial" pitchFamily="34" charset="0"/>
              </a:rPr>
              <a:t>UNESCO </a:t>
            </a:r>
            <a:r>
              <a:rPr lang="da-DK" sz="1800" dirty="0" smtClean="0">
                <a:latin typeface="Arial" pitchFamily="34" charset="0"/>
                <a:cs typeface="Arial" pitchFamily="34" charset="0"/>
              </a:rPr>
              <a:t>introducerede ”livslang læring” i 70erne   </a:t>
            </a:r>
          </a:p>
          <a:p>
            <a:pPr>
              <a:buClrTx/>
            </a:pPr>
            <a:r>
              <a:rPr lang="da-DK" sz="1800" dirty="0" smtClean="0">
                <a:latin typeface="Arial" pitchFamily="34" charset="0"/>
                <a:cs typeface="Arial" pitchFamily="34" charset="0"/>
              </a:rPr>
              <a:t> Adgang til viden og kultur som en menneskeret </a:t>
            </a:r>
          </a:p>
          <a:p>
            <a:pPr>
              <a:buClrTx/>
            </a:pPr>
            <a:r>
              <a:rPr lang="da-DK" sz="1800" dirty="0" smtClean="0">
                <a:latin typeface="Arial" pitchFamily="34" charset="0"/>
                <a:cs typeface="Arial" pitchFamily="34" charset="0"/>
              </a:rPr>
              <a:t> Læring for menneskelig og demokratisk udvikling </a:t>
            </a:r>
          </a:p>
          <a:p>
            <a:pPr>
              <a:buClrTx/>
            </a:pPr>
            <a:r>
              <a:rPr lang="da-DK" sz="1800" dirty="0" smtClean="0">
                <a:latin typeface="Arial" pitchFamily="34" charset="0"/>
                <a:cs typeface="Arial" pitchFamily="34" charset="0"/>
              </a:rPr>
              <a:t> et humanistisk paradigme</a:t>
            </a:r>
          </a:p>
          <a:p>
            <a:pPr>
              <a:lnSpc>
                <a:spcPct val="150000"/>
              </a:lnSpc>
              <a:spcBef>
                <a:spcPts val="1800"/>
              </a:spcBef>
              <a:buNone/>
            </a:pPr>
            <a:r>
              <a:rPr lang="da-DK" sz="1800" b="1" dirty="0" smtClean="0">
                <a:latin typeface="Arial" pitchFamily="34" charset="0"/>
                <a:cs typeface="Arial" pitchFamily="34" charset="0"/>
              </a:rPr>
              <a:t>OECD</a:t>
            </a:r>
            <a:r>
              <a:rPr lang="da-DK" sz="1800" dirty="0" smtClean="0">
                <a:latin typeface="Arial" pitchFamily="34" charset="0"/>
                <a:cs typeface="Arial" pitchFamily="34" charset="0"/>
              </a:rPr>
              <a:t> overtog ”livslang læring” i 80erne    </a:t>
            </a:r>
          </a:p>
          <a:p>
            <a:pPr>
              <a:lnSpc>
                <a:spcPct val="140000"/>
              </a:lnSpc>
              <a:spcBef>
                <a:spcPts val="0"/>
              </a:spcBef>
              <a:buClrTx/>
            </a:pPr>
            <a:r>
              <a:rPr lang="da-DK" sz="1800" dirty="0" smtClean="0">
                <a:latin typeface="Arial" pitchFamily="34" charset="0"/>
                <a:cs typeface="Arial" pitchFamily="34" charset="0"/>
              </a:rPr>
              <a:t>Beskæftigelsesegnethed i nye globale vidensøkonomi</a:t>
            </a:r>
          </a:p>
          <a:p>
            <a:pPr>
              <a:lnSpc>
                <a:spcPct val="140000"/>
              </a:lnSpc>
              <a:spcBef>
                <a:spcPts val="0"/>
              </a:spcBef>
              <a:buClrTx/>
            </a:pPr>
            <a:r>
              <a:rPr lang="da-DK" sz="1800" dirty="0" smtClean="0">
                <a:latin typeface="Arial" pitchFamily="34" charset="0"/>
                <a:cs typeface="Arial" pitchFamily="34" charset="0"/>
              </a:rPr>
              <a:t>Læring som en investering i “human capital” </a:t>
            </a:r>
          </a:p>
          <a:p>
            <a:pPr>
              <a:lnSpc>
                <a:spcPct val="140000"/>
              </a:lnSpc>
              <a:spcBef>
                <a:spcPts val="0"/>
              </a:spcBef>
              <a:buClrTx/>
            </a:pPr>
            <a:r>
              <a:rPr lang="da-DK" sz="1800" dirty="0" smtClean="0">
                <a:latin typeface="Arial" pitchFamily="34" charset="0"/>
                <a:cs typeface="Arial" pitchFamily="34" charset="0"/>
              </a:rPr>
              <a:t>Et økonomisk-instrumentelt paradigme</a:t>
            </a:r>
          </a:p>
          <a:p>
            <a:pPr>
              <a:spcBef>
                <a:spcPts val="0"/>
              </a:spcBef>
              <a:buNone/>
            </a:pPr>
            <a:endParaRPr lang="da-DK" sz="1600" i="1" dirty="0" smtClean="0"/>
          </a:p>
          <a:p>
            <a:pPr>
              <a:buNone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Edgar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Fauré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: Learning to be, 1972</a:t>
            </a:r>
            <a:endParaRPr lang="en-US" sz="10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UNESCO: United Nations Educational, Scientific and Cultural Organization</a:t>
            </a:r>
          </a:p>
          <a:p>
            <a:pPr>
              <a:buNone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OECD: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Organisation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for Economic Co-operation and Development </a:t>
            </a: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11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12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12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>Lifelong Learning on EU’s agenda </a:t>
            </a:r>
            <a:endParaRPr lang="en-GB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331640" y="980728"/>
            <a:ext cx="7674056" cy="5616624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da-DK" sz="6200" i="1" dirty="0" err="1" smtClean="0">
                <a:latin typeface="Arial" pitchFamily="34" charset="0"/>
                <a:cs typeface="Arial" pitchFamily="34" charset="0"/>
              </a:rPr>
              <a:t>OECDs</a:t>
            </a:r>
            <a:r>
              <a:rPr lang="da-DK" sz="6200" i="1" dirty="0" smtClean="0">
                <a:latin typeface="Arial" pitchFamily="34" charset="0"/>
                <a:cs typeface="Arial" pitchFamily="34" charset="0"/>
              </a:rPr>
              <a:t> forståelse blev den nye meta-fortælling i 90erne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en-GB" sz="4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EU Commission: White Paper, 1993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Growth, Competitiveness and Employment. Challenges and Pathways to the 21th Century</a:t>
            </a:r>
            <a:r>
              <a:rPr lang="en-GB" sz="4200" dirty="0" smtClean="0">
                <a:latin typeface="Arial" pitchFamily="34" charset="0"/>
                <a:cs typeface="Arial" pitchFamily="34" charset="0"/>
              </a:rPr>
              <a:t>.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EU Commission: White paper, 1996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300"/>
              </a:spcBef>
              <a:buNone/>
            </a:pP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	Teaching and Learning. Towards the Learning Society</a:t>
            </a:r>
            <a:endParaRPr lang="da-DK" sz="4200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  <a:buNone/>
            </a:pP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GB" sz="4200" dirty="0" smtClean="0">
                <a:latin typeface="Arial" pitchFamily="34" charset="0"/>
                <a:cs typeface="Arial" pitchFamily="34" charset="0"/>
              </a:rPr>
              <a:t>Council: Luxemburg declaration, 1997 </a:t>
            </a:r>
          </a:p>
          <a:p>
            <a:pPr>
              <a:lnSpc>
                <a:spcPct val="120000"/>
              </a:lnSpc>
              <a:spcBef>
                <a:spcPts val="30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	The European employment strategy included the definition of lifelong learning,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 Council: Lisbon strategy, March 2000  </a:t>
            </a:r>
          </a:p>
          <a:p>
            <a:pPr>
              <a:lnSpc>
                <a:spcPct val="120000"/>
              </a:lnSpc>
              <a:spcBef>
                <a:spcPts val="30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	European Union shall become the most competitive and dynamic knowledge-based society in the world. 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  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EU Commission, </a:t>
            </a:r>
          </a:p>
          <a:p>
            <a:pPr>
              <a:buNone/>
            </a:pP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	Memorandum on Lifelong Learning</a:t>
            </a:r>
            <a:r>
              <a:rPr lang="en-GB" sz="4200" dirty="0" smtClean="0">
                <a:latin typeface="Arial" pitchFamily="34" charset="0"/>
                <a:cs typeface="Arial" pitchFamily="34" charset="0"/>
              </a:rPr>
              <a:t>, Nov 2000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 	</a:t>
            </a: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Communication: Making a European area for lifelong learning, </a:t>
            </a:r>
            <a:r>
              <a:rPr lang="en-GB" sz="4200" dirty="0" smtClean="0">
                <a:latin typeface="Arial" pitchFamily="34" charset="0"/>
                <a:cs typeface="Arial" pitchFamily="34" charset="0"/>
              </a:rPr>
              <a:t>Nov 2001 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 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The Parliament and the Council, December 2006 </a:t>
            </a:r>
          </a:p>
          <a:p>
            <a:pPr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The European reference framework on key competences for lifelong learning, </a:t>
            </a:r>
            <a:endParaRPr lang="da-DK" sz="42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13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Autofit/>
          </a:bodyPr>
          <a:lstStyle/>
          <a:p>
            <a:r>
              <a:rPr lang="da-DK" sz="2600" b="1" dirty="0" smtClean="0">
                <a:latin typeface="Arial" pitchFamily="34" charset="0"/>
                <a:cs typeface="Arial" pitchFamily="34" charset="0"/>
              </a:rPr>
              <a:t>Modsætninger i </a:t>
            </a:r>
            <a:r>
              <a:rPr lang="da-DK" sz="2600" b="1" dirty="0" err="1" smtClean="0">
                <a:latin typeface="Arial" pitchFamily="34" charset="0"/>
                <a:cs typeface="Arial" pitchFamily="34" charset="0"/>
              </a:rPr>
              <a:t>EUs</a:t>
            </a:r>
            <a:r>
              <a:rPr lang="da-DK" sz="2600" b="1" dirty="0" smtClean="0">
                <a:latin typeface="Arial" pitchFamily="34" charset="0"/>
                <a:cs typeface="Arial" pitchFamily="34" charset="0"/>
              </a:rPr>
              <a:t> mål for livslang læring </a:t>
            </a:r>
            <a:endParaRPr lang="da-DK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717504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  <a:buClrTx/>
              <a:buNone/>
            </a:pPr>
            <a:endParaRPr lang="da-DK" sz="28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a-DK" sz="2600" i="1" dirty="0" smtClean="0">
                <a:latin typeface="Arial" pitchFamily="34" charset="0"/>
                <a:cs typeface="Arial" pitchFamily="34" charset="0"/>
              </a:rPr>
              <a:t>Memorandum, 2000</a:t>
            </a:r>
            <a:r>
              <a:rPr lang="da-DK" sz="2600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buFont typeface="Wingdings" pitchFamily="2" charset="2"/>
              <a:buChar char="§"/>
            </a:pPr>
            <a:r>
              <a:rPr lang="da-DK" sz="2600" dirty="0" smtClean="0">
                <a:latin typeface="Arial" pitchFamily="34" charset="0"/>
                <a:cs typeface="Arial" pitchFamily="34" charset="0"/>
              </a:rPr>
              <a:t>Beskæftigelsesegnethed  contra        aktivt medborgerskab</a:t>
            </a:r>
          </a:p>
          <a:p>
            <a:pPr>
              <a:buNone/>
            </a:pPr>
            <a:endParaRPr lang="da-DK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a-DK" sz="2600" i="1" dirty="0" smtClean="0">
                <a:latin typeface="Arial" pitchFamily="34" charset="0"/>
                <a:cs typeface="Arial" pitchFamily="34" charset="0"/>
              </a:rPr>
              <a:t>Meddelelse, 2001</a:t>
            </a:r>
            <a:r>
              <a:rPr lang="da-DK" sz="2600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da-DK" sz="2600" dirty="0" smtClean="0">
                <a:latin typeface="Arial" pitchFamily="34" charset="0"/>
                <a:cs typeface="Arial" pitchFamily="34" charset="0"/>
              </a:rPr>
              <a:t>Beskæftigelsesegnethed  contra        aktivt medborgerskab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da-DK" sz="2600" dirty="0" smtClean="0">
                <a:latin typeface="Arial" pitchFamily="34" charset="0"/>
                <a:cs typeface="Arial" pitchFamily="34" charset="0"/>
              </a:rPr>
              <a:t>					        social inklusion						        kulturel sammenhængskraft 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da-DK" sz="2600" dirty="0" smtClean="0">
                <a:latin typeface="Arial" pitchFamily="34" charset="0"/>
                <a:cs typeface="Arial" pitchFamily="34" charset="0"/>
              </a:rPr>
              <a:t>					        personlig realisering </a:t>
            </a:r>
          </a:p>
          <a:p>
            <a:pPr>
              <a:buNone/>
            </a:pPr>
            <a:r>
              <a:rPr lang="da-DK" sz="26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endParaRPr lang="da-DK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a-DK" sz="2600" dirty="0" smtClean="0">
                <a:latin typeface="Arial" pitchFamily="34" charset="0"/>
                <a:cs typeface="Arial" pitchFamily="34" charset="0"/>
              </a:rPr>
              <a:t>Modsatte mål</a:t>
            </a:r>
          </a:p>
          <a:p>
            <a:pPr marL="360000" indent="-252000">
              <a:buFont typeface="Wingdings" pitchFamily="2" charset="2"/>
              <a:buChar char="§"/>
            </a:pPr>
            <a:r>
              <a:rPr lang="da-DK" sz="2600" dirty="0" smtClean="0">
                <a:latin typeface="Arial" pitchFamily="34" charset="0"/>
                <a:cs typeface="Arial" pitchFamily="34" charset="0"/>
              </a:rPr>
              <a:t>Instrumentelle mål for en effektiv systemverden</a:t>
            </a:r>
          </a:p>
          <a:p>
            <a:pPr marL="360000" indent="-252000">
              <a:buFont typeface="Wingdings" pitchFamily="2" charset="2"/>
              <a:buChar char="§"/>
            </a:pPr>
            <a:r>
              <a:rPr lang="da-DK" sz="2600" dirty="0" smtClean="0">
                <a:latin typeface="Arial" pitchFamily="34" charset="0"/>
                <a:cs typeface="Arial" pitchFamily="34" charset="0"/>
              </a:rPr>
              <a:t>Humanistiske og demokratiske mål for en rig livsverden</a:t>
            </a:r>
          </a:p>
          <a:p>
            <a:pPr>
              <a:buNone/>
            </a:pPr>
            <a:r>
              <a:rPr lang="da-DK" sz="26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14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644650" y="274639"/>
            <a:ext cx="7499350" cy="634082"/>
          </a:xfrm>
        </p:spPr>
        <p:txBody>
          <a:bodyPr>
            <a:noAutofit/>
          </a:bodyPr>
          <a:lstStyle/>
          <a:p>
            <a:r>
              <a:rPr lang="da-DK" sz="2800" b="1" dirty="0" smtClean="0"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Paradigme-skifte i Norden og Danmark</a:t>
            </a:r>
            <a:endParaRPr lang="da-DK" sz="2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ladsholder til indhold 6"/>
          <p:cNvSpPr>
            <a:spLocks noGrp="1"/>
          </p:cNvSpPr>
          <p:nvPr>
            <p:ph idx="4294967295"/>
          </p:nvPr>
        </p:nvSpPr>
        <p:spPr>
          <a:xfrm>
            <a:off x="1644650" y="1196752"/>
            <a:ext cx="7499350" cy="505164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ClrTx/>
              <a:buNone/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Den nordiske udvikling</a:t>
            </a:r>
          </a:p>
          <a:p>
            <a:pPr>
              <a:lnSpc>
                <a:spcPct val="120000"/>
              </a:lnSpc>
              <a:spcBef>
                <a:spcPts val="0"/>
              </a:spcBef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Fra  folkeoplysning til voksenlæring </a:t>
            </a:r>
          </a:p>
          <a:p>
            <a:pPr>
              <a:lnSpc>
                <a:spcPct val="120000"/>
              </a:lnSpc>
              <a:spcBef>
                <a:spcPts val="0"/>
              </a:spcBef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Folkeoplysningens nedbrud </a:t>
            </a:r>
          </a:p>
          <a:p>
            <a:pPr>
              <a:lnSpc>
                <a:spcPct val="120000"/>
              </a:lnSpc>
              <a:spcBef>
                <a:spcPts val="0"/>
              </a:spcBef>
              <a:buClrTx/>
              <a:buNone/>
            </a:pPr>
            <a:endParaRPr lang="da-DK" sz="16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Den danske udvikling</a:t>
            </a:r>
          </a:p>
          <a:p>
            <a:pPr>
              <a:lnSpc>
                <a:spcPct val="120000"/>
              </a:lnSpc>
              <a:spcBef>
                <a:spcPts val="0"/>
              </a:spcBef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Nyttiggørelse af ikke-formel og uformel læring</a:t>
            </a:r>
          </a:p>
          <a:p>
            <a:pPr>
              <a:lnSpc>
                <a:spcPct val="120000"/>
              </a:lnSpc>
              <a:spcBef>
                <a:spcPts val="0"/>
              </a:spcBef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Danske redegørelser  i 90erne om  ”kvalitet i uddannelserne”  </a:t>
            </a:r>
          </a:p>
          <a:p>
            <a:pPr>
              <a:lnSpc>
                <a:spcPct val="120000"/>
              </a:lnSpc>
              <a:spcBef>
                <a:spcPts val="0"/>
              </a:spcBef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Fra dannelse til kompetencer </a:t>
            </a:r>
          </a:p>
          <a:p>
            <a:pPr>
              <a:lnSpc>
                <a:spcPct val="120000"/>
              </a:lnSpc>
              <a:spcBef>
                <a:spcPts val="0"/>
              </a:spcBef>
              <a:buClrTx/>
              <a:buNone/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Regeringens globaliseringsrapport om uddannelse og forskning</a:t>
            </a:r>
            <a:r>
              <a:rPr lang="da-DK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2006 </a:t>
            </a:r>
          </a:p>
          <a:p>
            <a:pPr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	 </a:t>
            </a:r>
            <a:r>
              <a:rPr lang="da-DK" sz="1400" dirty="0" smtClean="0">
                <a:latin typeface="Arial" pitchFamily="34" charset="0"/>
                <a:cs typeface="Arial" pitchFamily="34" charset="0"/>
              </a:rPr>
              <a:t>350 initiativer fordelt på 14 hovedområder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da-DK" sz="1400" dirty="0" smtClean="0">
                <a:latin typeface="Arial" pitchFamily="34" charset="0"/>
                <a:cs typeface="Arial" pitchFamily="34" charset="0"/>
              </a:rPr>
              <a:t>Det 13. område har titlen ”Alle skal uddanne sig hele livet”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da-DK" sz="1400" dirty="0" smtClean="0">
                <a:latin typeface="Arial" pitchFamily="34" charset="0"/>
                <a:cs typeface="Arial" pitchFamily="34" charset="0"/>
              </a:rPr>
              <a:t>Folkeoplysningen, foreningslivet  og civilsamfundet nævnes ikke </a:t>
            </a:r>
          </a:p>
          <a:p>
            <a:pPr>
              <a:lnSpc>
                <a:spcPct val="120000"/>
              </a:lnSpc>
              <a:spcBef>
                <a:spcPts val="0"/>
              </a:spcBef>
              <a:buClrTx/>
              <a:buNone/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11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10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15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331640" y="274639"/>
            <a:ext cx="7812360" cy="562074"/>
          </a:xfrm>
        </p:spPr>
        <p:txBody>
          <a:bodyPr>
            <a:normAutofit/>
          </a:bodyPr>
          <a:lstStyle/>
          <a:p>
            <a:r>
              <a:rPr lang="da-DK" sz="2800" b="1" dirty="0" smtClean="0">
                <a:effectLst/>
                <a:latin typeface="Arial" pitchFamily="34" charset="0"/>
                <a:cs typeface="Arial" pitchFamily="34" charset="0"/>
              </a:rPr>
              <a:t> 2. Paradigme-strid /om kunst, kultur og fritid</a:t>
            </a:r>
            <a:endParaRPr lang="da-DK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ladsholder til indhold 6"/>
          <p:cNvSpPr>
            <a:spLocks noGrp="1"/>
          </p:cNvSpPr>
          <p:nvPr>
            <p:ph idx="4294967295"/>
          </p:nvPr>
        </p:nvSpPr>
        <p:spPr>
          <a:xfrm>
            <a:off x="1331640" y="1196752"/>
            <a:ext cx="7416824" cy="4851920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  <a:buNone/>
            </a:pPr>
            <a:r>
              <a:rPr lang="da-DK" sz="2400" b="1" dirty="0" smtClean="0">
                <a:latin typeface="Arial" pitchFamily="34" charset="0"/>
                <a:cs typeface="Arial" pitchFamily="34" charset="0"/>
              </a:rPr>
              <a:t>Den nordiske kulturmodel / velfærdsstaten</a:t>
            </a:r>
          </a:p>
          <a:p>
            <a:pPr>
              <a:spcBef>
                <a:spcPts val="1800"/>
              </a:spcBef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Humanistisk kulturpolitik – demokratisering af kulturen </a:t>
            </a:r>
          </a:p>
          <a:p>
            <a:pPr>
              <a:spcBef>
                <a:spcPts val="0"/>
              </a:spcBef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(60erne, Bomholt, Sølvhøj og Koch)</a:t>
            </a:r>
          </a:p>
          <a:p>
            <a:pPr>
              <a:spcBef>
                <a:spcPts val="1200"/>
              </a:spcBef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Fokus på kunstens indre værdier</a:t>
            </a:r>
          </a:p>
          <a:p>
            <a:pPr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Personlig dannelse og demokratisk fællesskab</a:t>
            </a:r>
          </a:p>
          <a:p>
            <a:pPr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Armslængde-princippet  (støtte men ikke styre)</a:t>
            </a:r>
          </a:p>
          <a:p>
            <a:pPr>
              <a:spcBef>
                <a:spcPts val="1800"/>
              </a:spcBef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Folkelig kulturpolitik - kulturelt demokrati </a:t>
            </a:r>
          </a:p>
          <a:p>
            <a:pPr>
              <a:spcBef>
                <a:spcPts val="0"/>
              </a:spcBef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(70erne, Helveg Petersen, Matthiasen, Lind)</a:t>
            </a: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Bef>
                <a:spcPts val="1200"/>
              </a:spcBef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Øget deltagerorientering og mere amatørkultur</a:t>
            </a:r>
          </a:p>
          <a:p>
            <a:pPr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Mere lokalt forankret </a:t>
            </a:r>
          </a:p>
          <a:p>
            <a:pPr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Øget orientering mod civilsamfundet </a:t>
            </a:r>
          </a:p>
          <a:p>
            <a:pPr>
              <a:buNone/>
            </a:pPr>
            <a:endParaRPr lang="da-DK" sz="16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a-DK" sz="1600" i="1" dirty="0" smtClean="0">
                <a:latin typeface="Arial" pitchFamily="34" charset="0"/>
                <a:cs typeface="Arial" pitchFamily="34" charset="0"/>
              </a:rPr>
              <a:t>PS: Verdens bedste fritidslov  i 1968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da-DK" sz="1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11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10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16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331640" y="274639"/>
            <a:ext cx="7812360" cy="634082"/>
          </a:xfrm>
        </p:spPr>
        <p:txBody>
          <a:bodyPr>
            <a:normAutofit fontScale="90000"/>
          </a:bodyPr>
          <a:lstStyle/>
          <a:p>
            <a:r>
              <a:rPr lang="da-DK" sz="3600" dirty="0" smtClean="0">
                <a:effectLst/>
              </a:rPr>
              <a:t> </a:t>
            </a:r>
            <a:r>
              <a:rPr lang="da-DK" sz="3100" b="1" dirty="0" smtClean="0">
                <a:effectLst/>
                <a:latin typeface="Arial" pitchFamily="34" charset="0"/>
                <a:cs typeface="Arial" pitchFamily="34" charset="0"/>
              </a:rPr>
              <a:t>Paradigme-skifte for KULTUREN</a:t>
            </a:r>
            <a:endParaRPr lang="da-DK" sz="3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ladsholder til indhold 6"/>
          <p:cNvSpPr>
            <a:spLocks noGrp="1"/>
          </p:cNvSpPr>
          <p:nvPr>
            <p:ph idx="4294967295"/>
          </p:nvPr>
        </p:nvSpPr>
        <p:spPr>
          <a:xfrm>
            <a:off x="1403648" y="1412776"/>
            <a:ext cx="7740352" cy="50516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da-DK" sz="2400" b="1" dirty="0" smtClean="0">
                <a:latin typeface="Arial" pitchFamily="34" charset="0"/>
                <a:cs typeface="Arial" pitchFamily="34" charset="0"/>
              </a:rPr>
              <a:t>instrumentelle kulturmodeller / konkurrencestaten</a:t>
            </a:r>
          </a:p>
          <a:p>
            <a:pPr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Fokus på kunstens ydre værdier – kunst skal kunne betale sig </a:t>
            </a:r>
          </a:p>
          <a:p>
            <a:pPr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Kunst og kultur som midler</a:t>
            </a:r>
            <a:endParaRPr lang="da-DK" sz="1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2400"/>
              </a:spcBef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En kulturpolitik med socialpolitiske mål </a:t>
            </a:r>
            <a:r>
              <a:rPr lang="da-DK" sz="1600" dirty="0" smtClean="0">
                <a:latin typeface="Arial" pitchFamily="34" charset="0"/>
                <a:cs typeface="Arial" pitchFamily="34" charset="0"/>
              </a:rPr>
              <a:t>(slut 90erne, Lundgaard og Gerner)</a:t>
            </a:r>
          </a:p>
          <a:p>
            <a:pPr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Tony Blairs tredje vej – det civile samfund som statens tjener</a:t>
            </a:r>
            <a:endParaRPr lang="da-DK" sz="16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2400"/>
              </a:spcBef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En kulturpolitik med erhvervspolitiske mål </a:t>
            </a:r>
            <a:r>
              <a:rPr lang="da-DK" sz="1600" dirty="0" smtClean="0">
                <a:latin typeface="Arial" pitchFamily="34" charset="0"/>
                <a:cs typeface="Arial" pitchFamily="34" charset="0"/>
              </a:rPr>
              <a:t>(00erne, Mikkelsen)</a:t>
            </a:r>
          </a:p>
          <a:p>
            <a:pPr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Kreativitetsreserve, oplevelsesøkonomi, borgmesterkultur, </a:t>
            </a:r>
            <a:r>
              <a:rPr lang="da-DK" sz="1600" dirty="0" err="1" smtClean="0">
                <a:latin typeface="Arial" pitchFamily="34" charset="0"/>
                <a:cs typeface="Arial" pitchFamily="34" charset="0"/>
              </a:rPr>
              <a:t>pavarottisering</a:t>
            </a:r>
            <a:r>
              <a:rPr lang="da-DK" sz="1600" dirty="0" smtClean="0">
                <a:latin typeface="Arial" pitchFamily="34" charset="0"/>
                <a:cs typeface="Arial" pitchFamily="34" charset="0"/>
              </a:rPr>
              <a:t> *)</a:t>
            </a:r>
            <a:endParaRPr lang="da-DK" sz="16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2400"/>
              </a:spcBef>
              <a:buClrTx/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En kulturpolitik med værdipolitiske mål </a:t>
            </a:r>
            <a:r>
              <a:rPr lang="da-DK" sz="1600" dirty="0" smtClean="0">
                <a:latin typeface="Arial" pitchFamily="34" charset="0"/>
                <a:cs typeface="Arial" pitchFamily="34" charset="0"/>
              </a:rPr>
              <a:t>(00erne, Mikkelsen) </a:t>
            </a:r>
          </a:p>
          <a:p>
            <a:pPr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Danske kanons – Gud, konge og fædreland </a:t>
            </a:r>
          </a:p>
          <a:p>
            <a:pPr>
              <a:buNone/>
            </a:pPr>
            <a:endParaRPr lang="da-DK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a-DK" sz="1100" dirty="0" smtClean="0">
                <a:latin typeface="Arial" pitchFamily="34" charset="0"/>
                <a:cs typeface="Arial" pitchFamily="34" charset="0"/>
              </a:rPr>
              <a:t>*) EU’s Lissabon Strategi, 2000:</a:t>
            </a:r>
          </a:p>
          <a:p>
            <a:pPr>
              <a:spcBef>
                <a:spcPts val="0"/>
              </a:spcBef>
              <a:buNone/>
            </a:pPr>
            <a:r>
              <a:rPr lang="da-DK" sz="1100" dirty="0" smtClean="0">
                <a:latin typeface="Arial" pitchFamily="34" charset="0"/>
                <a:cs typeface="Arial" pitchFamily="34" charset="0"/>
              </a:rPr>
              <a:t>       Kultur som en katalysator for vækst og jobskabelse - Kreativitet og innovation de nye </a:t>
            </a:r>
            <a:r>
              <a:rPr lang="da-DK" sz="1100" dirty="0" err="1" smtClean="0">
                <a:latin typeface="Arial" pitchFamily="34" charset="0"/>
                <a:cs typeface="Arial" pitchFamily="34" charset="0"/>
              </a:rPr>
              <a:t>buzzwords</a:t>
            </a:r>
            <a:r>
              <a:rPr lang="da-DK" sz="1100" dirty="0" smtClean="0">
                <a:latin typeface="Arial" pitchFamily="34" charset="0"/>
                <a:cs typeface="Arial" pitchFamily="34" charset="0"/>
              </a:rPr>
              <a:t> </a:t>
            </a:r>
            <a:endParaRPr lang="da-DK" sz="11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a-DK" sz="1100" dirty="0" smtClean="0">
                <a:latin typeface="Arial" pitchFamily="34" charset="0"/>
                <a:cs typeface="Arial" pitchFamily="34" charset="0"/>
              </a:rPr>
              <a:t> Danske redegørelser: </a:t>
            </a:r>
          </a:p>
          <a:p>
            <a:pPr>
              <a:spcBef>
                <a:spcPts val="0"/>
              </a:spcBef>
              <a:buNone/>
            </a:pPr>
            <a:r>
              <a:rPr lang="da-DK" sz="1100" dirty="0" smtClean="0">
                <a:latin typeface="Arial" pitchFamily="34" charset="0"/>
                <a:cs typeface="Arial" pitchFamily="34" charset="0"/>
              </a:rPr>
              <a:t>      Danmarks kreative potentiale,  2000</a:t>
            </a:r>
          </a:p>
          <a:p>
            <a:pPr>
              <a:spcBef>
                <a:spcPts val="0"/>
              </a:spcBef>
              <a:buNone/>
            </a:pPr>
            <a:r>
              <a:rPr lang="da-DK" sz="1100" dirty="0" smtClean="0">
                <a:latin typeface="Arial" pitchFamily="34" charset="0"/>
                <a:cs typeface="Arial" pitchFamily="34" charset="0"/>
              </a:rPr>
              <a:t>      Danmark i kultur- og oplevelsesøkonomien – 5 nye skridt, 2003,</a:t>
            </a:r>
          </a:p>
          <a:p>
            <a:pPr>
              <a:buNone/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da-DK" sz="1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11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10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17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187624" y="274639"/>
            <a:ext cx="7956376" cy="634082"/>
          </a:xfrm>
        </p:spPr>
        <p:txBody>
          <a:bodyPr>
            <a:noAutofit/>
          </a:bodyPr>
          <a:lstStyle/>
          <a:p>
            <a:r>
              <a:rPr lang="da-DK" sz="2800" b="1" dirty="0" smtClean="0">
                <a:latin typeface="Arial" pitchFamily="34" charset="0"/>
                <a:cs typeface="Arial" pitchFamily="34" charset="0"/>
              </a:rPr>
              <a:t>Kommunal kulturpolitik </a:t>
            </a:r>
            <a:endParaRPr lang="da-DK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ladsholder til indhold 6"/>
          <p:cNvSpPr>
            <a:spLocks noGrp="1"/>
          </p:cNvSpPr>
          <p:nvPr>
            <p:ph idx="4294967295"/>
          </p:nvPr>
        </p:nvSpPr>
        <p:spPr>
          <a:xfrm>
            <a:off x="1187624" y="908720"/>
            <a:ext cx="7632848" cy="5339680"/>
          </a:xfrm>
        </p:spPr>
        <p:txBody>
          <a:bodyPr>
            <a:noAutofit/>
          </a:bodyPr>
          <a:lstStyle/>
          <a:p>
            <a:endParaRPr lang="da-DK" sz="1400" dirty="0" smtClean="0"/>
          </a:p>
          <a:p>
            <a:pPr marL="342900" indent="-342900">
              <a:spcBef>
                <a:spcPts val="1800"/>
              </a:spcBef>
              <a:buClrTx/>
              <a:buSzPct val="100000"/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A.	Pavarottisering, eventkultur, borgmesterkultur, </a:t>
            </a:r>
          </a:p>
          <a:p>
            <a:pPr marL="0" indent="0"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      -  for at gøre kommunen attraktiv for nye virksomheder og ny arbejdskraft 	</a:t>
            </a:r>
          </a:p>
          <a:p>
            <a:pPr marL="342900" indent="-342900">
              <a:spcBef>
                <a:spcPts val="1800"/>
              </a:spcBef>
              <a:buClrTx/>
              <a:buSzPct val="100000"/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B.   Kulturturisme og oplevelsesøkonomi, </a:t>
            </a:r>
            <a:r>
              <a:rPr lang="da-DK" sz="1600" b="1" dirty="0" err="1" smtClean="0">
                <a:latin typeface="Arial" pitchFamily="34" charset="0"/>
                <a:cs typeface="Arial" pitchFamily="34" charset="0"/>
              </a:rPr>
              <a:t>city-branding</a:t>
            </a:r>
            <a:endParaRPr lang="da-DK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      - for at tiltrække turister og få øget omsætning for handelsstandsforeningen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”</a:t>
            </a:r>
            <a:r>
              <a:rPr lang="da-DK" sz="1600" b="1" dirty="0" err="1" smtClean="0">
                <a:latin typeface="Arial" pitchFamily="34" charset="0"/>
                <a:cs typeface="Arial" pitchFamily="34" charset="0"/>
              </a:rPr>
              <a:t>Pixi</a:t>
            </a: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 for kommunalpolitikere: Kultur og fritid”.  </a:t>
            </a:r>
          </a:p>
          <a:p>
            <a:pPr marL="360000" indent="0"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”Lav koblede strategier, hvor kulturen og fritiden er med til at realisere politiske mål på andre områder” </a:t>
            </a:r>
          </a:p>
          <a:p>
            <a:pPr marL="360000" indent="0"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”Kulturens og fritidens egenværdi må vige for vigtige samfundsopgaver, såsom erhvervsudvikling, sundhed, integration, etc.” </a:t>
            </a:r>
          </a:p>
          <a:p>
            <a:pPr marL="360000" indent="0">
              <a:buNone/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 marL="360000" indent="0">
              <a:buNone/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 marL="360000" indent="0">
              <a:buNone/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 marL="360000" indent="0">
              <a:lnSpc>
                <a:spcPct val="120000"/>
              </a:lnSpc>
              <a:spcBef>
                <a:spcPts val="0"/>
              </a:spcBef>
              <a:buNone/>
            </a:pPr>
            <a:endParaRPr lang="da-DK" sz="1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11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8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18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498080" cy="922114"/>
          </a:xfrm>
        </p:spPr>
        <p:txBody>
          <a:bodyPr>
            <a:noAutofit/>
          </a:bodyPr>
          <a:lstStyle/>
          <a:p>
            <a:r>
              <a:rPr lang="da-DK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da-DK" sz="2800" b="1" dirty="0" smtClean="0">
                <a:latin typeface="Arial" pitchFamily="34" charset="0"/>
                <a:cs typeface="Arial" pitchFamily="34" charset="0"/>
              </a:rPr>
            </a:br>
            <a:r>
              <a:rPr lang="da-DK" sz="2800" b="1" dirty="0" smtClean="0">
                <a:latin typeface="Arial" pitchFamily="34" charset="0"/>
                <a:cs typeface="Arial" pitchFamily="34" charset="0"/>
              </a:rPr>
              <a:t>3. Paradigme-strid / om civilsamfundet </a:t>
            </a:r>
            <a:r>
              <a:rPr lang="da-DK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da-DK" sz="3600" b="1" dirty="0" smtClean="0">
                <a:latin typeface="Arial" pitchFamily="34" charset="0"/>
                <a:cs typeface="Arial" pitchFamily="34" charset="0"/>
              </a:rPr>
            </a:br>
            <a:endParaRPr lang="da-DK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187624" y="1268760"/>
            <a:ext cx="7632848" cy="5256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a-DK" sz="2000" b="1" dirty="0" smtClean="0">
                <a:latin typeface="Arial" pitchFamily="34" charset="0"/>
                <a:cs typeface="Arial" pitchFamily="34" charset="0"/>
              </a:rPr>
              <a:t>Det “klassiske “foreningsdanmark</a:t>
            </a:r>
          </a:p>
          <a:p>
            <a:pPr>
              <a:buNone/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Civilsamfundet som base for </a:t>
            </a:r>
          </a:p>
          <a:p>
            <a:r>
              <a:rPr lang="da-DK" sz="1600" dirty="0" smtClean="0">
                <a:latin typeface="Arial" pitchFamily="34" charset="0"/>
                <a:cs typeface="Arial" pitchFamily="34" charset="0"/>
              </a:rPr>
              <a:t>Individuel frihed  og autonomi  </a:t>
            </a:r>
          </a:p>
          <a:p>
            <a:r>
              <a:rPr lang="da-DK" sz="1600" dirty="0" smtClean="0">
                <a:latin typeface="Arial" pitchFamily="34" charset="0"/>
                <a:cs typeface="Arial" pitchFamily="34" charset="0"/>
              </a:rPr>
              <a:t>Det frie foreningsliv </a:t>
            </a:r>
          </a:p>
          <a:p>
            <a:r>
              <a:rPr lang="da-DK" sz="1600" dirty="0" smtClean="0">
                <a:latin typeface="Arial" pitchFamily="34" charset="0"/>
                <a:cs typeface="Arial" pitchFamily="34" charset="0"/>
              </a:rPr>
              <a:t>Den frie offentlige debat   </a:t>
            </a:r>
          </a:p>
          <a:p>
            <a:pPr>
              <a:spcBef>
                <a:spcPts val="1800"/>
              </a:spcBef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Hovedmål  </a:t>
            </a:r>
          </a:p>
          <a:p>
            <a:r>
              <a:rPr lang="da-DK" sz="1600" dirty="0" smtClean="0">
                <a:latin typeface="Arial" pitchFamily="34" charset="0"/>
                <a:cs typeface="Arial" pitchFamily="34" charset="0"/>
              </a:rPr>
              <a:t>At sikre en stærk selvstændig læringskapacitet i civilsamfundets fora </a:t>
            </a:r>
          </a:p>
          <a:p>
            <a:r>
              <a:rPr lang="da-DK" sz="1600" dirty="0" smtClean="0">
                <a:latin typeface="Arial" pitchFamily="34" charset="0"/>
                <a:cs typeface="Arial" pitchFamily="34" charset="0"/>
              </a:rPr>
              <a:t>At sikre rum for personlig og demokratisk dannelse  </a:t>
            </a:r>
          </a:p>
          <a:p>
            <a:r>
              <a:rPr lang="da-DK" sz="1600" dirty="0" smtClean="0">
                <a:latin typeface="Arial" pitchFamily="34" charset="0"/>
                <a:cs typeface="Arial" pitchFamily="34" charset="0"/>
              </a:rPr>
              <a:t>At sikre  omfattende kommunikativ fornuft  (i livsverdenen)  </a:t>
            </a:r>
          </a:p>
          <a:p>
            <a:pPr>
              <a:spcBef>
                <a:spcPts val="1800"/>
              </a:spcBef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Midler </a:t>
            </a:r>
          </a:p>
          <a:p>
            <a:r>
              <a:rPr lang="da-DK" sz="1600" dirty="0" smtClean="0">
                <a:latin typeface="Arial" pitchFamily="34" charset="0"/>
                <a:cs typeface="Arial" pitchFamily="34" charset="0"/>
              </a:rPr>
              <a:t>Frie folkeoplysning        </a:t>
            </a:r>
          </a:p>
          <a:p>
            <a:r>
              <a:rPr lang="da-DK" sz="1600" dirty="0" smtClean="0">
                <a:latin typeface="Arial" pitchFamily="34" charset="0"/>
                <a:cs typeface="Arial" pitchFamily="34" charset="0"/>
              </a:rPr>
              <a:t>Frivillige  foreninger </a:t>
            </a:r>
          </a:p>
          <a:p>
            <a:r>
              <a:rPr lang="da-DK" sz="1600" dirty="0" smtClean="0">
                <a:latin typeface="Arial" pitchFamily="34" charset="0"/>
                <a:cs typeface="Arial" pitchFamily="34" charset="0"/>
              </a:rPr>
              <a:t>Den frie kunst , amatørkultur og frivillige kulturelle foreninger  </a:t>
            </a:r>
          </a:p>
          <a:p>
            <a:endParaRPr lang="da-DK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19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da-DK" sz="3200" b="1" dirty="0" smtClean="0">
                <a:latin typeface="Arial" pitchFamily="34" charset="0"/>
                <a:cs typeface="Arial" pitchFamily="34" charset="0"/>
              </a:rPr>
              <a:t>LOAC’s målsætning  </a:t>
            </a:r>
            <a:endParaRPr lang="da-DK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03648" y="1412776"/>
            <a:ext cx="7498080" cy="47175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a-DK" sz="2000" b="1" dirty="0" smtClean="0">
                <a:latin typeface="Arial" pitchFamily="34" charset="0"/>
                <a:cs typeface="Arial" pitchFamily="34" charset="0"/>
              </a:rPr>
              <a:t>Generelt</a:t>
            </a:r>
          </a:p>
          <a:p>
            <a:r>
              <a:rPr lang="da-DK" sz="2000" b="1" dirty="0" smtClean="0">
                <a:latin typeface="Arial" pitchFamily="34" charset="0"/>
                <a:cs typeface="Arial" pitchFamily="34" charset="0"/>
              </a:rPr>
              <a:t>At fremme et læringsperspektiv på amatørkultur </a:t>
            </a:r>
          </a:p>
          <a:p>
            <a:pPr>
              <a:buNone/>
            </a:pPr>
            <a:r>
              <a:rPr lang="da-DK" sz="2000" dirty="0" smtClean="0">
                <a:latin typeface="Arial" pitchFamily="34" charset="0"/>
                <a:cs typeface="Arial" pitchFamily="34" charset="0"/>
              </a:rPr>
              <a:t>     Jf. EU’s Memorandum om livslang læring, 2000</a:t>
            </a:r>
          </a:p>
          <a:p>
            <a:pPr>
              <a:spcBef>
                <a:spcPts val="1800"/>
              </a:spcBef>
              <a:buNone/>
            </a:pPr>
            <a:r>
              <a:rPr lang="da-DK" sz="2000" dirty="0" smtClean="0">
                <a:latin typeface="Arial" pitchFamily="34" charset="0"/>
                <a:cs typeface="Arial" pitchFamily="34" charset="0"/>
              </a:rPr>
              <a:t>     Hvorfor er amatørkultur vigtig – fordi du lærer noget </a:t>
            </a:r>
          </a:p>
          <a:p>
            <a:pPr>
              <a:spcBef>
                <a:spcPts val="2400"/>
              </a:spcBef>
              <a:buNone/>
            </a:pPr>
            <a:r>
              <a:rPr lang="da-DK" sz="2000" b="1" dirty="0" smtClean="0">
                <a:latin typeface="Arial" pitchFamily="34" charset="0"/>
                <a:cs typeface="Arial" pitchFamily="34" charset="0"/>
              </a:rPr>
              <a:t>Specifikt</a:t>
            </a:r>
          </a:p>
          <a:p>
            <a:r>
              <a:rPr lang="da-DK" sz="2000" b="1" dirty="0" smtClean="0">
                <a:latin typeface="Arial" pitchFamily="34" charset="0"/>
                <a:cs typeface="Arial" pitchFamily="34" charset="0"/>
              </a:rPr>
              <a:t>At fremme et humanistisk læringsperspektiv,</a:t>
            </a:r>
          </a:p>
          <a:p>
            <a:pPr>
              <a:spcBef>
                <a:spcPts val="0"/>
              </a:spcBef>
              <a:buNone/>
            </a:pPr>
            <a:r>
              <a:rPr lang="da-DK" sz="2000" b="1" dirty="0" smtClean="0">
                <a:latin typeface="Arial" pitchFamily="34" charset="0"/>
                <a:cs typeface="Arial" pitchFamily="34" charset="0"/>
              </a:rPr>
              <a:t>    hvor dannelse er et nøgleord   </a:t>
            </a:r>
          </a:p>
          <a:p>
            <a:pPr indent="0">
              <a:spcBef>
                <a:spcPts val="1800"/>
              </a:spcBef>
              <a:buNone/>
            </a:pPr>
            <a:r>
              <a:rPr lang="da-DK" sz="2000" dirty="0" smtClean="0">
                <a:latin typeface="Arial" pitchFamily="34" charset="0"/>
                <a:cs typeface="Arial" pitchFamily="34" charset="0"/>
              </a:rPr>
              <a:t>Hvorfor er kunstbaseret læring vigtig – fordi du lærer noget med et højt dannelses-udbytte </a:t>
            </a: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187624" y="274639"/>
            <a:ext cx="7956376" cy="634082"/>
          </a:xfrm>
        </p:spPr>
        <p:txBody>
          <a:bodyPr>
            <a:normAutofit fontScale="90000"/>
          </a:bodyPr>
          <a:lstStyle/>
          <a:p>
            <a:r>
              <a:rPr lang="da-DK" sz="3600" dirty="0" smtClean="0">
                <a:effectLst/>
              </a:rPr>
              <a:t> </a:t>
            </a:r>
            <a:r>
              <a:rPr lang="da-DK" sz="3100" b="1" dirty="0" smtClean="0">
                <a:latin typeface="Arial" pitchFamily="34" charset="0"/>
                <a:cs typeface="Arial" pitchFamily="34" charset="0"/>
              </a:rPr>
              <a:t>Paradigme-skifte for civilsamfundet </a:t>
            </a:r>
            <a:endParaRPr lang="da-DK" sz="3100" dirty="0"/>
          </a:p>
        </p:txBody>
      </p:sp>
      <p:sp>
        <p:nvSpPr>
          <p:cNvPr id="7" name="Pladsholder til indhold 6"/>
          <p:cNvSpPr>
            <a:spLocks noGrp="1"/>
          </p:cNvSpPr>
          <p:nvPr>
            <p:ph idx="4294967295"/>
          </p:nvPr>
        </p:nvSpPr>
        <p:spPr>
          <a:xfrm>
            <a:off x="1187624" y="1124744"/>
            <a:ext cx="7632848" cy="54726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da-DK" sz="2000" b="1" dirty="0" smtClean="0">
                <a:latin typeface="Arial" pitchFamily="34" charset="0"/>
                <a:cs typeface="Arial" pitchFamily="34" charset="0"/>
              </a:rPr>
              <a:t>Nyliberalisme og New Public Management </a:t>
            </a:r>
          </a:p>
          <a:p>
            <a:pPr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Instrumentalisering / nyttiggørelse  af de frie ressourcer </a:t>
            </a:r>
          </a:p>
          <a:p>
            <a:pPr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Markedsgørelse og </a:t>
            </a:r>
            <a:r>
              <a:rPr lang="da-DK" sz="1600" dirty="0" err="1" smtClean="0">
                <a:latin typeface="Arial" pitchFamily="34" charset="0"/>
                <a:cs typeface="Arial" pitchFamily="34" charset="0"/>
              </a:rPr>
              <a:t>statsliggørelse</a:t>
            </a:r>
            <a:r>
              <a:rPr lang="da-DK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Fra armslængde til styring </a:t>
            </a:r>
          </a:p>
          <a:p>
            <a:pPr>
              <a:spcBef>
                <a:spcPts val="1800"/>
              </a:spcBef>
              <a:buNone/>
            </a:pPr>
            <a:r>
              <a:rPr lang="da-DK" sz="2000" b="1" dirty="0" smtClean="0">
                <a:latin typeface="Arial" pitchFamily="34" charset="0"/>
                <a:cs typeface="Arial" pitchFamily="34" charset="0"/>
              </a:rPr>
              <a:t>Civilsamfundets privatisering </a:t>
            </a:r>
          </a:p>
          <a:p>
            <a:pPr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Politisk kontrol – kontraktstyring, projektmidler, evalueringskultur</a:t>
            </a:r>
          </a:p>
          <a:p>
            <a:pPr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Udlicitering og privatisering af velfærdsydelser  - foreningslivet  byder ind </a:t>
            </a:r>
          </a:p>
          <a:p>
            <a:pPr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Fra samarbejde med frivillige foreninger til rekruttering af frivillige</a:t>
            </a:r>
          </a:p>
          <a:p>
            <a:pPr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Kun de økonomisk nyttige dele af foreningslivet  skal støttes </a:t>
            </a:r>
          </a:p>
          <a:p>
            <a:pPr>
              <a:spcBef>
                <a:spcPts val="1800"/>
              </a:spcBef>
              <a:buClrTx/>
              <a:buNone/>
            </a:pPr>
            <a:r>
              <a:rPr lang="da-DK" sz="2000" b="1" dirty="0" smtClean="0">
                <a:latin typeface="Arial" pitchFamily="34" charset="0"/>
                <a:cs typeface="Arial" pitchFamily="34" charset="0"/>
              </a:rPr>
              <a:t>Resultater</a:t>
            </a:r>
          </a:p>
          <a:p>
            <a:pPr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Civilsamfundets læringskapacitet  og kritiske fora smuldrer </a:t>
            </a:r>
          </a:p>
          <a:p>
            <a:pPr lvl="1"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Tendenser for NGO området  (den selvstændige kritik bliver tavs) </a:t>
            </a:r>
          </a:p>
          <a:p>
            <a:pPr lvl="1"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Tendenser for folkeoplysningen  (underleverandør) </a:t>
            </a:r>
          </a:p>
          <a:p>
            <a:pPr lvl="1"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Tendenser for  amatørkulturen  (event kultur - tilskuere)</a:t>
            </a: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11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10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20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90066"/>
          </a:xfrm>
        </p:spPr>
        <p:txBody>
          <a:bodyPr>
            <a:noAutofit/>
          </a:bodyPr>
          <a:lstStyle/>
          <a:p>
            <a:r>
              <a:rPr lang="da-DK" sz="2800" b="1" smtClean="0">
                <a:latin typeface="Arial" pitchFamily="34" charset="0"/>
                <a:cs typeface="Arial" pitchFamily="34" charset="0"/>
              </a:rPr>
              <a:t/>
            </a:r>
            <a:br>
              <a:rPr lang="da-DK" sz="2800" b="1" smtClean="0">
                <a:latin typeface="Arial" pitchFamily="34" charset="0"/>
                <a:cs typeface="Arial" pitchFamily="34" charset="0"/>
              </a:rPr>
            </a:br>
            <a:r>
              <a:rPr lang="da-DK" sz="2800" b="1" smtClean="0">
                <a:latin typeface="Arial" pitchFamily="34" charset="0"/>
                <a:cs typeface="Arial" pitchFamily="34" charset="0"/>
              </a:rPr>
              <a:t>Opsamling på problemformulering </a:t>
            </a:r>
            <a:r>
              <a:rPr lang="da-DK" sz="3600" b="1" smtClean="0">
                <a:latin typeface="Arial" pitchFamily="34" charset="0"/>
                <a:cs typeface="Arial" pitchFamily="34" charset="0"/>
              </a:rPr>
              <a:t/>
            </a:r>
            <a:br>
              <a:rPr lang="da-DK" sz="3600" b="1" smtClean="0">
                <a:latin typeface="Arial" pitchFamily="34" charset="0"/>
                <a:cs typeface="Arial" pitchFamily="34" charset="0"/>
              </a:rPr>
            </a:br>
            <a:endParaRPr lang="da-DK" sz="360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331640" y="980728"/>
            <a:ext cx="7632848" cy="5256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Amatørkulturens raison d'être / eksistensberettigelse</a:t>
            </a:r>
          </a:p>
          <a:p>
            <a:r>
              <a:rPr lang="da-DK" sz="1600" dirty="0" smtClean="0">
                <a:latin typeface="Arial" pitchFamily="34" charset="0"/>
                <a:cs typeface="Arial" pitchFamily="34" charset="0"/>
              </a:rPr>
              <a:t>Varetager en kommunikativ og æstetisk læring med </a:t>
            </a:r>
          </a:p>
          <a:p>
            <a:pPr>
              <a:spcBef>
                <a:spcPts val="300"/>
              </a:spcBef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      høj grad af personlig og demokratisk dannelse  </a:t>
            </a:r>
          </a:p>
          <a:p>
            <a:pPr>
              <a:spcBef>
                <a:spcPts val="2400"/>
              </a:spcBef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Kerneydelser er </a:t>
            </a:r>
            <a:r>
              <a:rPr lang="da-DK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Bef>
                <a:spcPts val="300"/>
              </a:spcBef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At sikre rum for personlig realisering og frie fællesskaber</a:t>
            </a:r>
          </a:p>
          <a:p>
            <a:pPr>
              <a:spcBef>
                <a:spcPts val="300"/>
              </a:spcBef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At fremme en selvstændig læringskapacitet i civilsamfundet  </a:t>
            </a:r>
          </a:p>
          <a:p>
            <a:pPr>
              <a:spcBef>
                <a:spcPts val="300"/>
              </a:spcBef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At styrke den kommunikative fornuft i livsverdenen </a:t>
            </a:r>
          </a:p>
          <a:p>
            <a:pPr>
              <a:spcBef>
                <a:spcPts val="2400"/>
              </a:spcBef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Kulturpolitiske perspektiver </a:t>
            </a:r>
            <a:r>
              <a:rPr lang="da-DK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da-DK" sz="1600" dirty="0" smtClean="0">
                <a:latin typeface="Arial" pitchFamily="34" charset="0"/>
                <a:cs typeface="Arial" pitchFamily="34" charset="0"/>
              </a:rPr>
              <a:t>Fastholde referencen til grundlæggende moderne europæiske                 idealer og værdier om det gode samfund </a:t>
            </a:r>
          </a:p>
          <a:p>
            <a:r>
              <a:rPr lang="da-DK" sz="1600" dirty="0" smtClean="0">
                <a:latin typeface="Arial" pitchFamily="34" charset="0"/>
                <a:cs typeface="Arial" pitchFamily="34" charset="0"/>
              </a:rPr>
              <a:t>Profiler et humanistisk læringssyn  (læring i kontekst)  </a:t>
            </a:r>
          </a:p>
          <a:p>
            <a:r>
              <a:rPr lang="da-DK" sz="1600" dirty="0" smtClean="0">
                <a:latin typeface="Arial" pitchFamily="34" charset="0"/>
                <a:cs typeface="Arial" pitchFamily="34" charset="0"/>
              </a:rPr>
              <a:t>Dokumentér den vigtige personlige og demokratiske læring</a:t>
            </a:r>
          </a:p>
          <a:p>
            <a:r>
              <a:rPr lang="da-DK" sz="1600" dirty="0" smtClean="0">
                <a:latin typeface="Arial" pitchFamily="34" charset="0"/>
                <a:cs typeface="Arial" pitchFamily="34" charset="0"/>
              </a:rPr>
              <a:t>Profilér  kerneydelserne  - også i forhold til den professionelle kunst og kultur </a:t>
            </a:r>
          </a:p>
          <a:p>
            <a:pPr>
              <a:buNone/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Tidsånden kan være mere åben for en kritisk humanistisk dagsorden    </a:t>
            </a:r>
          </a:p>
          <a:p>
            <a:pPr>
              <a:buNone/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21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498080" cy="778098"/>
          </a:xfrm>
        </p:spPr>
        <p:txBody>
          <a:bodyPr>
            <a:noAutofit/>
          </a:bodyPr>
          <a:lstStyle/>
          <a:p>
            <a:r>
              <a:rPr lang="da-DK" sz="2800" b="1" dirty="0" smtClean="0">
                <a:latin typeface="Arial" pitchFamily="34" charset="0"/>
                <a:cs typeface="Arial" pitchFamily="34" charset="0"/>
              </a:rPr>
              <a:t>Betydninger af humanisme og dannelse</a:t>
            </a:r>
            <a:endParaRPr lang="da-DK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331640" y="1052736"/>
            <a:ext cx="7632848" cy="5400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da-DK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a-DK" sz="2100" dirty="0" smtClean="0">
                <a:latin typeface="Arial" pitchFamily="34" charset="0"/>
                <a:cs typeface="Arial" pitchFamily="34" charset="0"/>
              </a:rPr>
              <a:t>Humanisme:  </a:t>
            </a:r>
          </a:p>
          <a:p>
            <a:r>
              <a:rPr lang="da-DK" sz="2100" dirty="0" smtClean="0">
                <a:latin typeface="Arial" pitchFamily="34" charset="0"/>
                <a:cs typeface="Arial" pitchFamily="34" charset="0"/>
              </a:rPr>
              <a:t>Menneske er et mål i sig selv (og ikke et middel)</a:t>
            </a:r>
          </a:p>
          <a:p>
            <a:r>
              <a:rPr lang="da-DK" sz="2100" dirty="0" smtClean="0">
                <a:latin typeface="Arial" pitchFamily="34" charset="0"/>
                <a:cs typeface="Arial" pitchFamily="34" charset="0"/>
              </a:rPr>
              <a:t>Mennesket  må selv fastsætte mål  for eget og fælles liv </a:t>
            </a:r>
          </a:p>
          <a:p>
            <a:pPr>
              <a:spcBef>
                <a:spcPts val="1800"/>
              </a:spcBef>
              <a:buNone/>
            </a:pPr>
            <a:r>
              <a:rPr lang="da-DK" sz="2100" dirty="0" smtClean="0">
                <a:latin typeface="Arial" pitchFamily="34" charset="0"/>
                <a:cs typeface="Arial" pitchFamily="34" charset="0"/>
              </a:rPr>
              <a:t>Humanismens kerneværdi er </a:t>
            </a:r>
            <a:r>
              <a:rPr lang="da-DK" sz="2100" b="1" dirty="0" smtClean="0">
                <a:latin typeface="Arial" pitchFamily="34" charset="0"/>
                <a:cs typeface="Arial" pitchFamily="34" charset="0"/>
              </a:rPr>
              <a:t>frihed  </a:t>
            </a:r>
          </a:p>
          <a:p>
            <a:r>
              <a:rPr lang="da-DK" sz="2100" dirty="0" smtClean="0">
                <a:latin typeface="Arial" pitchFamily="34" charset="0"/>
                <a:cs typeface="Arial" pitchFamily="34" charset="0"/>
              </a:rPr>
              <a:t>Personlig autonomi (menneskerettigheder)</a:t>
            </a:r>
          </a:p>
          <a:p>
            <a:r>
              <a:rPr lang="da-DK" sz="2100" dirty="0" smtClean="0">
                <a:latin typeface="Arial" pitchFamily="34" charset="0"/>
                <a:cs typeface="Arial" pitchFamily="34" charset="0"/>
              </a:rPr>
              <a:t>Folkets suverænitet (demokratiske rettigheder)   </a:t>
            </a:r>
          </a:p>
          <a:p>
            <a:pPr>
              <a:buNone/>
            </a:pPr>
            <a:endParaRPr lang="da-DK" sz="21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a-DK" sz="2100" dirty="0" smtClean="0">
                <a:latin typeface="Arial" pitchFamily="34" charset="0"/>
                <a:cs typeface="Arial" pitchFamily="34" charset="0"/>
              </a:rPr>
              <a:t>I humanistisk pædagogik er </a:t>
            </a:r>
            <a:r>
              <a:rPr lang="da-DK" sz="2100" i="1" dirty="0" smtClean="0">
                <a:latin typeface="Arial" pitchFamily="34" charset="0"/>
                <a:cs typeface="Arial" pitchFamily="34" charset="0"/>
              </a:rPr>
              <a:t>dannelse</a:t>
            </a:r>
            <a:r>
              <a:rPr lang="da-DK" sz="2100" dirty="0" smtClean="0">
                <a:latin typeface="Arial" pitchFamily="34" charset="0"/>
                <a:cs typeface="Arial" pitchFamily="34" charset="0"/>
              </a:rPr>
              <a:t> et grundbegreb  </a:t>
            </a:r>
          </a:p>
          <a:p>
            <a:pPr lvl="1">
              <a:spcBef>
                <a:spcPts val="1800"/>
              </a:spcBef>
              <a:buNone/>
            </a:pPr>
            <a:r>
              <a:rPr lang="da-DK" sz="2100" dirty="0" smtClean="0">
                <a:latin typeface="Arial" pitchFamily="34" charset="0"/>
                <a:cs typeface="Arial" pitchFamily="34" charset="0"/>
              </a:rPr>
              <a:t>Bildung dialektik: at danne sig frit efter et forbillede </a:t>
            </a:r>
          </a:p>
          <a:p>
            <a:pPr lvl="1">
              <a:spcBef>
                <a:spcPts val="12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da-DK" sz="2100" dirty="0" smtClean="0">
                <a:latin typeface="Arial" pitchFamily="34" charset="0"/>
                <a:cs typeface="Arial" pitchFamily="34" charset="0"/>
              </a:rPr>
              <a:t>Selv-refleksion og social refleksion er forbundet </a:t>
            </a:r>
          </a:p>
          <a:p>
            <a:pPr lvl="1">
              <a:spcBef>
                <a:spcPts val="12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da-DK" sz="2100" dirty="0" smtClean="0">
                <a:latin typeface="Arial" pitchFamily="34" charset="0"/>
                <a:cs typeface="Arial" pitchFamily="34" charset="0"/>
              </a:rPr>
              <a:t>Frihed for det fælles bedste  </a:t>
            </a:r>
          </a:p>
          <a:p>
            <a:pPr lvl="1">
              <a:spcBef>
                <a:spcPts val="12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da-DK" sz="2100" dirty="0" smtClean="0">
                <a:latin typeface="Arial" pitchFamily="34" charset="0"/>
                <a:cs typeface="Arial" pitchFamily="34" charset="0"/>
              </a:rPr>
              <a:t>Høj grad af kommunikativ fornuft </a:t>
            </a:r>
          </a:p>
          <a:p>
            <a:pPr lvl="1">
              <a:spcBef>
                <a:spcPts val="1200"/>
              </a:spcBef>
            </a:pPr>
            <a:endParaRPr lang="da-DK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a-DK" sz="2100" i="1" dirty="0" smtClean="0">
                <a:latin typeface="Arial" pitchFamily="34" charset="0"/>
                <a:cs typeface="Arial" pitchFamily="34" charset="0"/>
              </a:rPr>
              <a:t>Ledetråd: Afgørende kvalitet ved kunstbaseret læring er dannelse</a:t>
            </a:r>
          </a:p>
          <a:p>
            <a:pPr>
              <a:buNone/>
            </a:pPr>
            <a:endParaRPr lang="da-DK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dirty="0" smtClean="0"/>
          </a:p>
          <a:p>
            <a:pPr>
              <a:buNone/>
            </a:pPr>
            <a:endParaRPr lang="da-DK" dirty="0" smtClean="0"/>
          </a:p>
          <a:p>
            <a:pPr>
              <a:buNone/>
            </a:pPr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3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706090"/>
          </a:xfrm>
        </p:spPr>
        <p:txBody>
          <a:bodyPr>
            <a:noAutofit/>
          </a:bodyPr>
          <a:lstStyle/>
          <a:p>
            <a:r>
              <a:rPr lang="da-DK" sz="3600" b="1" dirty="0" smtClean="0"/>
              <a:t>Æstetisk fornuft og dannelse </a:t>
            </a:r>
            <a:endParaRPr lang="da-DK" sz="36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645920" y="90872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4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475656" y="1556792"/>
            <a:ext cx="7416824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" lvl="1"/>
            <a:endParaRPr lang="da-DK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1331640" y="836712"/>
            <a:ext cx="7632848" cy="5870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800" lvl="1" indent="-360000">
              <a:spcBef>
                <a:spcPts val="1800"/>
              </a:spcBef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De tre fornuftsformer</a:t>
            </a:r>
          </a:p>
          <a:p>
            <a:pPr marL="406800" lvl="1" indent="-360000"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Den kognitive, moralske og æstetiske fornuft</a:t>
            </a:r>
          </a:p>
          <a:p>
            <a:pPr marL="406800" lvl="1" indent="-360000"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At søge det sande, det gode og det skønne </a:t>
            </a:r>
          </a:p>
          <a:p>
            <a:pPr marL="406800" lvl="1" indent="-360000">
              <a:spcBef>
                <a:spcPts val="1800"/>
              </a:spcBef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Den æstetiske fornuft</a:t>
            </a:r>
          </a:p>
          <a:p>
            <a:pPr marL="406800" lvl="1" indent="-360000">
              <a:spcBef>
                <a:spcPts val="600"/>
              </a:spcBef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Oldgræske ”</a:t>
            </a:r>
            <a:r>
              <a:rPr lang="da-DK" sz="1600" dirty="0" err="1" smtClean="0">
                <a:latin typeface="Arial" pitchFamily="34" charset="0"/>
                <a:cs typeface="Arial" pitchFamily="34" charset="0"/>
              </a:rPr>
              <a:t>aisthesis</a:t>
            </a:r>
            <a:r>
              <a:rPr lang="da-DK" sz="1600" dirty="0" smtClean="0">
                <a:latin typeface="Arial" pitchFamily="34" charset="0"/>
                <a:cs typeface="Arial" pitchFamily="34" charset="0"/>
              </a:rPr>
              <a:t>” -  den konkrete, sanselige erkendelsesform til forskel fra den abstrakte logiske erkendelsesform</a:t>
            </a:r>
          </a:p>
          <a:p>
            <a:pPr marL="406800" lvl="1" indent="-360000">
              <a:spcBef>
                <a:spcPts val="1800"/>
              </a:spcBef>
            </a:pPr>
            <a:r>
              <a:rPr lang="da-DK" sz="1600" i="1" dirty="0" err="1" smtClean="0">
                <a:latin typeface="Arial" pitchFamily="34" charset="0"/>
                <a:cs typeface="Arial" pitchFamily="34" charset="0"/>
              </a:rPr>
              <a:t>Baumgarten</a:t>
            </a:r>
            <a:r>
              <a:rPr lang="da-DK" sz="1600" i="1" dirty="0" smtClean="0">
                <a:latin typeface="Arial" pitchFamily="34" charset="0"/>
                <a:cs typeface="Arial" pitchFamily="34" charset="0"/>
              </a:rPr>
              <a:t>, 1750 </a:t>
            </a:r>
          </a:p>
          <a:p>
            <a:pPr marL="406800" lvl="1" indent="-360000">
              <a:spcBef>
                <a:spcPts val="3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Opdeling i logisk og æstetisk fornuft (møder verden med følelserne forrest)</a:t>
            </a:r>
          </a:p>
          <a:p>
            <a:pPr marL="406800" lvl="1" indent="-360000">
              <a:spcBef>
                <a:spcPts val="3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De to former for erkendelse supplerer hinanden </a:t>
            </a:r>
          </a:p>
          <a:p>
            <a:pPr marL="406800" lvl="1" indent="-360000">
              <a:spcBef>
                <a:spcPts val="1200"/>
              </a:spcBef>
            </a:pPr>
            <a:r>
              <a:rPr lang="da-DK" sz="1600" i="1" dirty="0" smtClean="0">
                <a:latin typeface="Arial" pitchFamily="34" charset="0"/>
                <a:cs typeface="Arial" pitchFamily="34" charset="0"/>
              </a:rPr>
              <a:t>Kant, 1790</a:t>
            </a:r>
          </a:p>
          <a:p>
            <a:pPr marL="406800" lvl="1" indent="-360000">
              <a:spcBef>
                <a:spcPts val="300"/>
              </a:spcBef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Fuld erkendelse opstår i interaktion mellem </a:t>
            </a:r>
          </a:p>
          <a:p>
            <a:pPr marL="406800" lvl="1" indent="-360000">
              <a:spcBef>
                <a:spcPts val="3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At anskue  - sanseindtryk giver fylde og indhold  </a:t>
            </a:r>
          </a:p>
          <a:p>
            <a:pPr marL="406800" lvl="1" indent="-360000">
              <a:spcBef>
                <a:spcPts val="3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At begribe -  begreber giver orden og form til oplevelserne </a:t>
            </a:r>
          </a:p>
          <a:p>
            <a:pPr marL="406800" lvl="1" indent="-360000">
              <a:spcBef>
                <a:spcPts val="300"/>
              </a:spcBef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Uden anskuelsesmateriale bliver begribelsen ”sanseløs” </a:t>
            </a:r>
          </a:p>
          <a:p>
            <a:pPr marL="406800" lvl="1" indent="-360000">
              <a:spcBef>
                <a:spcPts val="1200"/>
              </a:spcBef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Schiller, 1794</a:t>
            </a:r>
          </a:p>
          <a:p>
            <a:pPr marL="406800" lvl="1" indent="-360000">
              <a:spcBef>
                <a:spcPts val="3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Æstetisk dannelse  udvikler anskuelse og følelsesmæssigt indhold </a:t>
            </a:r>
          </a:p>
          <a:p>
            <a:pPr marL="406800" lvl="1" indent="-360000">
              <a:spcBef>
                <a:spcPts val="3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Stadig bevægelse mellem konkret anskuelse og almenbegreber </a:t>
            </a:r>
          </a:p>
          <a:p>
            <a:pPr marL="406800" lvl="1" indent="-360000">
              <a:spcBef>
                <a:spcPts val="3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Æstetisk fornuft den mest frie af fornuftsformerne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Autofit/>
          </a:bodyPr>
          <a:lstStyle/>
          <a:p>
            <a:r>
              <a:rPr lang="da-DK" sz="3600" b="1" dirty="0" smtClean="0"/>
              <a:t>Kunst baseret læring og dannelse</a:t>
            </a:r>
            <a:endParaRPr lang="da-DK" sz="36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4355976" y="1492424"/>
            <a:ext cx="3600400" cy="5365576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5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 flipV="1">
            <a:off x="1475656" y="1340768"/>
            <a:ext cx="7416824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" lvl="1"/>
            <a:endParaRPr lang="da-DK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1331640" y="1052737"/>
            <a:ext cx="7560840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800" lvl="1" indent="-360000">
              <a:spcBef>
                <a:spcPts val="1800"/>
              </a:spcBef>
            </a:pPr>
            <a:endParaRPr lang="da-DK" sz="1600" b="1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1800"/>
              </a:spcBef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Den frie kunst </a:t>
            </a:r>
          </a:p>
          <a:p>
            <a:pPr marL="406800" lvl="1" indent="-360000">
              <a:spcBef>
                <a:spcPts val="600"/>
              </a:spcBef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har høj grad af dannelses-potentiale / kommunikativ fornuft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Dialog mellem kunstværket og egen livshistorie 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En stilisering af livserfaringer (stemte og intense </a:t>
            </a:r>
            <a:r>
              <a:rPr lang="da-DK" sz="1600" dirty="0" err="1" smtClean="0">
                <a:latin typeface="Arial" pitchFamily="34" charset="0"/>
                <a:cs typeface="Arial" pitchFamily="34" charset="0"/>
              </a:rPr>
              <a:t>livstolkninger</a:t>
            </a:r>
            <a:r>
              <a:rPr lang="da-DK" sz="16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Flerhed af formsprog - udvikler ens tolkningsregister 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Giver erfaringer med frihed til at tolke og gestalte virkelighed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Frit rum til at udtrykke mening og mål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Dannelsespotentialet udgør tværgående </a:t>
            </a: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kvalitetskriterium for kunstarterne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I professionel kunst  henviser til </a:t>
            </a:r>
            <a:r>
              <a:rPr lang="da-DK" sz="1600" u="sng" dirty="0" smtClean="0">
                <a:latin typeface="Arial" pitchFamily="34" charset="0"/>
                <a:cs typeface="Arial" pitchFamily="34" charset="0"/>
              </a:rPr>
              <a:t>resultatets påvirkning </a:t>
            </a:r>
            <a:r>
              <a:rPr lang="da-DK" sz="1600" dirty="0" smtClean="0">
                <a:latin typeface="Arial" pitchFamily="34" charset="0"/>
                <a:cs typeface="Arial" pitchFamily="34" charset="0"/>
              </a:rPr>
              <a:t>af den modtagende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I amatørkultur henviser til </a:t>
            </a:r>
            <a:r>
              <a:rPr lang="da-DK" sz="1600" u="sng" dirty="0" smtClean="0">
                <a:latin typeface="Arial" pitchFamily="34" charset="0"/>
                <a:cs typeface="Arial" pitchFamily="34" charset="0"/>
              </a:rPr>
              <a:t>processens påvirkning </a:t>
            </a:r>
            <a:r>
              <a:rPr lang="da-DK" sz="1600" dirty="0" smtClean="0">
                <a:latin typeface="Arial" pitchFamily="34" charset="0"/>
                <a:cs typeface="Arial" pitchFamily="34" charset="0"/>
              </a:rPr>
              <a:t>af den udøvende  </a:t>
            </a:r>
            <a:endParaRPr lang="da-DK" sz="12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da-DK" sz="12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Autofit/>
          </a:bodyPr>
          <a:lstStyle/>
          <a:p>
            <a:r>
              <a:rPr lang="da-DK" sz="2800" b="1" dirty="0" smtClean="0">
                <a:latin typeface="Arial" pitchFamily="34" charset="0"/>
                <a:cs typeface="Arial" pitchFamily="34" charset="0"/>
              </a:rPr>
              <a:t>Problem formulering  </a:t>
            </a:r>
            <a:endParaRPr lang="da-DK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331640" y="1268760"/>
            <a:ext cx="7498080" cy="525658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da-DK" sz="7200" b="1" dirty="0" smtClean="0">
                <a:latin typeface="Arial" pitchFamily="34" charset="0"/>
                <a:cs typeface="Arial" pitchFamily="34" charset="0"/>
              </a:rPr>
              <a:t>Ledespørgsmål  </a:t>
            </a:r>
          </a:p>
          <a:p>
            <a:r>
              <a:rPr lang="da-DK" sz="7200" dirty="0" smtClean="0">
                <a:latin typeface="Arial" pitchFamily="34" charset="0"/>
                <a:cs typeface="Arial" pitchFamily="34" charset="0"/>
              </a:rPr>
              <a:t>Hvad er amatørkulturens kerneydelse / raison d'être </a:t>
            </a:r>
            <a:endParaRPr lang="da-DK" sz="72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2400"/>
              </a:spcBef>
              <a:buNone/>
            </a:pPr>
            <a:r>
              <a:rPr lang="da-DK" sz="7200" i="1" dirty="0" smtClean="0">
                <a:latin typeface="Arial" pitchFamily="34" charset="0"/>
                <a:cs typeface="Arial" pitchFamily="34" charset="0"/>
              </a:rPr>
              <a:t>De aktives begrundelser   </a:t>
            </a:r>
          </a:p>
          <a:p>
            <a:pPr>
              <a:spcBef>
                <a:spcPts val="900"/>
              </a:spcBef>
            </a:pPr>
            <a:r>
              <a:rPr lang="da-DK" sz="7200" dirty="0" smtClean="0">
                <a:latin typeface="Arial" pitchFamily="34" charset="0"/>
                <a:cs typeface="Arial" pitchFamily="34" charset="0"/>
              </a:rPr>
              <a:t>Egenværdi - mål i sig selv </a:t>
            </a:r>
          </a:p>
          <a:p>
            <a:pPr>
              <a:spcBef>
                <a:spcPts val="900"/>
              </a:spcBef>
            </a:pPr>
            <a:r>
              <a:rPr lang="da-DK" sz="7200" dirty="0" smtClean="0">
                <a:latin typeface="Arial" pitchFamily="34" charset="0"/>
                <a:cs typeface="Arial" pitchFamily="34" charset="0"/>
              </a:rPr>
              <a:t>Amatørens frihed og glæde </a:t>
            </a:r>
          </a:p>
          <a:p>
            <a:pPr>
              <a:spcBef>
                <a:spcPts val="900"/>
              </a:spcBef>
            </a:pPr>
            <a:r>
              <a:rPr lang="da-DK" sz="7200" dirty="0" smtClean="0">
                <a:latin typeface="Arial" pitchFamily="34" charset="0"/>
                <a:cs typeface="Arial" pitchFamily="34" charset="0"/>
              </a:rPr>
              <a:t>Personlig udvikling, ligeværdigt fællesskab, tillid og kammeratskab </a:t>
            </a:r>
          </a:p>
          <a:p>
            <a:pPr>
              <a:spcBef>
                <a:spcPts val="2400"/>
              </a:spcBef>
              <a:buNone/>
            </a:pPr>
            <a:r>
              <a:rPr lang="da-DK" sz="7200" i="1" dirty="0" smtClean="0">
                <a:latin typeface="Arial" pitchFamily="34" charset="0"/>
                <a:cs typeface="Arial" pitchFamily="34" charset="0"/>
              </a:rPr>
              <a:t>De officielle politiske og administrative grunde </a:t>
            </a:r>
          </a:p>
          <a:p>
            <a:pPr>
              <a:spcBef>
                <a:spcPts val="900"/>
              </a:spcBef>
            </a:pPr>
            <a:r>
              <a:rPr lang="da-DK" sz="7200" dirty="0" smtClean="0">
                <a:latin typeface="Arial" pitchFamily="34" charset="0"/>
                <a:cs typeface="Arial" pitchFamily="34" charset="0"/>
              </a:rPr>
              <a:t>Middel til at løse systemproblemer</a:t>
            </a:r>
          </a:p>
          <a:p>
            <a:pPr lvl="1"/>
            <a:r>
              <a:rPr lang="da-DK" sz="6400" dirty="0" smtClean="0">
                <a:latin typeface="Arial" pitchFamily="34" charset="0"/>
                <a:cs typeface="Arial" pitchFamily="34" charset="0"/>
              </a:rPr>
              <a:t>Social inklusion, </a:t>
            </a:r>
            <a:r>
              <a:rPr lang="da-DK" sz="6400" dirty="0" err="1" smtClean="0">
                <a:latin typeface="Arial" pitchFamily="34" charset="0"/>
                <a:cs typeface="Arial" pitchFamily="34" charset="0"/>
              </a:rPr>
              <a:t>empowerment</a:t>
            </a:r>
            <a:r>
              <a:rPr lang="da-DK" sz="6400" dirty="0" smtClean="0">
                <a:latin typeface="Arial" pitchFamily="34" charset="0"/>
                <a:cs typeface="Arial" pitchFamily="34" charset="0"/>
              </a:rPr>
              <a:t>, integration</a:t>
            </a:r>
          </a:p>
          <a:p>
            <a:pPr lvl="1"/>
            <a:r>
              <a:rPr lang="da-DK" sz="6400" dirty="0" smtClean="0">
                <a:latin typeface="Arial" pitchFamily="34" charset="0"/>
                <a:cs typeface="Arial" pitchFamily="34" charset="0"/>
              </a:rPr>
              <a:t>Styrket folkesundhed </a:t>
            </a:r>
          </a:p>
          <a:p>
            <a:pPr lvl="1"/>
            <a:r>
              <a:rPr lang="da-DK" sz="6400" dirty="0" smtClean="0">
                <a:latin typeface="Arial" pitchFamily="34" charset="0"/>
                <a:cs typeface="Arial" pitchFamily="34" charset="0"/>
              </a:rPr>
              <a:t>Oplevelsesøkonomi, </a:t>
            </a:r>
            <a:r>
              <a:rPr lang="da-DK" sz="6400" dirty="0" err="1" smtClean="0">
                <a:latin typeface="Arial" pitchFamily="34" charset="0"/>
                <a:cs typeface="Arial" pitchFamily="34" charset="0"/>
              </a:rPr>
              <a:t>branding</a:t>
            </a:r>
            <a:r>
              <a:rPr lang="da-DK" sz="6400" dirty="0" smtClean="0">
                <a:latin typeface="Arial" pitchFamily="34" charset="0"/>
                <a:cs typeface="Arial" pitchFamily="34" charset="0"/>
              </a:rPr>
              <a:t>, events, kreativ arbejdskraft, kulturindustri</a:t>
            </a:r>
          </a:p>
          <a:p>
            <a:pPr>
              <a:buNone/>
            </a:pPr>
            <a:r>
              <a:rPr lang="da-DK" sz="72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>
              <a:lnSpc>
                <a:spcPct val="110000"/>
              </a:lnSpc>
              <a:buNone/>
            </a:pPr>
            <a:r>
              <a:rPr lang="da-DK" sz="7200" i="1" dirty="0" smtClean="0">
                <a:latin typeface="Arial" pitchFamily="34" charset="0"/>
                <a:cs typeface="Arial" pitchFamily="34" charset="0"/>
              </a:rPr>
              <a:t>Humanistisk diskurs   </a:t>
            </a:r>
            <a:r>
              <a:rPr lang="da-DK" sz="7200" dirty="0" smtClean="0">
                <a:latin typeface="Arial" pitchFamily="34" charset="0"/>
                <a:cs typeface="Arial" pitchFamily="34" charset="0"/>
              </a:rPr>
              <a:t>-  med fokus på kerneydelsen (et mål) </a:t>
            </a:r>
          </a:p>
          <a:p>
            <a:pPr>
              <a:lnSpc>
                <a:spcPct val="110000"/>
              </a:lnSpc>
              <a:buNone/>
            </a:pPr>
            <a:r>
              <a:rPr lang="da-DK" sz="7200" dirty="0" smtClean="0">
                <a:latin typeface="Arial" pitchFamily="34" charset="0"/>
                <a:cs typeface="Arial" pitchFamily="34" charset="0"/>
              </a:rPr>
              <a:t>kontra </a:t>
            </a:r>
          </a:p>
          <a:p>
            <a:pPr>
              <a:lnSpc>
                <a:spcPct val="110000"/>
              </a:lnSpc>
              <a:buNone/>
            </a:pPr>
            <a:r>
              <a:rPr lang="da-DK" sz="7200" i="1" dirty="0" smtClean="0">
                <a:latin typeface="Arial" pitchFamily="34" charset="0"/>
                <a:cs typeface="Arial" pitchFamily="34" charset="0"/>
              </a:rPr>
              <a:t>Instrumentel diskurs   </a:t>
            </a:r>
            <a:r>
              <a:rPr lang="da-DK" sz="7200" dirty="0" smtClean="0">
                <a:latin typeface="Arial" pitchFamily="34" charset="0"/>
                <a:cs typeface="Arial" pitchFamily="34" charset="0"/>
              </a:rPr>
              <a:t>-  med fokus på periferiydelser (et middel)  </a:t>
            </a:r>
            <a:endParaRPr lang="da-DK" sz="7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en-GB" b="1" smtClean="0">
                <a:solidFill>
                  <a:schemeClr val="tx2"/>
                </a:solidFill>
              </a:rPr>
              <a:pPr/>
              <a:t>6</a:t>
            </a:fld>
            <a:endParaRPr lang="en-GB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/>
          <p:cNvSpPr/>
          <p:nvPr/>
        </p:nvSpPr>
        <p:spPr>
          <a:xfrm>
            <a:off x="1547664" y="2060848"/>
            <a:ext cx="4032448" cy="208823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ladsholder til indhold 6"/>
          <p:cNvSpPr>
            <a:spLocks noGrp="1"/>
          </p:cNvSpPr>
          <p:nvPr>
            <p:ph sz="half" idx="4294967295"/>
          </p:nvPr>
        </p:nvSpPr>
        <p:spPr>
          <a:xfrm>
            <a:off x="1115616" y="1340769"/>
            <a:ext cx="4608513" cy="446449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da-DK" sz="2800" dirty="0" smtClean="0">
                <a:latin typeface="Arial" pitchFamily="34" charset="0"/>
                <a:cs typeface="Arial" pitchFamily="34" charset="0"/>
              </a:rPr>
              <a:t>    System</a:t>
            </a:r>
          </a:p>
          <a:p>
            <a:pPr>
              <a:buNone/>
            </a:pPr>
            <a:endParaRPr lang="da-DK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da-DK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Marked</a:t>
            </a:r>
            <a:r>
              <a:rPr lang="da-DK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Stat</a:t>
            </a:r>
          </a:p>
          <a:p>
            <a:pPr>
              <a:spcBef>
                <a:spcPts val="0"/>
              </a:spcBef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  <a:p>
            <a:pPr>
              <a:spcBef>
                <a:spcPts val="0"/>
              </a:spcBef>
              <a:buNone/>
            </a:pPr>
            <a:endParaRPr lang="da-DK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a-DK" dirty="0" smtClean="0">
                <a:latin typeface="Arial" pitchFamily="34" charset="0"/>
                <a:cs typeface="Arial" pitchFamily="34" charset="0"/>
              </a:rPr>
              <a:t>                </a:t>
            </a:r>
            <a:r>
              <a:rPr lang="da-DK" sz="1400" b="1" dirty="0" smtClean="0">
                <a:latin typeface="Arial" pitchFamily="34" charset="0"/>
                <a:cs typeface="Arial" pitchFamily="34" charset="0"/>
              </a:rPr>
              <a:t>Folkestyre</a:t>
            </a:r>
          </a:p>
          <a:p>
            <a:pPr>
              <a:spcBef>
                <a:spcPts val="0"/>
              </a:spcBef>
              <a:buNone/>
            </a:pPr>
            <a:r>
              <a:rPr lang="da-DK" sz="1400" b="1" i="1" dirty="0" smtClean="0">
                <a:latin typeface="Arial" pitchFamily="34" charset="0"/>
                <a:cs typeface="Arial" pitchFamily="34" charset="0"/>
              </a:rPr>
              <a:t>                                Fri offentlighed </a:t>
            </a:r>
          </a:p>
          <a:p>
            <a:pPr>
              <a:spcBef>
                <a:spcPts val="1800"/>
              </a:spcBef>
              <a:buNone/>
            </a:pPr>
            <a:r>
              <a:rPr lang="da-DK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da-DK" sz="1800" b="1" dirty="0" smtClean="0">
                <a:latin typeface="Arial" pitchFamily="34" charset="0"/>
                <a:cs typeface="Arial" pitchFamily="34" charset="0"/>
              </a:rPr>
              <a:t>  Civilsamfund                        </a:t>
            </a:r>
          </a:p>
          <a:p>
            <a:pPr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                           </a:t>
            </a:r>
            <a:r>
              <a:rPr lang="da-DK" sz="1400" b="1" i="1" dirty="0" smtClean="0">
                <a:latin typeface="Arial" pitchFamily="34" charset="0"/>
                <a:cs typeface="Arial" pitchFamily="34" charset="0"/>
              </a:rPr>
              <a:t>Personlige sfære  </a:t>
            </a:r>
          </a:p>
          <a:p>
            <a:pPr>
              <a:buNone/>
            </a:pPr>
            <a:endParaRPr lang="da-DK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1200"/>
              </a:spcBef>
              <a:buNone/>
            </a:pPr>
            <a:r>
              <a:rPr lang="da-DK" sz="2800" dirty="0" smtClean="0">
                <a:latin typeface="Arial" pitchFamily="34" charset="0"/>
                <a:cs typeface="Arial" pitchFamily="34" charset="0"/>
              </a:rPr>
              <a:t>    Livsverden </a:t>
            </a:r>
            <a:endParaRPr lang="da-DK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475656" y="260648"/>
            <a:ext cx="7499350" cy="864096"/>
          </a:xfrm>
        </p:spPr>
        <p:txBody>
          <a:bodyPr>
            <a:noAutofit/>
          </a:bodyPr>
          <a:lstStyle/>
          <a:p>
            <a:r>
              <a:rPr lang="da-DK" sz="2800" b="1" dirty="0" smtClean="0">
                <a:latin typeface="Arial" pitchFamily="34" charset="0"/>
                <a:cs typeface="Arial" pitchFamily="34" charset="0"/>
              </a:rPr>
              <a:t>Habermas </a:t>
            </a:r>
            <a:br>
              <a:rPr lang="da-DK" sz="2800" b="1" dirty="0" smtClean="0">
                <a:latin typeface="Arial" pitchFamily="34" charset="0"/>
                <a:cs typeface="Arial" pitchFamily="34" charset="0"/>
              </a:rPr>
            </a:br>
            <a:r>
              <a:rPr lang="da-DK" sz="2800" b="1" dirty="0" smtClean="0">
                <a:latin typeface="Arial" pitchFamily="34" charset="0"/>
                <a:cs typeface="Arial" pitchFamily="34" charset="0"/>
              </a:rPr>
              <a:t>–  differentiering af samfund og fornuft</a:t>
            </a:r>
            <a:endParaRPr lang="da-DK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Pladsholder til indhold 11"/>
          <p:cNvSpPr>
            <a:spLocks noGrp="1"/>
          </p:cNvSpPr>
          <p:nvPr>
            <p:ph sz="half" idx="4294967295"/>
          </p:nvPr>
        </p:nvSpPr>
        <p:spPr>
          <a:xfrm>
            <a:off x="5652120" y="1268760"/>
            <a:ext cx="3491880" cy="439248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da-DK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instrumentel rationalitet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(Hvordan om midler) </a:t>
            </a:r>
            <a:endParaRPr lang="da-DK" sz="1600" dirty="0" smtClean="0"/>
          </a:p>
          <a:p>
            <a:pPr marL="0" indent="0">
              <a:buClrTx/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-  Økonomisk fornuft </a:t>
            </a:r>
          </a:p>
          <a:p>
            <a:pPr marL="0" indent="0">
              <a:buClrTx/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-  Bureaukratisk fornuft </a:t>
            </a:r>
          </a:p>
          <a:p>
            <a:pPr marL="0" indent="0">
              <a:spcBef>
                <a:spcPts val="0"/>
              </a:spcBef>
              <a:buClrTx/>
              <a:buFontTx/>
              <a:buChar char="-"/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Kommunikativ rationalitet 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(Hvorfor om mål og mening) </a:t>
            </a:r>
          </a:p>
          <a:p>
            <a:pPr marL="0" indent="0">
              <a:buClrTx/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-  Hermeneutisk - narrativ fornuft </a:t>
            </a:r>
          </a:p>
          <a:p>
            <a:pPr marL="0" indent="0">
              <a:buClrTx/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-  Moralsk fornuft </a:t>
            </a:r>
          </a:p>
          <a:p>
            <a:pPr marL="0" indent="0">
              <a:buClrTx/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-  Æstetisk - ekspressiv fornuft   </a:t>
            </a:r>
            <a:endParaRPr lang="da-DK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cxnSp>
        <p:nvCxnSpPr>
          <p:cNvPr id="15" name="Lige forbindelse 14"/>
          <p:cNvCxnSpPr>
            <a:stCxn id="9" idx="0"/>
          </p:cNvCxnSpPr>
          <p:nvPr/>
        </p:nvCxnSpPr>
        <p:spPr>
          <a:xfrm rot="16200000" flipH="1">
            <a:off x="3023828" y="2600908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13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en-GB" b="1" smtClean="0">
                <a:solidFill>
                  <a:schemeClr val="tx2"/>
                </a:solidFill>
              </a:rPr>
              <a:pPr/>
              <a:t>7</a:t>
            </a:fld>
            <a:endParaRPr lang="en-GB" b="1">
              <a:solidFill>
                <a:schemeClr val="tx2"/>
              </a:solidFill>
            </a:endParaRPr>
          </a:p>
        </p:txBody>
      </p:sp>
      <p:sp>
        <p:nvSpPr>
          <p:cNvPr id="18" name="Tekstboks 17"/>
          <p:cNvSpPr txBox="1"/>
          <p:nvPr/>
        </p:nvSpPr>
        <p:spPr>
          <a:xfrm>
            <a:off x="1259632" y="5949280"/>
            <a:ext cx="3240360" cy="50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smtClean="0">
                <a:latin typeface="Arial" pitchFamily="34" charset="0"/>
                <a:cs typeface="Arial" pitchFamily="34" charset="0"/>
              </a:rPr>
              <a:t>Grundtvig:</a:t>
            </a:r>
          </a:p>
          <a:p>
            <a:pPr>
              <a:spcBef>
                <a:spcPts val="300"/>
              </a:spcBef>
            </a:pPr>
            <a:r>
              <a:rPr lang="da-DK" sz="1200" i="1" dirty="0" smtClean="0">
                <a:latin typeface="Arial" pitchFamily="34" charset="0"/>
                <a:cs typeface="Arial" pitchFamily="34" charset="0"/>
              </a:rPr>
              <a:t>    At kende forskellen mellem solskin og lyn   </a:t>
            </a:r>
            <a:endParaRPr lang="da-DK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kstboks 13"/>
          <p:cNvSpPr txBox="1"/>
          <p:nvPr/>
        </p:nvSpPr>
        <p:spPr>
          <a:xfrm>
            <a:off x="7236296" y="63813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16" name="Tekstboks 15"/>
          <p:cNvSpPr txBox="1"/>
          <p:nvPr/>
        </p:nvSpPr>
        <p:spPr>
          <a:xfrm>
            <a:off x="4788024" y="5949280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smtClean="0">
                <a:latin typeface="Arial" pitchFamily="34" charset="0"/>
                <a:cs typeface="Arial" pitchFamily="34" charset="0"/>
              </a:rPr>
              <a:t>Max Weber:</a:t>
            </a:r>
          </a:p>
          <a:p>
            <a:r>
              <a:rPr lang="da-DK" sz="1200" i="1" dirty="0" smtClean="0">
                <a:latin typeface="Arial" pitchFamily="34" charset="0"/>
                <a:cs typeface="Arial" pitchFamily="34" charset="0"/>
              </a:rPr>
              <a:t>    Fornuftens jernbur </a:t>
            </a:r>
            <a:endParaRPr lang="en-GB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547664" y="3140968"/>
            <a:ext cx="4032448" cy="1872208"/>
          </a:xfrm>
          <a:prstGeom prst="ellipse">
            <a:avLst/>
          </a:prstGeom>
          <a:solidFill>
            <a:schemeClr val="accent3">
              <a:lumMod val="75000"/>
              <a:alpha val="27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/>
          <p:cNvSpPr/>
          <p:nvPr/>
        </p:nvSpPr>
        <p:spPr>
          <a:xfrm>
            <a:off x="1547664" y="2060848"/>
            <a:ext cx="4032448" cy="208823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Pladsholder til indhold 6"/>
          <p:cNvSpPr>
            <a:spLocks noGrp="1"/>
          </p:cNvSpPr>
          <p:nvPr>
            <p:ph sz="half" idx="4294967295"/>
          </p:nvPr>
        </p:nvSpPr>
        <p:spPr>
          <a:xfrm>
            <a:off x="1115616" y="1340769"/>
            <a:ext cx="4608513" cy="44644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da-DK" sz="2800" dirty="0" smtClean="0">
                <a:latin typeface="Arial" pitchFamily="34" charset="0"/>
                <a:cs typeface="Arial" pitchFamily="34" charset="0"/>
              </a:rPr>
              <a:t>    System</a:t>
            </a:r>
          </a:p>
          <a:p>
            <a:pPr>
              <a:buNone/>
            </a:pPr>
            <a:endParaRPr lang="da-DK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da-DK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Marked</a:t>
            </a:r>
            <a:r>
              <a:rPr lang="da-DK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Stat</a:t>
            </a:r>
          </a:p>
          <a:p>
            <a:pPr>
              <a:spcBef>
                <a:spcPts val="0"/>
              </a:spcBef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  <a:p>
            <a:pPr>
              <a:spcBef>
                <a:spcPts val="0"/>
              </a:spcBef>
              <a:buNone/>
            </a:pPr>
            <a:endParaRPr lang="da-DK" sz="16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da-DK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da-DK" sz="1400" b="1" i="1" dirty="0" smtClean="0">
                <a:latin typeface="Arial" pitchFamily="34" charset="0"/>
                <a:cs typeface="Arial" pitchFamily="34" charset="0"/>
              </a:rPr>
              <a:t>Demokratisk   offentlighed</a:t>
            </a:r>
          </a:p>
          <a:p>
            <a:pPr>
              <a:spcBef>
                <a:spcPts val="1800"/>
              </a:spcBef>
              <a:buNone/>
            </a:pPr>
            <a:r>
              <a:rPr lang="da-DK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da-DK" sz="1800" b="1" dirty="0" smtClean="0">
                <a:latin typeface="Arial" pitchFamily="34" charset="0"/>
                <a:cs typeface="Arial" pitchFamily="34" charset="0"/>
              </a:rPr>
              <a:t>  Civilsamfund                       </a:t>
            </a:r>
          </a:p>
          <a:p>
            <a:pPr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                        </a:t>
            </a:r>
            <a:r>
              <a:rPr lang="da-DK" sz="1400" b="1" i="1" dirty="0" smtClean="0">
                <a:latin typeface="Arial" pitchFamily="34" charset="0"/>
                <a:cs typeface="Arial" pitchFamily="34" charset="0"/>
              </a:rPr>
              <a:t>Personlig og privat sfære</a:t>
            </a:r>
          </a:p>
          <a:p>
            <a:pPr>
              <a:buNone/>
            </a:pPr>
            <a:endParaRPr lang="da-DK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da-DK" sz="2800" dirty="0" smtClean="0">
                <a:latin typeface="Arial" pitchFamily="34" charset="0"/>
                <a:cs typeface="Arial" pitchFamily="34" charset="0"/>
              </a:rPr>
              <a:t>  Livsverden </a:t>
            </a:r>
            <a:endParaRPr lang="da-DK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619672" y="3212976"/>
            <a:ext cx="4032448" cy="1872208"/>
          </a:xfrm>
          <a:prstGeom prst="ellipse">
            <a:avLst/>
          </a:prstGeom>
          <a:solidFill>
            <a:schemeClr val="accent3">
              <a:lumMod val="75000"/>
              <a:alpha val="27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644650" y="274639"/>
            <a:ext cx="7499350" cy="634081"/>
          </a:xfrm>
        </p:spPr>
        <p:txBody>
          <a:bodyPr>
            <a:normAutofit/>
          </a:bodyPr>
          <a:lstStyle/>
          <a:p>
            <a:r>
              <a:rPr lang="da-DK" sz="2800" b="1" dirty="0" smtClean="0">
                <a:latin typeface="Arial" pitchFamily="34" charset="0"/>
                <a:cs typeface="Arial" pitchFamily="34" charset="0"/>
              </a:rPr>
              <a:t>Differentiering af livsroller og læring   </a:t>
            </a:r>
            <a:endParaRPr lang="da-DK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Pladsholder til indhold 11"/>
          <p:cNvSpPr>
            <a:spLocks noGrp="1"/>
          </p:cNvSpPr>
          <p:nvPr>
            <p:ph sz="half" idx="4294967295"/>
          </p:nvPr>
        </p:nvSpPr>
        <p:spPr>
          <a:xfrm>
            <a:off x="5796137" y="1268413"/>
            <a:ext cx="3347863" cy="491966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da-DK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a-DK" sz="1400" b="1" dirty="0" smtClean="0">
                <a:latin typeface="Arial" pitchFamily="34" charset="0"/>
                <a:cs typeface="Arial" pitchFamily="34" charset="0"/>
              </a:rPr>
              <a:t>Kerneværdi i nødvendighedens rige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a-DK" sz="1400" b="1" dirty="0" smtClean="0">
                <a:latin typeface="Arial" pitchFamily="34" charset="0"/>
                <a:cs typeface="Arial" pitchFamily="34" charset="0"/>
              </a:rPr>
              <a:t>-  effektivitet og nytte  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da-DK" sz="1400" dirty="0" smtClean="0">
                <a:latin typeface="Arial" pitchFamily="34" charset="0"/>
                <a:cs typeface="Arial" pitchFamily="34" charset="0"/>
              </a:rPr>
              <a:t>Medarbejder 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da-DK" sz="1400" dirty="0" smtClean="0">
                <a:latin typeface="Arial" pitchFamily="34" charset="0"/>
                <a:cs typeface="Arial" pitchFamily="34" charset="0"/>
              </a:rPr>
              <a:t>Kunde / klient 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da-DK" sz="1400" dirty="0" smtClean="0">
                <a:latin typeface="Arial" pitchFamily="34" charset="0"/>
                <a:cs typeface="Arial" pitchFamily="34" charset="0"/>
              </a:rPr>
              <a:t>Medborger 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da-DK" sz="1400" dirty="0" smtClean="0">
                <a:latin typeface="Arial" pitchFamily="34" charset="0"/>
                <a:cs typeface="Arial" pitchFamily="34" charset="0"/>
              </a:rPr>
              <a:t>Medmenneske 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da-DK" sz="1400" dirty="0" smtClean="0">
                <a:latin typeface="Arial" pitchFamily="34" charset="0"/>
                <a:cs typeface="Arial" pitchFamily="34" charset="0"/>
              </a:rPr>
              <a:t>MENNESKE 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da-DK" sz="1400" b="1" dirty="0" smtClean="0">
                <a:latin typeface="Arial" pitchFamily="34" charset="0"/>
                <a:cs typeface="Arial" pitchFamily="34" charset="0"/>
              </a:rPr>
              <a:t>Kerneværdi i frihedens rige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da-DK" sz="1400" b="1" dirty="0" smtClean="0">
                <a:latin typeface="Arial" pitchFamily="34" charset="0"/>
                <a:cs typeface="Arial" pitchFamily="34" charset="0"/>
              </a:rPr>
              <a:t>-  Autonomi og autenticitet 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cxnSp>
        <p:nvCxnSpPr>
          <p:cNvPr id="15" name="Lige forbindelse 14"/>
          <p:cNvCxnSpPr>
            <a:stCxn id="9" idx="0"/>
          </p:cNvCxnSpPr>
          <p:nvPr/>
        </p:nvCxnSpPr>
        <p:spPr>
          <a:xfrm rot="16200000" flipH="1">
            <a:off x="2519772" y="3104964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13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8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14" name="Tekstboks 13"/>
          <p:cNvSpPr txBox="1"/>
          <p:nvPr/>
        </p:nvSpPr>
        <p:spPr>
          <a:xfrm>
            <a:off x="1259632" y="6165304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smtClean="0">
                <a:latin typeface="Arial" pitchFamily="34" charset="0"/>
                <a:cs typeface="Arial" pitchFamily="34" charset="0"/>
              </a:rPr>
              <a:t>Grundtvig:</a:t>
            </a:r>
          </a:p>
          <a:p>
            <a:r>
              <a:rPr lang="da-DK" sz="1200" i="1" dirty="0" smtClean="0">
                <a:latin typeface="Arial" pitchFamily="34" charset="0"/>
                <a:cs typeface="Arial" pitchFamily="34" charset="0"/>
              </a:rPr>
              <a:t>     At finde sangen bag ploven </a:t>
            </a:r>
          </a:p>
        </p:txBody>
      </p:sp>
      <p:sp>
        <p:nvSpPr>
          <p:cNvPr id="16" name="Tekstboks 15"/>
          <p:cNvSpPr txBox="1"/>
          <p:nvPr/>
        </p:nvSpPr>
        <p:spPr>
          <a:xfrm>
            <a:off x="4572000" y="609329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smtClean="0">
                <a:latin typeface="Arial" pitchFamily="34" charset="0"/>
                <a:cs typeface="Arial" pitchFamily="34" charset="0"/>
              </a:rPr>
              <a:t>Kant:</a:t>
            </a:r>
          </a:p>
          <a:p>
            <a:r>
              <a:rPr lang="da-DK" sz="1200" i="1" dirty="0" smtClean="0">
                <a:latin typeface="Arial" pitchFamily="34" charset="0"/>
                <a:cs typeface="Arial" pitchFamily="34" charset="0"/>
              </a:rPr>
              <a:t>    To ting fyldet sindet med forundring:</a:t>
            </a:r>
          </a:p>
          <a:p>
            <a:r>
              <a:rPr lang="da-DK" sz="1200" i="1" dirty="0" smtClean="0">
                <a:latin typeface="Arial" pitchFamily="34" charset="0"/>
                <a:cs typeface="Arial" pitchFamily="34" charset="0"/>
              </a:rPr>
              <a:t>     Stjernehimlen over mig og moralloven i mig</a:t>
            </a:r>
            <a:endParaRPr lang="en-GB" sz="12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/>
          <p:cNvSpPr/>
          <p:nvPr/>
        </p:nvSpPr>
        <p:spPr>
          <a:xfrm>
            <a:off x="1547664" y="2060848"/>
            <a:ext cx="4032448" cy="252028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Pladsholder til indhold 6"/>
          <p:cNvSpPr>
            <a:spLocks noGrp="1"/>
          </p:cNvSpPr>
          <p:nvPr>
            <p:ph sz="half" idx="4294967295"/>
          </p:nvPr>
        </p:nvSpPr>
        <p:spPr>
          <a:xfrm>
            <a:off x="1043608" y="1340768"/>
            <a:ext cx="4536504" cy="4846637"/>
          </a:xfrm>
          <a:noFill/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da-DK" dirty="0" smtClean="0">
                <a:latin typeface="Arial" pitchFamily="34" charset="0"/>
                <a:cs typeface="Arial" pitchFamily="34" charset="0"/>
              </a:rPr>
              <a:t>    System </a:t>
            </a:r>
          </a:p>
          <a:p>
            <a:pPr algn="ctr">
              <a:buNone/>
            </a:pPr>
            <a:endParaRPr lang="da-DK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da-DK" dirty="0" smtClean="0">
                <a:latin typeface="Arial" pitchFamily="34" charset="0"/>
                <a:cs typeface="Arial" pitchFamily="34" charset="0"/>
              </a:rPr>
              <a:t>                </a:t>
            </a:r>
          </a:p>
          <a:p>
            <a:pPr>
              <a:spcBef>
                <a:spcPts val="0"/>
              </a:spcBef>
              <a:buNone/>
            </a:pPr>
            <a:r>
              <a:rPr lang="da-DK" sz="2300" b="1" dirty="0" smtClean="0">
                <a:latin typeface="Arial" pitchFamily="34" charset="0"/>
                <a:cs typeface="Arial" pitchFamily="34" charset="0"/>
              </a:rPr>
              <a:t>                    Marked</a:t>
            </a:r>
            <a:r>
              <a:rPr lang="da-DK" sz="2300" dirty="0" smtClean="0">
                <a:latin typeface="Arial" pitchFamily="34" charset="0"/>
                <a:cs typeface="Arial" pitchFamily="34" charset="0"/>
              </a:rPr>
              <a:t>              </a:t>
            </a:r>
            <a:r>
              <a:rPr lang="da-DK" sz="2300" b="1" dirty="0" smtClean="0">
                <a:latin typeface="Arial" pitchFamily="34" charset="0"/>
                <a:cs typeface="Arial" pitchFamily="34" charset="0"/>
              </a:rPr>
              <a:t>Stat      </a:t>
            </a: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   </a:t>
            </a:r>
            <a:endParaRPr lang="da-DK" sz="12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da-DK" dirty="0" smtClean="0">
                <a:latin typeface="Arial" pitchFamily="34" charset="0"/>
                <a:cs typeface="Arial" pitchFamily="34" charset="0"/>
              </a:rPr>
              <a:t>                </a:t>
            </a:r>
          </a:p>
          <a:p>
            <a:pPr>
              <a:spcBef>
                <a:spcPts val="0"/>
              </a:spcBef>
              <a:buNone/>
            </a:pPr>
            <a:endParaRPr lang="da-DK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endParaRPr lang="da-DK" sz="1400" b="1" i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endParaRPr lang="da-DK" sz="1400" b="1" i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da-DK" sz="1400" b="1" i="1" dirty="0" smtClean="0">
                <a:latin typeface="Arial" pitchFamily="34" charset="0"/>
                <a:cs typeface="Arial" pitchFamily="34" charset="0"/>
              </a:rPr>
              <a:t>                    </a:t>
            </a:r>
          </a:p>
          <a:p>
            <a:pPr>
              <a:spcBef>
                <a:spcPts val="0"/>
              </a:spcBef>
              <a:buNone/>
            </a:pPr>
            <a:r>
              <a:rPr lang="da-DK" sz="1400" b="1" i="1" dirty="0" smtClean="0">
                <a:latin typeface="Arial" pitchFamily="34" charset="0"/>
                <a:cs typeface="Arial" pitchFamily="34" charset="0"/>
              </a:rPr>
              <a:t>                               </a:t>
            </a:r>
          </a:p>
          <a:p>
            <a:pPr>
              <a:spcBef>
                <a:spcPts val="0"/>
              </a:spcBef>
              <a:buNone/>
            </a:pPr>
            <a:r>
              <a:rPr lang="da-DK" sz="1400" b="1" i="1" dirty="0" smtClean="0">
                <a:latin typeface="Arial" pitchFamily="34" charset="0"/>
                <a:cs typeface="Arial" pitchFamily="34" charset="0"/>
              </a:rPr>
              <a:t>                                           Tilskuer demokrati </a:t>
            </a:r>
            <a:r>
              <a:rPr lang="da-DK" sz="1800" b="1" dirty="0" smtClean="0">
                <a:latin typeface="Arial" pitchFamily="34" charset="0"/>
                <a:cs typeface="Arial" pitchFamily="34" charset="0"/>
              </a:rPr>
              <a:t>                    </a:t>
            </a:r>
          </a:p>
          <a:p>
            <a:pPr>
              <a:spcBef>
                <a:spcPts val="1200"/>
              </a:spcBef>
              <a:buNone/>
            </a:pPr>
            <a:r>
              <a:rPr lang="da-DK" sz="1800" b="1" dirty="0" smtClean="0">
                <a:latin typeface="Arial" pitchFamily="34" charset="0"/>
                <a:cs typeface="Arial" pitchFamily="34" charset="0"/>
              </a:rPr>
              <a:t>                          </a:t>
            </a:r>
            <a:r>
              <a:rPr lang="da-DK" sz="1400" b="1" dirty="0" smtClean="0">
                <a:latin typeface="Arial" pitchFamily="34" charset="0"/>
                <a:cs typeface="Arial" pitchFamily="34" charset="0"/>
              </a:rPr>
              <a:t>Civilsamfundets privatisering</a:t>
            </a:r>
          </a:p>
          <a:p>
            <a:pPr>
              <a:buNone/>
            </a:pPr>
            <a:r>
              <a:rPr lang="da-DK" sz="1400" b="1" i="1" dirty="0" smtClean="0">
                <a:latin typeface="Arial" pitchFamily="34" charset="0"/>
                <a:cs typeface="Arial" pitchFamily="34" charset="0"/>
              </a:rPr>
              <a:t>                                          Personlig </a:t>
            </a:r>
            <a:r>
              <a:rPr lang="da-DK" sz="1400" b="1" i="1" dirty="0" err="1" smtClean="0">
                <a:latin typeface="Arial" pitchFamily="34" charset="0"/>
                <a:cs typeface="Arial" pitchFamily="34" charset="0"/>
              </a:rPr>
              <a:t>afdannelse</a:t>
            </a:r>
            <a:endParaRPr lang="da-DK" sz="1400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da-DK" dirty="0" smtClean="0">
                <a:latin typeface="Arial" pitchFamily="34" charset="0"/>
                <a:cs typeface="Arial" pitchFamily="34" charset="0"/>
              </a:rPr>
              <a:t>    Livsverden</a:t>
            </a:r>
            <a:endParaRPr lang="da-DK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619672" y="4149080"/>
            <a:ext cx="3960440" cy="1008112"/>
          </a:xfrm>
          <a:prstGeom prst="ellipse">
            <a:avLst/>
          </a:prstGeom>
          <a:solidFill>
            <a:schemeClr val="accent3">
              <a:lumMod val="75000"/>
              <a:alpha val="27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331640" y="260648"/>
            <a:ext cx="7499350" cy="634081"/>
          </a:xfrm>
        </p:spPr>
        <p:txBody>
          <a:bodyPr>
            <a:normAutofit/>
          </a:bodyPr>
          <a:lstStyle/>
          <a:p>
            <a:r>
              <a:rPr lang="da-DK" sz="2400" b="1" dirty="0" smtClean="0">
                <a:latin typeface="Arial" pitchFamily="34" charset="0"/>
                <a:cs typeface="Arial" pitchFamily="34" charset="0"/>
              </a:rPr>
              <a:t>Habermas – Systemet koloniserer livsverdenen</a:t>
            </a:r>
            <a:endParaRPr lang="da-DK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Pladsholder til indhold 11"/>
          <p:cNvSpPr>
            <a:spLocks noGrp="1"/>
          </p:cNvSpPr>
          <p:nvPr>
            <p:ph sz="half" idx="4294967295"/>
          </p:nvPr>
        </p:nvSpPr>
        <p:spPr>
          <a:xfrm>
            <a:off x="5651500" y="1052736"/>
            <a:ext cx="3492500" cy="491966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da-DK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En gammel strid mellem de to kulturer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da-DK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har fået nyt liv</a:t>
            </a:r>
          </a:p>
          <a:p>
            <a:pPr marL="0" indent="0">
              <a:spcBef>
                <a:spcPts val="0"/>
              </a:spcBef>
              <a:buNone/>
            </a:pPr>
            <a:endParaRPr lang="da-DK" sz="16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da-DK" sz="16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da-DK" sz="16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a-DK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Det nyliberale system </a:t>
            </a:r>
          </a:p>
          <a:p>
            <a:pPr marL="0" indent="0"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   Konkurrencestaten </a:t>
            </a:r>
          </a:p>
          <a:p>
            <a:pPr marL="0" indent="0">
              <a:spcBef>
                <a:spcPts val="300"/>
              </a:spcBef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  Markedsgørelse  </a:t>
            </a:r>
          </a:p>
          <a:p>
            <a:pPr marL="0" indent="0">
              <a:spcBef>
                <a:spcPts val="300"/>
              </a:spcBef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  New public management </a:t>
            </a:r>
          </a:p>
          <a:p>
            <a:pPr marL="0" indent="0">
              <a:spcBef>
                <a:spcPts val="300"/>
              </a:spcBef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  Instrumentalisering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6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da-DK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Den koloniserede livsverden </a:t>
            </a:r>
          </a:p>
          <a:p>
            <a:pPr marL="0" indent="0">
              <a:spcBef>
                <a:spcPts val="300"/>
              </a:spcBef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  Fra public service til </a:t>
            </a:r>
            <a:r>
              <a:rPr lang="da-DK" sz="1600" dirty="0" err="1" smtClean="0">
                <a:latin typeface="Arial" pitchFamily="34" charset="0"/>
                <a:cs typeface="Arial" pitchFamily="34" charset="0"/>
              </a:rPr>
              <a:t>infotainement</a:t>
            </a:r>
            <a:r>
              <a:rPr lang="da-DK" sz="16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marL="0" indent="0">
              <a:spcBef>
                <a:spcPts val="300"/>
              </a:spcBef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  Fra tanke til faktura </a:t>
            </a:r>
          </a:p>
          <a:p>
            <a:pPr marL="0" indent="0">
              <a:spcBef>
                <a:spcPts val="300"/>
              </a:spcBef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  Fra dannelse til kompetencer   </a:t>
            </a:r>
          </a:p>
          <a:p>
            <a:pPr marL="0" indent="0">
              <a:spcBef>
                <a:spcPts val="300"/>
              </a:spcBef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  Fra oplysning til omskoling </a:t>
            </a:r>
          </a:p>
          <a:p>
            <a:pPr marL="0" indent="0">
              <a:spcBef>
                <a:spcPts val="300"/>
              </a:spcBef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  Fra kunst til oplevelsesøkonomi 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6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cxnSp>
        <p:nvCxnSpPr>
          <p:cNvPr id="15" name="Lige forbindelse 14"/>
          <p:cNvCxnSpPr>
            <a:stCxn id="9" idx="0"/>
          </p:cNvCxnSpPr>
          <p:nvPr/>
        </p:nvCxnSpPr>
        <p:spPr>
          <a:xfrm rot="16200000" flipH="1">
            <a:off x="2699792" y="2924944"/>
            <a:ext cx="2448272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9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mbusfletværk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mbusfletværk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Bambusfletværk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6268</TotalTime>
  <Words>1515</Words>
  <Application>Microsoft Office PowerPoint</Application>
  <PresentationFormat>Skærmshow (4:3)</PresentationFormat>
  <Paragraphs>404</Paragraphs>
  <Slides>21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21</vt:i4>
      </vt:variant>
    </vt:vector>
  </HeadingPairs>
  <TitlesOfParts>
    <vt:vector size="22" baseType="lpstr">
      <vt:lpstr>Bambusfletværk</vt:lpstr>
      <vt:lpstr>Dias nummer 1</vt:lpstr>
      <vt:lpstr>LOAC’s målsætning  </vt:lpstr>
      <vt:lpstr>Betydninger af humanisme og dannelse</vt:lpstr>
      <vt:lpstr>Æstetisk fornuft og dannelse </vt:lpstr>
      <vt:lpstr>Kunst baseret læring og dannelse</vt:lpstr>
      <vt:lpstr>Problem formulering  </vt:lpstr>
      <vt:lpstr>Habermas  –  differentiering af samfund og fornuft</vt:lpstr>
      <vt:lpstr>Differentiering af livsroller og læring   </vt:lpstr>
      <vt:lpstr>Habermas – Systemet koloniserer livsverdenen</vt:lpstr>
      <vt:lpstr>Modern man – neoliberal man </vt:lpstr>
      <vt:lpstr> Vores værdigrundlag</vt:lpstr>
      <vt:lpstr> 1. Paradigme-strid  /  om livslang læring </vt:lpstr>
      <vt:lpstr>Lifelong Learning on EU’s agenda </vt:lpstr>
      <vt:lpstr>Modsætninger i EUs mål for livslang læring </vt:lpstr>
      <vt:lpstr>Paradigme-skifte i Norden og Danmark</vt:lpstr>
      <vt:lpstr> 2. Paradigme-strid /om kunst, kultur og fritid</vt:lpstr>
      <vt:lpstr> Paradigme-skifte for KULTUREN</vt:lpstr>
      <vt:lpstr>Kommunal kulturpolitik </vt:lpstr>
      <vt:lpstr> 3. Paradigme-strid / om civilsamfundet  </vt:lpstr>
      <vt:lpstr> Paradigme-skifte for civilsamfundet </vt:lpstr>
      <vt:lpstr> Opsamling på problemformulering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hans</dc:creator>
  <cp:lastModifiedBy>hans</cp:lastModifiedBy>
  <cp:revision>482</cp:revision>
  <dcterms:created xsi:type="dcterms:W3CDTF">2011-03-31T09:38:17Z</dcterms:created>
  <dcterms:modified xsi:type="dcterms:W3CDTF">2012-04-30T17:12:44Z</dcterms:modified>
</cp:coreProperties>
</file>