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23"/>
  </p:notesMasterIdLst>
  <p:sldIdLst>
    <p:sldId id="386" r:id="rId2"/>
    <p:sldId id="411" r:id="rId3"/>
    <p:sldId id="434" r:id="rId4"/>
    <p:sldId id="437" r:id="rId5"/>
    <p:sldId id="438" r:id="rId6"/>
    <p:sldId id="435" r:id="rId7"/>
    <p:sldId id="441" r:id="rId8"/>
    <p:sldId id="452" r:id="rId9"/>
    <p:sldId id="436" r:id="rId10"/>
    <p:sldId id="439" r:id="rId11"/>
    <p:sldId id="450" r:id="rId12"/>
    <p:sldId id="451" r:id="rId13"/>
    <p:sldId id="428" r:id="rId14"/>
    <p:sldId id="445" r:id="rId15"/>
    <p:sldId id="418" r:id="rId16"/>
    <p:sldId id="447" r:id="rId17"/>
    <p:sldId id="454" r:id="rId18"/>
    <p:sldId id="448" r:id="rId19"/>
    <p:sldId id="453" r:id="rId20"/>
    <p:sldId id="449" r:id="rId21"/>
    <p:sldId id="410" r:id="rId22"/>
  </p:sldIdLst>
  <p:sldSz cx="9144000" cy="6858000" type="screen4x3"/>
  <p:notesSz cx="6877050" cy="1000125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0">
          <p15:clr>
            <a:srgbClr val="A4A3A4"/>
          </p15:clr>
        </p15:guide>
        <p15:guide id="2" pos="216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FF7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235" autoAdjust="0"/>
    <p:restoredTop sz="91509" autoAdjust="0"/>
  </p:normalViewPr>
  <p:slideViewPr>
    <p:cSldViewPr>
      <p:cViewPr varScale="1">
        <p:scale>
          <a:sx n="92" d="100"/>
          <a:sy n="92" d="100"/>
        </p:scale>
        <p:origin x="1217" y="8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3293" y="-77"/>
      </p:cViewPr>
      <p:guideLst>
        <p:guide orient="horz" pos="3150"/>
        <p:guide pos="216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de-DE" sz="1200" b="0" i="0" baseline="0">
                <a:effectLst/>
              </a:rPr>
              <a:t>Within the project we are going to found an international network supporting international project managers and civil society organisations realising international cooperation.  What kind of support should such a network provide? (n=103)</a:t>
            </a:r>
            <a:endParaRPr lang="de-DE" sz="1200">
              <a:effectLst/>
            </a:endParaRPr>
          </a:p>
        </c:rich>
      </c:tx>
      <c:layout>
        <c:manualLayout>
          <c:xMode val="edge"/>
          <c:yMode val="edge"/>
          <c:x val="0.12772684947251109"/>
          <c:y val="2.9556904630238957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'Q30'!$H$3:$H$6</c:f>
              <c:strCache>
                <c:ptCount val="4"/>
                <c:pt idx="0">
                  <c:v>Other</c:v>
                </c:pt>
                <c:pt idx="1">
                  <c:v>Trainings upgrading project management competences</c:v>
                </c:pt>
                <c:pt idx="2">
                  <c:v>Networking opportunities</c:v>
                </c:pt>
                <c:pt idx="3">
                  <c:v>Possibilities for common development of international projects</c:v>
                </c:pt>
              </c:strCache>
            </c:strRef>
          </c:cat>
          <c:val>
            <c:numRef>
              <c:f>'Q30'!$I$3:$I$6</c:f>
              <c:numCache>
                <c:formatCode>###0.0</c:formatCode>
                <c:ptCount val="4"/>
                <c:pt idx="0">
                  <c:v>8.2568807339449535</c:v>
                </c:pt>
                <c:pt idx="1">
                  <c:v>61.165048543689316</c:v>
                </c:pt>
                <c:pt idx="2">
                  <c:v>68.932038834951456</c:v>
                </c:pt>
                <c:pt idx="3">
                  <c:v>77.669902912621353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13-4015-AEE4-A6A25E9814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130"/>
        <c:shape val="box"/>
        <c:axId val="184925696"/>
        <c:axId val="210880768"/>
        <c:axId val="0"/>
      </c:bar3DChart>
      <c:catAx>
        <c:axId val="184925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880768"/>
        <c:crosses val="autoZero"/>
        <c:auto val="1"/>
        <c:lblAlgn val="ctr"/>
        <c:lblOffset val="100"/>
        <c:noMultiLvlLbl val="0"/>
      </c:catAx>
      <c:valAx>
        <c:axId val="21088076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###0.0" sourceLinked="1"/>
        <c:majorTickMark val="none"/>
        <c:minorTickMark val="none"/>
        <c:tickLblPos val="nextTo"/>
        <c:crossAx val="184925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'Q30'!$H$3:$H$6</c:f>
              <c:strCache>
                <c:ptCount val="4"/>
                <c:pt idx="0">
                  <c:v>Other</c:v>
                </c:pt>
                <c:pt idx="1">
                  <c:v>Trainings upgrading project management competences</c:v>
                </c:pt>
                <c:pt idx="2">
                  <c:v>Networking opportunities</c:v>
                </c:pt>
                <c:pt idx="3">
                  <c:v>Possibilities for common development of international projects</c:v>
                </c:pt>
              </c:strCache>
            </c:strRef>
          </c:cat>
          <c:val>
            <c:numRef>
              <c:f>'Q30'!$I$3:$I$6</c:f>
              <c:numCache>
                <c:formatCode>###0.0</c:formatCode>
                <c:ptCount val="4"/>
                <c:pt idx="0">
                  <c:v>8.2568807339449535</c:v>
                </c:pt>
                <c:pt idx="1">
                  <c:v>61.165048543689316</c:v>
                </c:pt>
                <c:pt idx="2">
                  <c:v>68.932038834951456</c:v>
                </c:pt>
                <c:pt idx="3">
                  <c:v>77.669902912621353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13-4015-AEE4-A6A25E9814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130"/>
        <c:shape val="box"/>
        <c:axId val="184925696"/>
        <c:axId val="210880768"/>
        <c:axId val="0"/>
      </c:bar3DChart>
      <c:catAx>
        <c:axId val="184925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880768"/>
        <c:crosses val="autoZero"/>
        <c:auto val="1"/>
        <c:lblAlgn val="ctr"/>
        <c:lblOffset val="100"/>
        <c:noMultiLvlLbl val="0"/>
      </c:catAx>
      <c:valAx>
        <c:axId val="21088076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###0.0" sourceLinked="1"/>
        <c:majorTickMark val="none"/>
        <c:minorTickMark val="none"/>
        <c:tickLblPos val="nextTo"/>
        <c:crossAx val="184925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055" cy="500063"/>
          </a:xfrm>
          <a:prstGeom prst="rect">
            <a:avLst/>
          </a:prstGeom>
        </p:spPr>
        <p:txBody>
          <a:bodyPr vert="horz" lIns="96442" tIns="48221" rIns="96442" bIns="48221" rtlCol="0"/>
          <a:lstStyle>
            <a:lvl1pPr algn="l">
              <a:defRPr sz="1300"/>
            </a:lvl1pPr>
          </a:lstStyle>
          <a:p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95404" y="0"/>
            <a:ext cx="2980055" cy="500063"/>
          </a:xfrm>
          <a:prstGeom prst="rect">
            <a:avLst/>
          </a:prstGeom>
        </p:spPr>
        <p:txBody>
          <a:bodyPr vert="horz" lIns="96442" tIns="48221" rIns="96442" bIns="48221" rtlCol="0"/>
          <a:lstStyle>
            <a:lvl1pPr algn="r">
              <a:defRPr sz="1300"/>
            </a:lvl1pPr>
          </a:lstStyle>
          <a:p>
            <a:fld id="{93DCD850-9D9D-4154-A9BC-6D9A564F792B}" type="datetimeFigureOut">
              <a:rPr lang="da-DK" smtClean="0"/>
              <a:pPr/>
              <a:t>21-09-2020</a:t>
            </a:fld>
            <a:endParaRPr lang="da-DK" dirty="0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42" tIns="48221" rIns="96442" bIns="48221" rtlCol="0" anchor="ctr"/>
          <a:lstStyle/>
          <a:p>
            <a:endParaRPr lang="da-DK" dirty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7705" y="4750594"/>
            <a:ext cx="5501640" cy="4500563"/>
          </a:xfrm>
          <a:prstGeom prst="rect">
            <a:avLst/>
          </a:prstGeom>
        </p:spPr>
        <p:txBody>
          <a:bodyPr vert="horz" lIns="96442" tIns="48221" rIns="96442" bIns="48221" rtlCol="0">
            <a:normAutofit/>
          </a:bodyPr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99451"/>
            <a:ext cx="2980055" cy="500063"/>
          </a:xfrm>
          <a:prstGeom prst="rect">
            <a:avLst/>
          </a:prstGeom>
        </p:spPr>
        <p:txBody>
          <a:bodyPr vert="horz" lIns="96442" tIns="48221" rIns="96442" bIns="48221" rtlCol="0" anchor="b"/>
          <a:lstStyle>
            <a:lvl1pPr algn="l">
              <a:defRPr sz="1300"/>
            </a:lvl1pPr>
          </a:lstStyle>
          <a:p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95404" y="9499451"/>
            <a:ext cx="2980055" cy="500063"/>
          </a:xfrm>
          <a:prstGeom prst="rect">
            <a:avLst/>
          </a:prstGeom>
        </p:spPr>
        <p:txBody>
          <a:bodyPr vert="horz" lIns="96442" tIns="48221" rIns="96442" bIns="48221" rtlCol="0" anchor="b"/>
          <a:lstStyle>
            <a:lvl1pPr algn="r">
              <a:defRPr sz="1300"/>
            </a:lvl1pPr>
          </a:lstStyle>
          <a:p>
            <a:fld id="{570D742F-399D-4886-8970-DD78786AC5D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27335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D742F-399D-4886-8970-DD78786AC5D1}" type="slidenum">
              <a:rPr lang="da-DK" smtClean="0"/>
              <a:pPr/>
              <a:t>2</a:t>
            </a:fld>
            <a:endParaRPr lang="da-DK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D742F-399D-4886-8970-DD78786AC5D1}" type="slidenum">
              <a:rPr lang="da-DK" smtClean="0"/>
              <a:pPr/>
              <a:t>11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758813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D742F-399D-4886-8970-DD78786AC5D1}" type="slidenum">
              <a:rPr lang="da-DK" smtClean="0"/>
              <a:pPr/>
              <a:t>12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890629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D742F-399D-4886-8970-DD78786AC5D1}" type="slidenum">
              <a:rPr lang="da-DK" smtClean="0"/>
              <a:pPr/>
              <a:t>13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451714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D742F-399D-4886-8970-DD78786AC5D1}" type="slidenum">
              <a:rPr lang="da-DK" smtClean="0"/>
              <a:pPr/>
              <a:t>14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09574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D742F-399D-4886-8970-DD78786AC5D1}" type="slidenum">
              <a:rPr lang="da-DK" smtClean="0"/>
              <a:pPr/>
              <a:t>15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381034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D742F-399D-4886-8970-DD78786AC5D1}" type="slidenum">
              <a:rPr lang="da-DK" smtClean="0"/>
              <a:pPr/>
              <a:t>16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979435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D742F-399D-4886-8970-DD78786AC5D1}" type="slidenum">
              <a:rPr lang="da-DK" smtClean="0"/>
              <a:pPr/>
              <a:t>17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651229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D742F-399D-4886-8970-DD78786AC5D1}" type="slidenum">
              <a:rPr lang="da-DK" smtClean="0"/>
              <a:pPr/>
              <a:t>18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975664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D742F-399D-4886-8970-DD78786AC5D1}" type="slidenum">
              <a:rPr lang="da-DK" smtClean="0"/>
              <a:pPr/>
              <a:t>19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804994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D742F-399D-4886-8970-DD78786AC5D1}" type="slidenum">
              <a:rPr lang="da-DK" smtClean="0"/>
              <a:pPr/>
              <a:t>20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81569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D742F-399D-4886-8970-DD78786AC5D1}" type="slidenum">
              <a:rPr lang="da-DK" smtClean="0"/>
              <a:pPr/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322324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D742F-399D-4886-8970-DD78786AC5D1}" type="slidenum">
              <a:rPr lang="da-DK" smtClean="0"/>
              <a:pPr/>
              <a:t>21</a:t>
            </a:fld>
            <a:endParaRPr lang="da-DK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D742F-399D-4886-8970-DD78786AC5D1}" type="slidenum">
              <a:rPr lang="da-DK" smtClean="0"/>
              <a:pPr/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16445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D742F-399D-4886-8970-DD78786AC5D1}" type="slidenum">
              <a:rPr lang="da-DK" smtClean="0"/>
              <a:pPr/>
              <a:t>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11071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D742F-399D-4886-8970-DD78786AC5D1}" type="slidenum">
              <a:rPr lang="da-DK" smtClean="0"/>
              <a:pPr/>
              <a:t>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379238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D742F-399D-4886-8970-DD78786AC5D1}" type="slidenum">
              <a:rPr lang="da-DK" smtClean="0"/>
              <a:pPr/>
              <a:t>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93671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D742F-399D-4886-8970-DD78786AC5D1}" type="slidenum">
              <a:rPr lang="da-DK" smtClean="0"/>
              <a:pPr/>
              <a:t>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692869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D742F-399D-4886-8970-DD78786AC5D1}" type="slidenum">
              <a:rPr lang="da-DK" smtClean="0"/>
              <a:pPr/>
              <a:t>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332840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D742F-399D-4886-8970-DD78786AC5D1}" type="slidenum">
              <a:rPr lang="da-DK" smtClean="0"/>
              <a:pPr/>
              <a:t>10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29147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da-DK"/>
              <a:t>Klik for at redigere titeltypografi i masteren</a:t>
            </a:r>
            <a:endParaRPr kumimoji="0" lang="en-US"/>
          </a:p>
        </p:txBody>
      </p:sp>
      <p:sp>
        <p:nvSpPr>
          <p:cNvPr id="22" name="Undertitel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da-DK"/>
              <a:t>Klik for at redigere undertiteltypografien i masteren</a:t>
            </a:r>
            <a:endParaRPr kumimoji="0" lang="en-US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D6C28-5E2F-4B22-B822-8ABFB9A8A72E}" type="datetime1">
              <a:rPr lang="da-DK" smtClean="0"/>
              <a:t>21-09-2020</a:t>
            </a:fld>
            <a:endParaRPr lang="da-DK" dirty="0"/>
          </a:p>
        </p:txBody>
      </p:sp>
      <p:sp>
        <p:nvSpPr>
          <p:cNvPr id="20" name="Pladsholder til sidefod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0" name="Pladsholder til dias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AE076-7F58-41A9-8F73-CDE9F5E0F14C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El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El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a-DK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a-DK"/>
              <a:t>Klik for at redigere typografi i masteren</a:t>
            </a:r>
          </a:p>
          <a:p>
            <a:pPr lvl="1" eaLnBrk="1" latinLnBrk="0" hangingPunct="1"/>
            <a:r>
              <a:rPr lang="da-DK"/>
              <a:t>Andet niveau</a:t>
            </a:r>
          </a:p>
          <a:p>
            <a:pPr lvl="2" eaLnBrk="1" latinLnBrk="0" hangingPunct="1"/>
            <a:r>
              <a:rPr lang="da-DK"/>
              <a:t>Tredje niveau</a:t>
            </a:r>
          </a:p>
          <a:p>
            <a:pPr lvl="3" eaLnBrk="1" latinLnBrk="0" hangingPunct="1"/>
            <a:r>
              <a:rPr lang="da-DK"/>
              <a:t>Fjerde niveau</a:t>
            </a:r>
          </a:p>
          <a:p>
            <a:pPr lvl="4" eaLnBrk="1" latinLnBrk="0" hangingPunct="1"/>
            <a:r>
              <a:rPr lang="da-DK"/>
              <a:t>Femte niveau</a:t>
            </a:r>
            <a:endParaRPr kumimoji="0"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A3F1A-D4C8-4AF9-8064-F2EFA8B69F12}" type="datetime1">
              <a:rPr lang="da-DK" smtClean="0"/>
              <a:t>21-09-2020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AE076-7F58-41A9-8F73-CDE9F5E0F14C}" type="slidenum">
              <a:rPr lang="da-DK" smtClean="0"/>
              <a:pPr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da-DK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da-DK"/>
              <a:t>Klik for at redigere typografi i masteren</a:t>
            </a:r>
          </a:p>
          <a:p>
            <a:pPr lvl="1" eaLnBrk="1" latinLnBrk="0" hangingPunct="1"/>
            <a:r>
              <a:rPr lang="da-DK"/>
              <a:t>Andet niveau</a:t>
            </a:r>
          </a:p>
          <a:p>
            <a:pPr lvl="2" eaLnBrk="1" latinLnBrk="0" hangingPunct="1"/>
            <a:r>
              <a:rPr lang="da-DK"/>
              <a:t>Tredje niveau</a:t>
            </a:r>
          </a:p>
          <a:p>
            <a:pPr lvl="3" eaLnBrk="1" latinLnBrk="0" hangingPunct="1"/>
            <a:r>
              <a:rPr lang="da-DK"/>
              <a:t>Fjerde niveau</a:t>
            </a:r>
          </a:p>
          <a:p>
            <a:pPr lvl="4" eaLnBrk="1" latinLnBrk="0" hangingPunct="1"/>
            <a:r>
              <a:rPr lang="da-DK"/>
              <a:t>Femte niveau</a:t>
            </a:r>
            <a:endParaRPr kumimoji="0"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F8A8F-4C1E-470E-B421-B4BA8B36B808}" type="datetime1">
              <a:rPr lang="da-DK" smtClean="0"/>
              <a:t>21-09-2020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AE076-7F58-41A9-8F73-CDE9F5E0F14C}" type="slidenum">
              <a:rPr lang="da-DK" smtClean="0"/>
              <a:pPr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a-DK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a-DK"/>
              <a:t>Klik for at redigere typografi i masteren</a:t>
            </a:r>
          </a:p>
          <a:p>
            <a:pPr lvl="1" eaLnBrk="1" latinLnBrk="0" hangingPunct="1"/>
            <a:r>
              <a:rPr lang="da-DK"/>
              <a:t>Andet niveau</a:t>
            </a:r>
          </a:p>
          <a:p>
            <a:pPr lvl="2" eaLnBrk="1" latinLnBrk="0" hangingPunct="1"/>
            <a:r>
              <a:rPr lang="da-DK"/>
              <a:t>Tredje niveau</a:t>
            </a:r>
          </a:p>
          <a:p>
            <a:pPr lvl="3" eaLnBrk="1" latinLnBrk="0" hangingPunct="1"/>
            <a:r>
              <a:rPr lang="da-DK"/>
              <a:t>Fjerde niveau</a:t>
            </a:r>
          </a:p>
          <a:p>
            <a:pPr lvl="4" eaLnBrk="1" latinLnBrk="0" hangingPunct="1"/>
            <a:r>
              <a:rPr lang="da-DK"/>
              <a:t>Femte niveau</a:t>
            </a:r>
            <a:endParaRPr kumimoji="0"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563FB-E414-407E-B63B-DBF976752D3D}" type="datetime1">
              <a:rPr lang="da-DK" smtClean="0"/>
              <a:t>21-09-2020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AE076-7F58-41A9-8F73-CDE9F5E0F14C}" type="slidenum">
              <a:rPr lang="da-DK" smtClean="0"/>
              <a:pPr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da-DK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da-DK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7D745-0AA3-44C4-96F8-F4486FD65A83}" type="datetime1">
              <a:rPr lang="da-DK" smtClean="0"/>
              <a:t>21-09-2020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AE076-7F58-41A9-8F73-CDE9F5E0F14C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0" name="Rektangel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El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El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da-DK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a-DK"/>
              <a:t>Klik for at redigere typografi i masteren</a:t>
            </a:r>
          </a:p>
          <a:p>
            <a:pPr lvl="1" eaLnBrk="1" latinLnBrk="0" hangingPunct="1"/>
            <a:r>
              <a:rPr lang="da-DK"/>
              <a:t>Andet niveau</a:t>
            </a:r>
          </a:p>
          <a:p>
            <a:pPr lvl="2" eaLnBrk="1" latinLnBrk="0" hangingPunct="1"/>
            <a:r>
              <a:rPr lang="da-DK"/>
              <a:t>Tredje niveau</a:t>
            </a:r>
          </a:p>
          <a:p>
            <a:pPr lvl="3" eaLnBrk="1" latinLnBrk="0" hangingPunct="1"/>
            <a:r>
              <a:rPr lang="da-DK"/>
              <a:t>Fjerde niveau</a:t>
            </a:r>
          </a:p>
          <a:p>
            <a:pPr lvl="4" eaLnBrk="1" latinLnBrk="0" hangingPunct="1"/>
            <a:r>
              <a:rPr lang="da-DK"/>
              <a:t>Femte niveau</a:t>
            </a:r>
            <a:endParaRPr kumimoji="0" lang="en-US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a-DK"/>
              <a:t>Klik for at redigere typografi i masteren</a:t>
            </a:r>
          </a:p>
          <a:p>
            <a:pPr lvl="1" eaLnBrk="1" latinLnBrk="0" hangingPunct="1"/>
            <a:r>
              <a:rPr lang="da-DK"/>
              <a:t>Andet niveau</a:t>
            </a:r>
          </a:p>
          <a:p>
            <a:pPr lvl="2" eaLnBrk="1" latinLnBrk="0" hangingPunct="1"/>
            <a:r>
              <a:rPr lang="da-DK"/>
              <a:t>Tredje niveau</a:t>
            </a:r>
          </a:p>
          <a:p>
            <a:pPr lvl="3" eaLnBrk="1" latinLnBrk="0" hangingPunct="1"/>
            <a:r>
              <a:rPr lang="da-DK"/>
              <a:t>Fjerde niveau</a:t>
            </a:r>
          </a:p>
          <a:p>
            <a:pPr lvl="4" eaLnBrk="1" latinLnBrk="0" hangingPunct="1"/>
            <a:r>
              <a:rPr lang="da-DK"/>
              <a:t>Femte niveau</a:t>
            </a:r>
            <a:endParaRPr kumimoji="0" lang="en-US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91238-D37C-493C-9825-322DC965573B}" type="datetime1">
              <a:rPr lang="da-DK" smtClean="0"/>
              <a:t>21-09-2020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AE076-7F58-41A9-8F73-CDE9F5E0F14C}" type="slidenum">
              <a:rPr lang="da-DK" smtClean="0"/>
              <a:pPr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da-DK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a-DK"/>
              <a:t>Klik for at redigere typografi i masteren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a-DK"/>
              <a:t>Klik for at redigere typografi i masteren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da-DK"/>
              <a:t>Klik for at redigere typografi i masteren</a:t>
            </a:r>
          </a:p>
          <a:p>
            <a:pPr lvl="1" eaLnBrk="1" latinLnBrk="0" hangingPunct="1"/>
            <a:r>
              <a:rPr lang="da-DK"/>
              <a:t>Andet niveau</a:t>
            </a:r>
          </a:p>
          <a:p>
            <a:pPr lvl="2" eaLnBrk="1" latinLnBrk="0" hangingPunct="1"/>
            <a:r>
              <a:rPr lang="da-DK"/>
              <a:t>Tredje niveau</a:t>
            </a:r>
          </a:p>
          <a:p>
            <a:pPr lvl="3" eaLnBrk="1" latinLnBrk="0" hangingPunct="1"/>
            <a:r>
              <a:rPr lang="da-DK"/>
              <a:t>Fjerde niveau</a:t>
            </a:r>
          </a:p>
          <a:p>
            <a:pPr lvl="4" eaLnBrk="1" latinLnBrk="0" hangingPunct="1"/>
            <a:r>
              <a:rPr lang="da-DK"/>
              <a:t>Femte niveau</a:t>
            </a:r>
            <a:endParaRPr kumimoji="0" lang="en-US"/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da-DK"/>
              <a:t>Klik for at redigere typografi i masteren</a:t>
            </a:r>
          </a:p>
          <a:p>
            <a:pPr lvl="1" eaLnBrk="1" latinLnBrk="0" hangingPunct="1"/>
            <a:r>
              <a:rPr lang="da-DK"/>
              <a:t>Andet niveau</a:t>
            </a:r>
          </a:p>
          <a:p>
            <a:pPr lvl="2" eaLnBrk="1" latinLnBrk="0" hangingPunct="1"/>
            <a:r>
              <a:rPr lang="da-DK"/>
              <a:t>Tredje niveau</a:t>
            </a:r>
          </a:p>
          <a:p>
            <a:pPr lvl="3" eaLnBrk="1" latinLnBrk="0" hangingPunct="1"/>
            <a:r>
              <a:rPr lang="da-DK"/>
              <a:t>Fjerde niveau</a:t>
            </a:r>
          </a:p>
          <a:p>
            <a:pPr lvl="4" eaLnBrk="1" latinLnBrk="0" hangingPunct="1"/>
            <a:r>
              <a:rPr lang="da-DK"/>
              <a:t>Femte niveau</a:t>
            </a:r>
            <a:endParaRPr kumimoji="0" lang="en-US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95B30-0CC7-4F95-A410-23EE69634CE1}" type="datetime1">
              <a:rPr lang="da-DK" smtClean="0"/>
              <a:t>21-09-2020</a:t>
            </a:fld>
            <a:endParaRPr lang="da-DK" dirty="0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AE076-7F58-41A9-8F73-CDE9F5E0F14C}" type="slidenum">
              <a:rPr lang="da-DK" smtClean="0"/>
              <a:pPr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da-DK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114D1-5812-4225-ABE9-7F382871B0D7}" type="datetime1">
              <a:rPr lang="da-DK" smtClean="0"/>
              <a:t>21-09-2020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AE076-7F58-41A9-8F73-CDE9F5E0F14C}" type="slidenum">
              <a:rPr lang="da-DK" smtClean="0"/>
              <a:pPr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82CF6-15B2-43FE-BF26-A77FC687B631}" type="datetime1">
              <a:rPr lang="da-DK" smtClean="0"/>
              <a:t>21-09-2020</a:t>
            </a:fld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AE076-7F58-41A9-8F73-CDE9F5E0F14C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6" name="Rektangel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da-DK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da-DK"/>
              <a:t>Klik for at redigere typografi i masteren</a:t>
            </a:r>
          </a:p>
          <a:p>
            <a:pPr lvl="1" eaLnBrk="1" latinLnBrk="0" hangingPunct="1"/>
            <a:r>
              <a:rPr lang="da-DK"/>
              <a:t>Andet niveau</a:t>
            </a:r>
          </a:p>
          <a:p>
            <a:pPr lvl="2" eaLnBrk="1" latinLnBrk="0" hangingPunct="1"/>
            <a:r>
              <a:rPr lang="da-DK"/>
              <a:t>Tredje niveau</a:t>
            </a:r>
          </a:p>
          <a:p>
            <a:pPr lvl="3" eaLnBrk="1" latinLnBrk="0" hangingPunct="1"/>
            <a:r>
              <a:rPr lang="da-DK"/>
              <a:t>Fjerde niveau</a:t>
            </a:r>
          </a:p>
          <a:p>
            <a:pPr lvl="4" eaLnBrk="1" latinLnBrk="0" hangingPunct="1"/>
            <a:r>
              <a:rPr lang="da-DK"/>
              <a:t>Femte niveau</a:t>
            </a:r>
            <a:endParaRPr kumimoji="0" lang="en-US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49700-FB7B-4FF7-9CAC-2F2028F213A1}" type="datetime1">
              <a:rPr lang="da-DK" smtClean="0"/>
              <a:t>21-09-2020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AE076-7F58-41A9-8F73-CDE9F5E0F14C}" type="slidenum">
              <a:rPr lang="da-DK" smtClean="0"/>
              <a:pPr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da-DK"/>
              <a:t>Klik for at redigere titeltypografi i masteren</a:t>
            </a:r>
            <a:endParaRPr kumimoji="0" lang="en-US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A1595-F28F-493C-8F53-6FB400E508BF}" type="datetime1">
              <a:rPr lang="da-DK" smtClean="0"/>
              <a:t>21-09-2020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AE076-7F58-41A9-8F73-CDE9F5E0F14C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Rektangel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da-DK" dirty="0"/>
              <a:t>Klik på ikonet for at tilføje et billede</a:t>
            </a:r>
            <a:endParaRPr kumimoji="0" lang="en-US" dirty="0"/>
          </a:p>
        </p:txBody>
      </p:sp>
      <p:sp>
        <p:nvSpPr>
          <p:cNvPr id="9" name="Proce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Proce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da-DK"/>
              <a:t>Klik for at redigere typografi i masteren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irkel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El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Krans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ktangel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5" name="Pladsholder til titel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da-DK"/>
              <a:t>Klik for at redigere titeltypografi i masteren</a:t>
            </a:r>
            <a:endParaRPr kumimoji="0" lang="en-US"/>
          </a:p>
        </p:txBody>
      </p:sp>
      <p:sp>
        <p:nvSpPr>
          <p:cNvPr id="9" name="Pladsholder til tekst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da-DK"/>
              <a:t>Klik for at redigere typografi i masteren</a:t>
            </a:r>
          </a:p>
          <a:p>
            <a:pPr lvl="1" eaLnBrk="1" latinLnBrk="0" hangingPunct="1"/>
            <a:r>
              <a:rPr kumimoji="0" lang="da-DK"/>
              <a:t>Andet niveau</a:t>
            </a:r>
          </a:p>
          <a:p>
            <a:pPr lvl="2" eaLnBrk="1" latinLnBrk="0" hangingPunct="1"/>
            <a:r>
              <a:rPr kumimoji="0" lang="da-DK"/>
              <a:t>Tredje niveau</a:t>
            </a:r>
          </a:p>
          <a:p>
            <a:pPr lvl="3" eaLnBrk="1" latinLnBrk="0" hangingPunct="1"/>
            <a:r>
              <a:rPr kumimoji="0" lang="da-DK"/>
              <a:t>Fjerde niveau</a:t>
            </a:r>
          </a:p>
          <a:p>
            <a:pPr lvl="4" eaLnBrk="1" latinLnBrk="0" hangingPunct="1"/>
            <a:r>
              <a:rPr kumimoji="0" lang="da-DK"/>
              <a:t>Femte niveau</a:t>
            </a:r>
            <a:endParaRPr kumimoji="0" lang="en-US"/>
          </a:p>
        </p:txBody>
      </p:sp>
      <p:sp>
        <p:nvSpPr>
          <p:cNvPr id="24" name="Pladsholder til dato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5ABB08F-D0B8-438C-B560-C3655A5ADC96}" type="datetime1">
              <a:rPr lang="da-DK" smtClean="0"/>
              <a:t>21-09-2020</a:t>
            </a:fld>
            <a:endParaRPr lang="da-DK" dirty="0"/>
          </a:p>
        </p:txBody>
      </p:sp>
      <p:sp>
        <p:nvSpPr>
          <p:cNvPr id="10" name="Pladsholder til sidefod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da-DK" dirty="0"/>
          </a:p>
        </p:txBody>
      </p:sp>
      <p:sp>
        <p:nvSpPr>
          <p:cNvPr id="22" name="Pladsholder til diasnumm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BAAE076-7F58-41A9-8F73-CDE9F5E0F14C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5" name="Rektangel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jv@interfolk.dk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ulturfokus.dk/kulturregion/kurskultur-tilskud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://news.biancolavoro.it/sapersi-vendere-cambiare-abitudini-rende-piu-efficienti-intervista-a-fabrizio-pirovano-e-marco-monti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xhere.com/no/photo/143508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mi.or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boks 5"/>
          <p:cNvSpPr txBox="1"/>
          <p:nvPr/>
        </p:nvSpPr>
        <p:spPr>
          <a:xfrm>
            <a:off x="5724128" y="5661248"/>
            <a:ext cx="25922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Interfolk</a:t>
            </a:r>
          </a:p>
          <a:p>
            <a:r>
              <a:rPr lang="da-DK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a-DK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Institute for Civil Society    </a:t>
            </a:r>
          </a:p>
        </p:txBody>
      </p:sp>
      <p:pic>
        <p:nvPicPr>
          <p:cNvPr id="7" name="Billede 6" descr="rapport_logo, lil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8344" y="5806176"/>
            <a:ext cx="568862" cy="576063"/>
          </a:xfrm>
          <a:prstGeom prst="rect">
            <a:avLst/>
          </a:prstGeom>
        </p:spPr>
      </p:pic>
      <p:sp>
        <p:nvSpPr>
          <p:cNvPr id="9" name="Rektangel 8"/>
          <p:cNvSpPr/>
          <p:nvPr/>
        </p:nvSpPr>
        <p:spPr>
          <a:xfrm>
            <a:off x="1007604" y="1430776"/>
            <a:ext cx="7416824" cy="173736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 wrap="square" tIns="144000" bIns="14400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EUROPEAN CONFERENCE: </a:t>
            </a:r>
            <a:r>
              <a:rPr lang="en-US" sz="28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cooperation. How to start it well? 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da-DK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21st - </a:t>
            </a:r>
            <a:r>
              <a:rPr lang="pl-PL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it-IT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2nd </a:t>
            </a:r>
            <a:r>
              <a:rPr lang="pl-PL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it-IT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September</a:t>
            </a:r>
            <a:r>
              <a:rPr lang="pl-PL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2020</a:t>
            </a: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007604" y="3458806"/>
            <a:ext cx="7416824" cy="1414518"/>
          </a:xfrm>
          <a:prstGeom prst="rect">
            <a:avLst/>
          </a:prstGeom>
          <a:solidFill>
            <a:srgbClr val="D6E3BC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144000" rIns="91440" bIns="14400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1800" b="1" i="0" u="none" strike="noStrike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000" b="1" i="0" u="none" strike="noStrike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competences and needs for support. </a:t>
            </a:r>
          </a:p>
          <a:p>
            <a:pPr algn="ctr">
              <a:lnSpc>
                <a:spcPct val="125000"/>
              </a:lnSpc>
            </a:pPr>
            <a:r>
              <a:rPr lang="en-US" sz="2000" b="1" i="0" u="none" strike="noStrike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 II on international projects management </a:t>
            </a:r>
          </a:p>
          <a:p>
            <a:pPr algn="ctr">
              <a:lnSpc>
                <a:spcPct val="125000"/>
              </a:lnSpc>
            </a:pPr>
            <a:r>
              <a:rPr lang="en-US" sz="2000" b="1" i="0" u="none" strike="noStrike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civil society sector of adult education”</a:t>
            </a:r>
            <a:endParaRPr lang="en-US" sz="2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kstboks 9"/>
          <p:cNvSpPr txBox="1"/>
          <p:nvPr/>
        </p:nvSpPr>
        <p:spPr>
          <a:xfrm>
            <a:off x="946563" y="5644213"/>
            <a:ext cx="22682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spcBef>
                <a:spcPct val="0"/>
              </a:spcBef>
            </a:pPr>
            <a:r>
              <a:rPr lang="da-DK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</a:t>
            </a:r>
            <a:r>
              <a:rPr lang="da-DK" sz="13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Hans Jørgen Vodsgaard</a:t>
            </a:r>
          </a:p>
          <a:p>
            <a:pPr lvl="0" algn="r">
              <a:spcBef>
                <a:spcPct val="0"/>
              </a:spcBef>
            </a:pPr>
            <a:r>
              <a:rPr lang="da-DK" sz="13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3"/>
              </a:rPr>
              <a:t>hjv@interfolk.dk</a:t>
            </a:r>
            <a:endParaRPr lang="da-DK" sz="13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r">
              <a:spcBef>
                <a:spcPct val="0"/>
              </a:spcBef>
            </a:pPr>
            <a:r>
              <a:rPr lang="da-DK" sz="13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(+45) 51 300 320</a:t>
            </a:r>
          </a:p>
        </p:txBody>
      </p:sp>
      <p:sp>
        <p:nvSpPr>
          <p:cNvPr id="8" name="Pladsholder til dias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AE076-7F58-41A9-8F73-CDE9F5E0F14C}" type="slidenum">
              <a:rPr lang="da-DK" smtClean="0"/>
              <a:pPr/>
              <a:t>1</a:t>
            </a:fld>
            <a:endParaRPr lang="da-DK" dirty="0"/>
          </a:p>
        </p:txBody>
      </p:sp>
      <p:pic>
        <p:nvPicPr>
          <p:cNvPr id="1026" name="Obraz 1" descr="C:\Users\Agnieszka\Documents\Dokumenty Aga\FAIE_2018\7_1st TIP PM_E+KA2_2018\Logo_ready_orange.png">
            <a:extLst>
              <a:ext uri="{FF2B5EF4-FFF2-40B4-BE49-F238E27FC236}">
                <a16:creationId xmlns:a16="http://schemas.microsoft.com/office/drawing/2014/main" id="{A3D828B9-08E7-4323-AD1D-82FEDF799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4646"/>
            <a:ext cx="1253105" cy="840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C54B8A0E-5B85-4140-9CA8-175FFF01FA84}"/>
              </a:ext>
            </a:extLst>
          </p:cNvPr>
          <p:cNvSpPr txBox="1"/>
          <p:nvPr/>
        </p:nvSpPr>
        <p:spPr>
          <a:xfrm>
            <a:off x="2080689" y="345906"/>
            <a:ext cx="6422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tx2"/>
                </a:solidFill>
              </a:rPr>
              <a:t>First-time international project realisers’ support network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25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  </a:t>
            </a:r>
            <a:r>
              <a:rPr lang="en-GB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2400" baseline="30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GB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topic: </a:t>
            </a:r>
            <a:r>
              <a:rPr lang="en-GB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Technical skills to improve / </a:t>
            </a: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all groups</a:t>
            </a:r>
            <a:endParaRPr lang="en-GB" sz="2000" dirty="0"/>
          </a:p>
        </p:txBody>
      </p:sp>
      <p:sp>
        <p:nvSpPr>
          <p:cNvPr id="10" name="Pladsholder til indhold 9"/>
          <p:cNvSpPr>
            <a:spLocks noGrp="1"/>
          </p:cNvSpPr>
          <p:nvPr>
            <p:ph idx="1"/>
          </p:nvPr>
        </p:nvSpPr>
        <p:spPr>
          <a:xfrm>
            <a:off x="723541" y="1052736"/>
            <a:ext cx="8136904" cy="5544616"/>
          </a:xfrm>
        </p:spPr>
        <p:txBody>
          <a:bodyPr>
            <a:noAutofit/>
          </a:bodyPr>
          <a:lstStyle/>
          <a:p>
            <a:pPr>
              <a:buNone/>
            </a:pPr>
            <a:endParaRPr lang="es-ES" sz="10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E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kstboks 3"/>
          <p:cNvSpPr txBox="1"/>
          <p:nvPr/>
        </p:nvSpPr>
        <p:spPr>
          <a:xfrm>
            <a:off x="8388424" y="260648"/>
            <a:ext cx="395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12" name="Pladsholder til diasnummer 7"/>
          <p:cNvSpPr>
            <a:spLocks noGrp="1"/>
          </p:cNvSpPr>
          <p:nvPr>
            <p:ph type="sldNum" sz="quarter" idx="12"/>
          </p:nvPr>
        </p:nvSpPr>
        <p:spPr>
          <a:xfrm>
            <a:off x="8316416" y="188640"/>
            <a:ext cx="564704" cy="287610"/>
          </a:xfrm>
        </p:spPr>
        <p:txBody>
          <a:bodyPr/>
          <a:lstStyle/>
          <a:p>
            <a:pPr algn="r"/>
            <a:fld id="{6BAAE076-7F58-41A9-8F73-CDE9F5E0F14C}" type="slidenum">
              <a:rPr lang="da-DK" sz="1400" b="1" smtClean="0">
                <a:solidFill>
                  <a:schemeClr val="tx2"/>
                </a:solidFill>
              </a:rPr>
              <a:pPr algn="r"/>
              <a:t>10</a:t>
            </a:fld>
            <a:endParaRPr lang="da-DK" sz="1400" b="1" dirty="0">
              <a:solidFill>
                <a:schemeClr val="tx2"/>
              </a:solidFill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0BCE0319-A36C-4F31-A539-E3E980FA556E}"/>
              </a:ext>
            </a:extLst>
          </p:cNvPr>
          <p:cNvSpPr txBox="1"/>
          <p:nvPr/>
        </p:nvSpPr>
        <p:spPr>
          <a:xfrm>
            <a:off x="4124227" y="5005633"/>
            <a:ext cx="914400" cy="914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GB" dirty="0"/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367E910F-84FE-4FF3-9D81-422AD0F2C3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555" y="692696"/>
            <a:ext cx="8167824" cy="5544616"/>
          </a:xfrm>
          <a:prstGeom prst="rect">
            <a:avLst/>
          </a:prstGeom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6EE30646-3E13-430D-A20F-4F657661E672}"/>
              </a:ext>
            </a:extLst>
          </p:cNvPr>
          <p:cNvSpPr txBox="1"/>
          <p:nvPr/>
        </p:nvSpPr>
        <p:spPr>
          <a:xfrm>
            <a:off x="539552" y="6281348"/>
            <a:ext cx="3096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Baseline report 2: page 11</a:t>
            </a:r>
          </a:p>
        </p:txBody>
      </p:sp>
    </p:spTree>
    <p:extLst>
      <p:ext uri="{BB962C8B-B14F-4D97-AF65-F5344CB8AC3E}">
        <p14:creationId xmlns:p14="http://schemas.microsoft.com/office/powerpoint/2010/main" val="609629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2594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GB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       </a:t>
            </a:r>
            <a:r>
              <a:rPr lang="en-GB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2400" baseline="30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GB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topic: Leadership</a:t>
            </a:r>
            <a:r>
              <a:rPr lang="en-GB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skills to improve / </a:t>
            </a: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all groups</a:t>
            </a:r>
            <a:endParaRPr lang="en-GB" sz="2000" dirty="0"/>
          </a:p>
        </p:txBody>
      </p:sp>
      <p:sp>
        <p:nvSpPr>
          <p:cNvPr id="10" name="Pladsholder til indhold 9"/>
          <p:cNvSpPr>
            <a:spLocks noGrp="1"/>
          </p:cNvSpPr>
          <p:nvPr>
            <p:ph idx="1"/>
          </p:nvPr>
        </p:nvSpPr>
        <p:spPr>
          <a:xfrm>
            <a:off x="723541" y="1052736"/>
            <a:ext cx="8136904" cy="5544616"/>
          </a:xfrm>
        </p:spPr>
        <p:txBody>
          <a:bodyPr>
            <a:noAutofit/>
          </a:bodyPr>
          <a:lstStyle/>
          <a:p>
            <a:pPr>
              <a:buNone/>
            </a:pPr>
            <a:endParaRPr lang="es-ES" sz="10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E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kstboks 3"/>
          <p:cNvSpPr txBox="1"/>
          <p:nvPr/>
        </p:nvSpPr>
        <p:spPr>
          <a:xfrm>
            <a:off x="8388424" y="260648"/>
            <a:ext cx="395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12" name="Pladsholder til diasnummer 7"/>
          <p:cNvSpPr>
            <a:spLocks noGrp="1"/>
          </p:cNvSpPr>
          <p:nvPr>
            <p:ph type="sldNum" sz="quarter" idx="12"/>
          </p:nvPr>
        </p:nvSpPr>
        <p:spPr>
          <a:xfrm>
            <a:off x="8316416" y="188640"/>
            <a:ext cx="564704" cy="288032"/>
          </a:xfrm>
        </p:spPr>
        <p:txBody>
          <a:bodyPr/>
          <a:lstStyle/>
          <a:p>
            <a:pPr algn="r"/>
            <a:fld id="{6BAAE076-7F58-41A9-8F73-CDE9F5E0F14C}" type="slidenum">
              <a:rPr lang="da-DK" sz="1400" b="1" smtClean="0">
                <a:solidFill>
                  <a:schemeClr val="tx2"/>
                </a:solidFill>
              </a:rPr>
              <a:pPr algn="r"/>
              <a:t>11</a:t>
            </a:fld>
            <a:endParaRPr lang="da-DK" sz="1400" b="1" dirty="0">
              <a:solidFill>
                <a:schemeClr val="tx2"/>
              </a:solidFill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0BCE0319-A36C-4F31-A539-E3E980FA556E}"/>
              </a:ext>
            </a:extLst>
          </p:cNvPr>
          <p:cNvSpPr txBox="1"/>
          <p:nvPr/>
        </p:nvSpPr>
        <p:spPr>
          <a:xfrm>
            <a:off x="4124227" y="5005633"/>
            <a:ext cx="914400" cy="914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GB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E30F81AF-9D93-46CC-B398-402495427B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818133"/>
            <a:ext cx="8604448" cy="5089407"/>
          </a:xfrm>
          <a:prstGeom prst="rect">
            <a:avLst/>
          </a:prstGeom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81552A04-E719-4F92-BE41-2054166C2142}"/>
              </a:ext>
            </a:extLst>
          </p:cNvPr>
          <p:cNvSpPr txBox="1"/>
          <p:nvPr/>
        </p:nvSpPr>
        <p:spPr>
          <a:xfrm>
            <a:off x="584002" y="6165304"/>
            <a:ext cx="3096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Baseline report 2: page 12</a:t>
            </a:r>
          </a:p>
        </p:txBody>
      </p:sp>
    </p:spTree>
    <p:extLst>
      <p:ext uri="{BB962C8B-B14F-4D97-AF65-F5344CB8AC3E}">
        <p14:creationId xmlns:p14="http://schemas.microsoft.com/office/powerpoint/2010/main" val="1650581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2594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GB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      </a:t>
            </a:r>
            <a:r>
              <a:rPr lang="en-GB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2400" baseline="30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GB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topic: Strategic </a:t>
            </a:r>
            <a:r>
              <a:rPr lang="en-GB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skills to improve / </a:t>
            </a: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all groups</a:t>
            </a:r>
            <a:endParaRPr lang="en-GB" sz="2000" dirty="0"/>
          </a:p>
        </p:txBody>
      </p:sp>
      <p:sp>
        <p:nvSpPr>
          <p:cNvPr id="10" name="Pladsholder til indhold 9"/>
          <p:cNvSpPr>
            <a:spLocks noGrp="1"/>
          </p:cNvSpPr>
          <p:nvPr>
            <p:ph idx="1"/>
          </p:nvPr>
        </p:nvSpPr>
        <p:spPr>
          <a:xfrm>
            <a:off x="723541" y="1052736"/>
            <a:ext cx="8136904" cy="5544616"/>
          </a:xfrm>
        </p:spPr>
        <p:txBody>
          <a:bodyPr>
            <a:noAutofit/>
          </a:bodyPr>
          <a:lstStyle/>
          <a:p>
            <a:pPr>
              <a:buNone/>
            </a:pPr>
            <a:endParaRPr lang="es-ES" sz="10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E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kstboks 3"/>
          <p:cNvSpPr txBox="1"/>
          <p:nvPr/>
        </p:nvSpPr>
        <p:spPr>
          <a:xfrm>
            <a:off x="8388424" y="260648"/>
            <a:ext cx="395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12" name="Pladsholder til diasnummer 7"/>
          <p:cNvSpPr>
            <a:spLocks noGrp="1"/>
          </p:cNvSpPr>
          <p:nvPr>
            <p:ph type="sldNum" sz="quarter" idx="12"/>
          </p:nvPr>
        </p:nvSpPr>
        <p:spPr>
          <a:xfrm>
            <a:off x="8316416" y="188640"/>
            <a:ext cx="564704" cy="288032"/>
          </a:xfrm>
        </p:spPr>
        <p:txBody>
          <a:bodyPr/>
          <a:lstStyle/>
          <a:p>
            <a:pPr algn="r"/>
            <a:fld id="{6BAAE076-7F58-41A9-8F73-CDE9F5E0F14C}" type="slidenum">
              <a:rPr lang="da-DK" sz="1400" b="1" smtClean="0">
                <a:solidFill>
                  <a:schemeClr val="tx2"/>
                </a:solidFill>
              </a:rPr>
              <a:pPr algn="r"/>
              <a:t>12</a:t>
            </a:fld>
            <a:endParaRPr lang="da-DK" sz="1400" b="1" dirty="0">
              <a:solidFill>
                <a:schemeClr val="tx2"/>
              </a:solidFill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0BCE0319-A36C-4F31-A539-E3E980FA556E}"/>
              </a:ext>
            </a:extLst>
          </p:cNvPr>
          <p:cNvSpPr txBox="1"/>
          <p:nvPr/>
        </p:nvSpPr>
        <p:spPr>
          <a:xfrm>
            <a:off x="4124227" y="5005633"/>
            <a:ext cx="914400" cy="914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GB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CF0D76E3-3F11-45DC-A617-4B6B226C08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80" y="905494"/>
            <a:ext cx="8877230" cy="4899770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57EE9F76-3579-4F82-B070-244DF7672D3D}"/>
              </a:ext>
            </a:extLst>
          </p:cNvPr>
          <p:cNvSpPr txBox="1"/>
          <p:nvPr/>
        </p:nvSpPr>
        <p:spPr>
          <a:xfrm>
            <a:off x="584002" y="6165304"/>
            <a:ext cx="3096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Baseline report 2: page 12</a:t>
            </a:r>
          </a:p>
        </p:txBody>
      </p:sp>
    </p:spTree>
    <p:extLst>
      <p:ext uri="{BB962C8B-B14F-4D97-AF65-F5344CB8AC3E}">
        <p14:creationId xmlns:p14="http://schemas.microsoft.com/office/powerpoint/2010/main" val="1220538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6726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GB" sz="2800" dirty="0"/>
              <a:t>      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topic: N</a:t>
            </a:r>
            <a:r>
              <a:rPr lang="en-GB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eeds for support from new network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ladsholder til indhold 9"/>
          <p:cNvSpPr>
            <a:spLocks noGrp="1"/>
          </p:cNvSpPr>
          <p:nvPr>
            <p:ph idx="1"/>
          </p:nvPr>
        </p:nvSpPr>
        <p:spPr>
          <a:xfrm>
            <a:off x="744216" y="853530"/>
            <a:ext cx="8136904" cy="5616624"/>
          </a:xfrm>
        </p:spPr>
        <p:txBody>
          <a:bodyPr>
            <a:noAutofit/>
          </a:bodyPr>
          <a:lstStyle/>
          <a:p>
            <a:pPr marL="3600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 report also  tried to clarify, what kind of support  </a:t>
            </a:r>
          </a:p>
          <a:p>
            <a:pPr marL="3600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project leaders and organisational leaders could want from an international network </a:t>
            </a:r>
          </a:p>
          <a:p>
            <a:pPr marL="36000" indent="0">
              <a:lnSpc>
                <a:spcPct val="110000"/>
              </a:lnSpc>
              <a:spcBef>
                <a:spcPts val="1800"/>
              </a:spcBef>
              <a:buNone/>
            </a:pPr>
            <a:r>
              <a:rPr lang="en-GB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lang="en-GB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en-GB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ain question </a:t>
            </a:r>
            <a:r>
              <a:rPr lang="en-GB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about need of support presented </a:t>
            </a:r>
            <a:r>
              <a:rPr lang="en-GB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three types: </a:t>
            </a:r>
          </a:p>
          <a:p>
            <a:pPr marL="653220" lvl="1" indent="-342900">
              <a:lnSpc>
                <a:spcPct val="110000"/>
              </a:lnSpc>
              <a:spcBef>
                <a:spcPts val="0"/>
              </a:spcBef>
              <a:buClrTx/>
            </a:pPr>
            <a:r>
              <a:rPr lang="en-GB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common development of international projects, </a:t>
            </a:r>
          </a:p>
          <a:p>
            <a:pPr marL="653220" lvl="1" indent="-342900">
              <a:lnSpc>
                <a:spcPct val="110000"/>
              </a:lnSpc>
              <a:spcBef>
                <a:spcPts val="0"/>
              </a:spcBef>
              <a:buClrTx/>
            </a:pPr>
            <a:r>
              <a:rPr lang="en-GB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en-GB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etworking opportunities, and </a:t>
            </a:r>
          </a:p>
          <a:p>
            <a:pPr marL="653220" lvl="1" indent="-342900">
              <a:lnSpc>
                <a:spcPct val="110000"/>
              </a:lnSpc>
              <a:spcBef>
                <a:spcPts val="0"/>
              </a:spcBef>
              <a:buClrTx/>
            </a:pPr>
            <a:r>
              <a:rPr lang="en-GB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training services. </a:t>
            </a:r>
            <a:endParaRPr lang="da-DK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82296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en-GB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All three  proposed services got </a:t>
            </a:r>
            <a:r>
              <a:rPr lang="en-GB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high value in </a:t>
            </a:r>
            <a:r>
              <a:rPr lang="en-GB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average for all partner countries </a:t>
            </a:r>
            <a:r>
              <a:rPr lang="en-GB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1750" indent="-285750">
              <a:buFontTx/>
              <a:buChar char="-"/>
            </a:pP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" indent="0">
              <a:buNone/>
            </a:pP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" indent="0">
              <a:buNone/>
            </a:pP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" indent="0">
              <a:buNone/>
            </a:pP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" indent="0">
              <a:lnSpc>
                <a:spcPct val="150000"/>
              </a:lnSpc>
              <a:spcBef>
                <a:spcPts val="0"/>
              </a:spcBef>
              <a:buNone/>
            </a:pP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" indent="0">
              <a:lnSpc>
                <a:spcPct val="150000"/>
              </a:lnSpc>
              <a:spcBef>
                <a:spcPts val="0"/>
              </a:spcBef>
              <a:buNone/>
            </a:pP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da-DK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kstboks 3"/>
          <p:cNvSpPr txBox="1"/>
          <p:nvPr/>
        </p:nvSpPr>
        <p:spPr>
          <a:xfrm>
            <a:off x="8388424" y="260648"/>
            <a:ext cx="395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12" name="Pladsholder til diasnummer 7"/>
          <p:cNvSpPr>
            <a:spLocks noGrp="1"/>
          </p:cNvSpPr>
          <p:nvPr>
            <p:ph type="sldNum" sz="quarter" idx="12"/>
          </p:nvPr>
        </p:nvSpPr>
        <p:spPr>
          <a:xfrm>
            <a:off x="8316416" y="188640"/>
            <a:ext cx="564704" cy="288032"/>
          </a:xfrm>
        </p:spPr>
        <p:txBody>
          <a:bodyPr/>
          <a:lstStyle/>
          <a:p>
            <a:pPr algn="r"/>
            <a:fld id="{6BAAE076-7F58-41A9-8F73-CDE9F5E0F14C}" type="slidenum">
              <a:rPr lang="da-DK" sz="1400" b="1" smtClean="0">
                <a:solidFill>
                  <a:schemeClr val="tx2"/>
                </a:solidFill>
              </a:rPr>
              <a:pPr algn="r"/>
              <a:t>13</a:t>
            </a:fld>
            <a:endParaRPr lang="da-DK" sz="1400" b="1" dirty="0">
              <a:solidFill>
                <a:schemeClr val="tx2"/>
              </a:solidFill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0BCE0319-A36C-4F31-A539-E3E980FA556E}"/>
              </a:ext>
            </a:extLst>
          </p:cNvPr>
          <p:cNvSpPr txBox="1"/>
          <p:nvPr/>
        </p:nvSpPr>
        <p:spPr>
          <a:xfrm>
            <a:off x="4124227" y="5005633"/>
            <a:ext cx="914400" cy="914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GB" dirty="0"/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715A9E30-38EB-465B-A3B2-75EB772635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9026957"/>
              </p:ext>
            </p:extLst>
          </p:nvPr>
        </p:nvGraphicFramePr>
        <p:xfrm>
          <a:off x="1259632" y="3429000"/>
          <a:ext cx="6279826" cy="3411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15658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998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GB" sz="2800" dirty="0"/>
              <a:t>     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topic: N</a:t>
            </a:r>
            <a:r>
              <a:rPr lang="en-GB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eeds for support / priorities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ladsholder til indhold 9"/>
          <p:cNvSpPr>
            <a:spLocks noGrp="1"/>
          </p:cNvSpPr>
          <p:nvPr>
            <p:ph idx="1"/>
          </p:nvPr>
        </p:nvSpPr>
        <p:spPr>
          <a:xfrm>
            <a:off x="744216" y="853530"/>
            <a:ext cx="8136904" cy="5616624"/>
          </a:xfrm>
        </p:spPr>
        <p:txBody>
          <a:bodyPr>
            <a:noAutofit/>
          </a:bodyPr>
          <a:lstStyle/>
          <a:p>
            <a:pPr marL="36000" indent="0">
              <a:lnSpc>
                <a:spcPct val="150000"/>
              </a:lnSpc>
              <a:spcBef>
                <a:spcPts val="0"/>
              </a:spcBef>
              <a:buNone/>
            </a:pP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1750" indent="-285750">
              <a:buFontTx/>
              <a:buChar char="-"/>
            </a:pP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" indent="0">
              <a:buNone/>
            </a:pP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" indent="0">
              <a:buNone/>
            </a:pP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" indent="0">
              <a:buNone/>
            </a:pP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" indent="0">
              <a:lnSpc>
                <a:spcPct val="150000"/>
              </a:lnSpc>
              <a:spcBef>
                <a:spcPts val="0"/>
              </a:spcBef>
              <a:buNone/>
            </a:pP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" indent="0">
              <a:lnSpc>
                <a:spcPct val="150000"/>
              </a:lnSpc>
              <a:spcBef>
                <a:spcPts val="0"/>
              </a:spcBef>
              <a:buNone/>
            </a:pP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da-DK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kstboks 3"/>
          <p:cNvSpPr txBox="1"/>
          <p:nvPr/>
        </p:nvSpPr>
        <p:spPr>
          <a:xfrm>
            <a:off x="8388424" y="260648"/>
            <a:ext cx="395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12" name="Pladsholder til diasnummer 7"/>
          <p:cNvSpPr>
            <a:spLocks noGrp="1"/>
          </p:cNvSpPr>
          <p:nvPr>
            <p:ph type="sldNum" sz="quarter" idx="12"/>
          </p:nvPr>
        </p:nvSpPr>
        <p:spPr>
          <a:xfrm>
            <a:off x="8316416" y="188640"/>
            <a:ext cx="564704" cy="360040"/>
          </a:xfrm>
        </p:spPr>
        <p:txBody>
          <a:bodyPr/>
          <a:lstStyle/>
          <a:p>
            <a:pPr algn="r"/>
            <a:fld id="{6BAAE076-7F58-41A9-8F73-CDE9F5E0F14C}" type="slidenum">
              <a:rPr lang="da-DK" sz="1400" b="1" smtClean="0">
                <a:solidFill>
                  <a:schemeClr val="tx2"/>
                </a:solidFill>
              </a:rPr>
              <a:pPr algn="r"/>
              <a:t>14</a:t>
            </a:fld>
            <a:endParaRPr lang="da-DK" sz="1400" b="1" dirty="0">
              <a:solidFill>
                <a:schemeClr val="tx2"/>
              </a:solidFill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0BCE0319-A36C-4F31-A539-E3E980FA556E}"/>
              </a:ext>
            </a:extLst>
          </p:cNvPr>
          <p:cNvSpPr txBox="1"/>
          <p:nvPr/>
        </p:nvSpPr>
        <p:spPr>
          <a:xfrm>
            <a:off x="4124227" y="5005633"/>
            <a:ext cx="914400" cy="914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GB" dirty="0"/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715A9E30-38EB-465B-A3B2-75EB772635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7828152"/>
              </p:ext>
            </p:extLst>
          </p:nvPr>
        </p:nvGraphicFramePr>
        <p:xfrm>
          <a:off x="683567" y="657583"/>
          <a:ext cx="3672409" cy="1449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kstfelt 8">
            <a:extLst>
              <a:ext uri="{FF2B5EF4-FFF2-40B4-BE49-F238E27FC236}">
                <a16:creationId xmlns:a16="http://schemas.microsoft.com/office/drawing/2014/main" id="{B3F4B410-6B10-4F5D-8287-21F221FFCA7B}"/>
              </a:ext>
            </a:extLst>
          </p:cNvPr>
          <p:cNvSpPr txBox="1"/>
          <p:nvPr/>
        </p:nvSpPr>
        <p:spPr>
          <a:xfrm>
            <a:off x="683568" y="2107306"/>
            <a:ext cx="8039744" cy="3877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verall, the respondents seem interested in all the three mentioned types of support. 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However:</a:t>
            </a:r>
            <a:endParaRPr lang="en-GB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it is noticeable that the networking and common planning overall got a higher score than the training services,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and it may indicate that the design of possible training courses should try to integrate the networking and shared project planning in the programmes of the international courses. </a:t>
            </a:r>
            <a:endParaRPr lang="da-DK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1200"/>
              </a:spcBef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Likewise, the interviews confirmed in varied ways this </a:t>
            </a:r>
            <a:r>
              <a:rPr lang="en-GB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high priority of getting a forum, where it can be possible  on a peer-to-peer level to develop new contacts and to exchange experiences and knowledge with partners from other countries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</a:p>
          <a:p>
            <a:pPr>
              <a:spcBef>
                <a:spcPts val="1200"/>
              </a:spcBef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This need was especially expressed by the inexperienced or first-time international project managers that wished to be engaged in international project cooperation. </a:t>
            </a:r>
            <a:endParaRPr lang="da-DK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7059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998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GB" sz="3200" dirty="0"/>
              <a:t>       </a:t>
            </a:r>
            <a:r>
              <a:rPr lang="en-GB" sz="2800" dirty="0">
                <a:effectLst/>
              </a:rPr>
              <a:t>4</a:t>
            </a:r>
            <a:r>
              <a:rPr lang="en-GB" sz="2800" baseline="30000" dirty="0">
                <a:effectLst/>
              </a:rPr>
              <a:t>th</a:t>
            </a:r>
            <a:r>
              <a:rPr lang="en-GB" sz="2800" dirty="0">
                <a:effectLst/>
              </a:rPr>
              <a:t> topic: Other 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ways to begin to work internationally </a:t>
            </a:r>
            <a:endParaRPr lang="en-GB" sz="2800" dirty="0"/>
          </a:p>
        </p:txBody>
      </p:sp>
      <p:sp>
        <p:nvSpPr>
          <p:cNvPr id="10" name="Pladsholder til indhold 9"/>
          <p:cNvSpPr>
            <a:spLocks noGrp="1"/>
          </p:cNvSpPr>
          <p:nvPr>
            <p:ph idx="1"/>
          </p:nvPr>
        </p:nvSpPr>
        <p:spPr>
          <a:xfrm>
            <a:off x="827584" y="1045320"/>
            <a:ext cx="8208912" cy="5480024"/>
          </a:xfrm>
        </p:spPr>
        <p:txBody>
          <a:bodyPr>
            <a:noAutofit/>
          </a:bodyPr>
          <a:lstStyle/>
          <a:p>
            <a:pPr marL="36000">
              <a:lnSpc>
                <a:spcPct val="130000"/>
              </a:lnSpc>
              <a:spcBef>
                <a:spcPts val="0"/>
              </a:spcBef>
              <a:buNone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It was not examined in the survey, </a:t>
            </a:r>
          </a:p>
          <a:p>
            <a:pPr marL="36000">
              <a:lnSpc>
                <a:spcPct val="130000"/>
              </a:lnSpc>
              <a:spcBef>
                <a:spcPts val="0"/>
              </a:spcBef>
              <a:buNone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but there is other and easier ways </a:t>
            </a:r>
          </a:p>
          <a:p>
            <a:pPr marL="36000">
              <a:lnSpc>
                <a:spcPct val="130000"/>
              </a:lnSpc>
              <a:spcBef>
                <a:spcPts val="0"/>
              </a:spcBef>
              <a:buNone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to start  with international work  </a:t>
            </a:r>
          </a:p>
          <a:p>
            <a:pPr marL="36000">
              <a:lnSpc>
                <a:spcPct val="130000"/>
              </a:lnSpc>
              <a:spcBef>
                <a:spcPts val="0"/>
              </a:spcBef>
              <a:buNone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than being an successful applicant </a:t>
            </a:r>
          </a:p>
          <a:p>
            <a:pPr marL="36000">
              <a:lnSpc>
                <a:spcPct val="130000"/>
              </a:lnSpc>
              <a:spcBef>
                <a:spcPts val="0"/>
              </a:spcBef>
              <a:buNone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and  subsequent project coordinator,</a:t>
            </a:r>
          </a:p>
          <a:p>
            <a:pPr marL="36000">
              <a:lnSpc>
                <a:spcPct val="130000"/>
              </a:lnSpc>
              <a:spcBef>
                <a:spcPts val="0"/>
              </a:spcBef>
              <a:buNone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">
              <a:lnSpc>
                <a:spcPct val="130000"/>
              </a:lnSpc>
              <a:spcBef>
                <a:spcPts val="0"/>
              </a:spcBef>
              <a:buNone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Other ways or entrances can be:</a:t>
            </a:r>
          </a:p>
          <a:p>
            <a:pPr marL="36000">
              <a:lnSpc>
                <a:spcPct val="130000"/>
              </a:lnSpc>
              <a:spcBef>
                <a:spcPts val="0"/>
              </a:spcBef>
              <a:buNone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a) Local, bilateral, regional funding</a:t>
            </a:r>
          </a:p>
          <a:p>
            <a:pPr marL="36000">
              <a:lnSpc>
                <a:spcPct val="130000"/>
              </a:lnSpc>
              <a:spcBef>
                <a:spcPts val="0"/>
              </a:spcBef>
              <a:buNone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b) Mobility instead of projects  </a:t>
            </a:r>
          </a:p>
          <a:p>
            <a:pPr marL="36000">
              <a:lnSpc>
                <a:spcPct val="130000"/>
              </a:lnSpc>
              <a:spcBef>
                <a:spcPts val="0"/>
              </a:spcBef>
              <a:buNone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c) Being partner instead of coordinator  </a:t>
            </a:r>
          </a:p>
          <a:p>
            <a:pPr marL="36000">
              <a:lnSpc>
                <a:spcPct val="130000"/>
              </a:lnSpc>
              <a:buNone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">
              <a:lnSpc>
                <a:spcPct val="130000"/>
              </a:lnSpc>
              <a:buNone/>
            </a:pPr>
            <a:endParaRPr lang="de-DE" sz="1000" dirty="0">
              <a:latin typeface="Arial" pitchFamily="34" charset="0"/>
              <a:cs typeface="Arial" pitchFamily="34" charset="0"/>
            </a:endParaRPr>
          </a:p>
          <a:p>
            <a:pPr marL="36000">
              <a:lnSpc>
                <a:spcPct val="130000"/>
              </a:lnSpc>
              <a:buNone/>
            </a:pPr>
            <a:endParaRPr lang="da-DK" sz="1600" dirty="0">
              <a:latin typeface="Arial" pitchFamily="34" charset="0"/>
              <a:cs typeface="Arial" pitchFamily="34" charset="0"/>
            </a:endParaRPr>
          </a:p>
          <a:p>
            <a:pPr marL="36000">
              <a:lnSpc>
                <a:spcPct val="130000"/>
              </a:lnSpc>
              <a:buNone/>
            </a:pPr>
            <a:endParaRPr lang="da-DK" sz="1600" dirty="0">
              <a:latin typeface="Arial" pitchFamily="34" charset="0"/>
              <a:cs typeface="Arial" pitchFamily="34" charset="0"/>
            </a:endParaRPr>
          </a:p>
          <a:p>
            <a:pPr marL="36000">
              <a:lnSpc>
                <a:spcPct val="130000"/>
              </a:lnSpc>
              <a:spcBef>
                <a:spcPts val="0"/>
              </a:spcBef>
              <a:buNone/>
            </a:pPr>
            <a:r>
              <a:rPr lang="fr-FR" sz="1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</a:t>
            </a:r>
          </a:p>
          <a:p>
            <a:pPr marL="36000">
              <a:lnSpc>
                <a:spcPct val="130000"/>
              </a:lnSpc>
              <a:spcBef>
                <a:spcPts val="0"/>
              </a:spcBef>
              <a:buNone/>
            </a:pPr>
            <a:r>
              <a:rPr lang="fr-FR" sz="1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</a:t>
            </a:r>
          </a:p>
          <a:p>
            <a:pPr>
              <a:buNone/>
            </a:pPr>
            <a:endParaRPr lang="da-DK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kstboks 3"/>
          <p:cNvSpPr txBox="1"/>
          <p:nvPr/>
        </p:nvSpPr>
        <p:spPr>
          <a:xfrm>
            <a:off x="8388424" y="260648"/>
            <a:ext cx="395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12" name="Pladsholder til diasnummer 7"/>
          <p:cNvSpPr>
            <a:spLocks noGrp="1"/>
          </p:cNvSpPr>
          <p:nvPr>
            <p:ph type="sldNum" sz="quarter" idx="12"/>
          </p:nvPr>
        </p:nvSpPr>
        <p:spPr>
          <a:xfrm>
            <a:off x="8316416" y="188640"/>
            <a:ext cx="564704" cy="295448"/>
          </a:xfrm>
        </p:spPr>
        <p:txBody>
          <a:bodyPr/>
          <a:lstStyle/>
          <a:p>
            <a:pPr algn="r"/>
            <a:endParaRPr lang="da-DK" sz="1400" b="1" dirty="0">
              <a:solidFill>
                <a:schemeClr val="tx2"/>
              </a:solidFill>
            </a:endParaRPr>
          </a:p>
          <a:p>
            <a:pPr algn="r"/>
            <a:endParaRPr lang="da-DK" sz="1400" b="1" dirty="0">
              <a:solidFill>
                <a:schemeClr val="tx2"/>
              </a:solidFill>
            </a:endParaRPr>
          </a:p>
          <a:p>
            <a:pPr algn="r"/>
            <a:fld id="{6BAAE076-7F58-41A9-8F73-CDE9F5E0F14C}" type="slidenum">
              <a:rPr lang="da-DK" sz="1400" b="1" smtClean="0">
                <a:solidFill>
                  <a:schemeClr val="tx2"/>
                </a:solidFill>
              </a:rPr>
              <a:pPr algn="r"/>
              <a:t>15</a:t>
            </a:fld>
            <a:endParaRPr lang="da-DK" sz="1400" b="1" dirty="0">
              <a:solidFill>
                <a:schemeClr val="tx2"/>
              </a:solidFill>
            </a:endParaRPr>
          </a:p>
        </p:txBody>
      </p:sp>
      <p:pic>
        <p:nvPicPr>
          <p:cNvPr id="5" name="Billede 4" descr="Et billede, der indeholder bygning, mursten&#10;&#10;Automatisk genereret beskrivelse">
            <a:extLst>
              <a:ext uri="{FF2B5EF4-FFF2-40B4-BE49-F238E27FC236}">
                <a16:creationId xmlns:a16="http://schemas.microsoft.com/office/drawing/2014/main" id="{94303640-9575-4260-BD10-EDC4550560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354" y="1178854"/>
            <a:ext cx="3779605" cy="5026385"/>
          </a:xfrm>
          <a:prstGeom prst="rect">
            <a:avLst/>
          </a:prstGeom>
        </p:spPr>
      </p:pic>
      <p:sp>
        <p:nvSpPr>
          <p:cNvPr id="11" name="Tekstfelt 10">
            <a:extLst>
              <a:ext uri="{FF2B5EF4-FFF2-40B4-BE49-F238E27FC236}">
                <a16:creationId xmlns:a16="http://schemas.microsoft.com/office/drawing/2014/main" id="{E0B77DCA-984A-4CA1-B161-F97D41996361}"/>
              </a:ext>
            </a:extLst>
          </p:cNvPr>
          <p:cNvSpPr txBox="1"/>
          <p:nvPr/>
        </p:nvSpPr>
        <p:spPr>
          <a:xfrm>
            <a:off x="5004355" y="6351131"/>
            <a:ext cx="4572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00" dirty="0"/>
              <a:t>Klee, Hauptweg und Nebenwege, 1929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6087092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2931" y="11528"/>
            <a:ext cx="9144000" cy="54868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GB" sz="3200" dirty="0"/>
              <a:t>       </a:t>
            </a:r>
            <a:r>
              <a:rPr lang="en-GB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sz="2200" baseline="30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topic: Other ways – A: national, bilateral or regional funds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ladsholder til indhold 9"/>
          <p:cNvSpPr>
            <a:spLocks noGrp="1"/>
          </p:cNvSpPr>
          <p:nvPr>
            <p:ph idx="1"/>
          </p:nvPr>
        </p:nvSpPr>
        <p:spPr>
          <a:xfrm>
            <a:off x="546660" y="1000140"/>
            <a:ext cx="8208912" cy="5381188"/>
          </a:xfrm>
        </p:spPr>
        <p:txBody>
          <a:bodyPr>
            <a:noAutofit/>
          </a:bodyPr>
          <a:lstStyle/>
          <a:p>
            <a:pPr marL="274320" lvl="1" indent="0">
              <a:lnSpc>
                <a:spcPct val="125000"/>
              </a:lnSpc>
              <a:spcBef>
                <a:spcPts val="0"/>
              </a:spcBef>
              <a:buNone/>
            </a:pPr>
            <a:r>
              <a:rPr lang="en-GB" sz="1500" b="1" dirty="0">
                <a:latin typeface="Arial" pitchFamily="34" charset="0"/>
                <a:cs typeface="Arial" pitchFamily="34" charset="0"/>
              </a:rPr>
              <a:t>1) National funds: </a:t>
            </a:r>
          </a:p>
          <a:p>
            <a:pPr marL="521208" lvl="2" indent="0">
              <a:lnSpc>
                <a:spcPct val="125000"/>
              </a:lnSpc>
              <a:spcBef>
                <a:spcPts val="0"/>
              </a:spcBef>
              <a:buNone/>
            </a:pPr>
            <a:r>
              <a:rPr lang="en-US" sz="1500" dirty="0" err="1">
                <a:latin typeface="Arial" pitchFamily="34" charset="0"/>
                <a:cs typeface="Arial" pitchFamily="34" charset="0"/>
              </a:rPr>
              <a:t>Fx</a:t>
            </a:r>
            <a:r>
              <a:rPr lang="en-US" sz="1500" dirty="0">
                <a:latin typeface="Arial" pitchFamily="34" charset="0"/>
                <a:cs typeface="Arial" pitchFamily="34" charset="0"/>
              </a:rPr>
              <a:t>: There are approx. 12,000 private Danish foundations, many supporting cross-border activities, and cultural exchange and study trips abroad, both for individuals and groups</a:t>
            </a:r>
          </a:p>
          <a:p>
            <a:pPr marL="560070" lvl="1" indent="-28575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1500" dirty="0">
              <a:latin typeface="Arial" pitchFamily="34" charset="0"/>
              <a:cs typeface="Arial" pitchFamily="34" charset="0"/>
            </a:endParaRPr>
          </a:p>
          <a:p>
            <a:pPr marL="274320" lvl="1" indent="0">
              <a:lnSpc>
                <a:spcPct val="125000"/>
              </a:lnSpc>
              <a:spcBef>
                <a:spcPts val="0"/>
              </a:spcBef>
              <a:buNone/>
            </a:pPr>
            <a:r>
              <a:rPr lang="en-GB" sz="1500" dirty="0">
                <a:latin typeface="Arial" pitchFamily="34" charset="0"/>
                <a:cs typeface="Arial" pitchFamily="34" charset="0"/>
              </a:rPr>
              <a:t>2) </a:t>
            </a:r>
            <a:r>
              <a:rPr lang="en-GB" sz="1500" b="1" dirty="0">
                <a:latin typeface="Arial" pitchFamily="34" charset="0"/>
                <a:cs typeface="Arial" pitchFamily="34" charset="0"/>
              </a:rPr>
              <a:t>Bilateral funds for cross-border cooperation </a:t>
            </a:r>
          </a:p>
          <a:p>
            <a:pPr marL="274320" lvl="1" indent="0">
              <a:lnSpc>
                <a:spcPct val="125000"/>
              </a:lnSpc>
              <a:spcBef>
                <a:spcPts val="0"/>
              </a:spcBef>
              <a:buNone/>
            </a:pPr>
            <a:r>
              <a:rPr lang="en-GB" sz="1500" dirty="0">
                <a:latin typeface="Arial" pitchFamily="34" charset="0"/>
                <a:cs typeface="Arial" pitchFamily="34" charset="0"/>
              </a:rPr>
              <a:t>     In the Nordic region, but also  with  bigger countries, </a:t>
            </a:r>
            <a:r>
              <a:rPr lang="en-GB" sz="1500" dirty="0" err="1">
                <a:latin typeface="Arial" pitchFamily="34" charset="0"/>
                <a:cs typeface="Arial" pitchFamily="34" charset="0"/>
              </a:rPr>
              <a:t>fx</a:t>
            </a:r>
            <a:r>
              <a:rPr lang="en-GB" sz="15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1500" dirty="0">
                <a:latin typeface="Arial" panose="020B0604020202020204" pitchFamily="34" charset="0"/>
                <a:cs typeface="Arial" pitchFamily="34" charset="0"/>
              </a:rPr>
              <a:t>Danish - German cooperation: -     </a:t>
            </a:r>
          </a:p>
          <a:p>
            <a:pPr marL="274320" lvl="1" indent="0">
              <a:lnSpc>
                <a:spcPct val="125000"/>
              </a:lnSpc>
              <a:spcBef>
                <a:spcPts val="0"/>
              </a:spcBef>
              <a:buNone/>
            </a:pPr>
            <a:r>
              <a:rPr lang="en-US" sz="1500" dirty="0">
                <a:latin typeface="Arial" panose="020B0604020202020204" pitchFamily="34" charset="0"/>
                <a:cs typeface="Arial" pitchFamily="34" charset="0"/>
              </a:rPr>
              <a:t>    </a:t>
            </a:r>
            <a:r>
              <a:rPr lang="da-DK" sz="1500" dirty="0">
                <a:latin typeface="Arial" panose="020B0604020202020204" pitchFamily="34" charset="0"/>
                <a:cs typeface="Arial" pitchFamily="34" charset="0"/>
              </a:rPr>
              <a:t> Kurskultur : </a:t>
            </a:r>
            <a:r>
              <a:rPr lang="da-DK" sz="15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http://www.kulturfokus.dk/kulturregion/kurskultur-tilskud/</a:t>
            </a:r>
            <a:endParaRPr lang="da-DK" sz="1500" dirty="0">
              <a:latin typeface="Arial" panose="020B0604020202020204" pitchFamily="34" charset="0"/>
              <a:cs typeface="Arial" pitchFamily="34" charset="0"/>
            </a:endParaRPr>
          </a:p>
          <a:p>
            <a:pPr marL="274320" lvl="1" indent="0">
              <a:lnSpc>
                <a:spcPct val="125000"/>
              </a:lnSpc>
              <a:spcBef>
                <a:spcPts val="0"/>
              </a:spcBef>
              <a:buNone/>
            </a:pPr>
            <a:endParaRPr lang="en-GB" sz="1500" dirty="0">
              <a:latin typeface="Arial" pitchFamily="34" charset="0"/>
              <a:cs typeface="Arial" pitchFamily="34" charset="0"/>
            </a:endParaRPr>
          </a:p>
          <a:p>
            <a:pPr marL="274320" lvl="1" indent="0">
              <a:lnSpc>
                <a:spcPct val="125000"/>
              </a:lnSpc>
              <a:spcBef>
                <a:spcPts val="0"/>
              </a:spcBef>
              <a:buNone/>
            </a:pPr>
            <a:r>
              <a:rPr lang="en-GB" sz="1500" b="1" dirty="0">
                <a:latin typeface="Arial" pitchFamily="34" charset="0"/>
                <a:cs typeface="Arial" pitchFamily="34" charset="0"/>
              </a:rPr>
              <a:t>3) Regional funds, </a:t>
            </a:r>
            <a:r>
              <a:rPr lang="en-GB" sz="1500" b="1" dirty="0" err="1">
                <a:latin typeface="Arial" pitchFamily="34" charset="0"/>
                <a:cs typeface="Arial" pitchFamily="34" charset="0"/>
              </a:rPr>
              <a:t>fx</a:t>
            </a:r>
            <a:r>
              <a:rPr lang="en-GB" sz="1500" b="1" dirty="0">
                <a:latin typeface="Arial" pitchFamily="34" charset="0"/>
                <a:cs typeface="Arial" pitchFamily="34" charset="0"/>
              </a:rPr>
              <a:t> in the Nordic region </a:t>
            </a:r>
          </a:p>
          <a:p>
            <a:pPr marL="560070" lvl="1" indent="-28575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Nordic Culture Fund  / Nordic Culture Point </a:t>
            </a:r>
          </a:p>
          <a:p>
            <a:pPr marL="560070" lvl="1" indent="-28575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NGO cooperation in Baltic Sea region / NGO cooperation in Nordic – Russian region</a:t>
            </a:r>
          </a:p>
          <a:p>
            <a:pPr marL="560070" lvl="1" indent="-28575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Nordplus Adult</a:t>
            </a:r>
          </a:p>
          <a:p>
            <a:pPr marL="560070" lvl="1" indent="-28575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lvl="1" indent="0">
              <a:lnSpc>
                <a:spcPct val="125000"/>
              </a:lnSpc>
              <a:spcBef>
                <a:spcPts val="0"/>
              </a:spcBef>
              <a:buNone/>
            </a:pP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NB: It is in general </a:t>
            </a:r>
          </a:p>
          <a:p>
            <a:pPr marL="560070" lvl="1" indent="-285750">
              <a:lnSpc>
                <a:spcPct val="125000"/>
              </a:lnSpc>
              <a:spcBef>
                <a:spcPts val="0"/>
              </a:spcBef>
            </a:pP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easier to make applications and report  activities in  these local, bilateral or regional funds  than in  the bigger EU programme, </a:t>
            </a:r>
          </a:p>
          <a:p>
            <a:pPr marL="560070" lvl="1" indent="-285750">
              <a:lnSpc>
                <a:spcPct val="125000"/>
              </a:lnSpc>
              <a:spcBef>
                <a:spcPts val="0"/>
              </a:spcBef>
            </a:pP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And the success rates are better. </a:t>
            </a:r>
          </a:p>
          <a:p>
            <a:pPr marL="36000">
              <a:lnSpc>
                <a:spcPct val="130000"/>
              </a:lnSpc>
              <a:buNone/>
            </a:pPr>
            <a:endParaRPr lang="de-DE" sz="1000" dirty="0">
              <a:latin typeface="Arial" pitchFamily="34" charset="0"/>
              <a:cs typeface="Arial" pitchFamily="34" charset="0"/>
            </a:endParaRPr>
          </a:p>
          <a:p>
            <a:pPr marL="36000">
              <a:lnSpc>
                <a:spcPct val="130000"/>
              </a:lnSpc>
              <a:buNone/>
            </a:pPr>
            <a:endParaRPr lang="da-DK" sz="1600" dirty="0">
              <a:latin typeface="Arial" pitchFamily="34" charset="0"/>
              <a:cs typeface="Arial" pitchFamily="34" charset="0"/>
            </a:endParaRPr>
          </a:p>
          <a:p>
            <a:pPr marL="36000">
              <a:lnSpc>
                <a:spcPct val="130000"/>
              </a:lnSpc>
              <a:buNone/>
            </a:pPr>
            <a:endParaRPr lang="da-DK" sz="1600" dirty="0">
              <a:latin typeface="Arial" pitchFamily="34" charset="0"/>
              <a:cs typeface="Arial" pitchFamily="34" charset="0"/>
            </a:endParaRPr>
          </a:p>
          <a:p>
            <a:pPr marL="36000">
              <a:lnSpc>
                <a:spcPct val="130000"/>
              </a:lnSpc>
              <a:spcBef>
                <a:spcPts val="0"/>
              </a:spcBef>
              <a:buNone/>
            </a:pPr>
            <a:r>
              <a:rPr lang="fr-FR" sz="1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</a:t>
            </a:r>
          </a:p>
          <a:p>
            <a:pPr>
              <a:buNone/>
            </a:pPr>
            <a:endParaRPr lang="da-DK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Pladsholder til diasnummer 7">
            <a:extLst>
              <a:ext uri="{FF2B5EF4-FFF2-40B4-BE49-F238E27FC236}">
                <a16:creationId xmlns:a16="http://schemas.microsoft.com/office/drawing/2014/main" id="{3BB8B99F-EC17-4EBE-A436-8DD9417D7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6416" y="116632"/>
            <a:ext cx="564704" cy="360040"/>
          </a:xfrm>
        </p:spPr>
        <p:txBody>
          <a:bodyPr/>
          <a:lstStyle/>
          <a:p>
            <a:pPr algn="r"/>
            <a:fld id="{6BAAE076-7F58-41A9-8F73-CDE9F5E0F14C}" type="slidenum">
              <a:rPr lang="da-DK" sz="1400" b="1" smtClean="0">
                <a:solidFill>
                  <a:schemeClr val="tx2"/>
                </a:solidFill>
              </a:rPr>
              <a:pPr algn="r"/>
              <a:t>16</a:t>
            </a:fld>
            <a:endParaRPr lang="da-DK" sz="1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2931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GB" sz="3200" dirty="0"/>
              <a:t>        </a:t>
            </a:r>
            <a:r>
              <a:rPr lang="en-GB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sz="2400" baseline="30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topic: Other ways – B: EU </a:t>
            </a:r>
            <a:r>
              <a:rPr lang="en-GB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mobilities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ladsholder til indhold 9"/>
          <p:cNvSpPr>
            <a:spLocks noGrp="1"/>
          </p:cNvSpPr>
          <p:nvPr>
            <p:ph idx="1"/>
          </p:nvPr>
        </p:nvSpPr>
        <p:spPr>
          <a:xfrm>
            <a:off x="827584" y="945372"/>
            <a:ext cx="8208912" cy="5624040"/>
          </a:xfrm>
        </p:spPr>
        <p:txBody>
          <a:bodyPr>
            <a:noAutofit/>
          </a:bodyPr>
          <a:lstStyle/>
          <a:p>
            <a:pPr marL="82296" indent="0">
              <a:spcBef>
                <a:spcPts val="600"/>
              </a:spcBef>
              <a:buNone/>
            </a:pPr>
            <a:r>
              <a:rPr lang="en-GB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Mobility funding can be an easier way  than project funding to gain new input and exchange of experiences!</a:t>
            </a:r>
            <a:endParaRPr lang="da-DK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GB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success rate for Danish Erasmus Mobility applications is approx. 80 pct, while it for Erasmus projects is below 20 pct. </a:t>
            </a:r>
            <a:endParaRPr lang="da-DK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GB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 is also easier to manage and to report</a:t>
            </a:r>
            <a:endParaRPr lang="da-DK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GB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application can be made by a consortium, where more organisation  from the same country apply together. </a:t>
            </a:r>
            <a:endParaRPr lang="da-DK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82296" indent="0">
              <a:spcBef>
                <a:spcPts val="1800"/>
              </a:spcBef>
              <a:buNone/>
            </a:pPr>
            <a:r>
              <a:rPr lang="en-GB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Type of mobilities (from 2 days to 2 months stay in other EU country)</a:t>
            </a:r>
            <a:endParaRPr lang="da-DK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617220" lvl="1" indent="-342900">
              <a:spcBef>
                <a:spcPts val="60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en-GB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Teaching/training assignments</a:t>
            </a:r>
            <a:r>
              <a:rPr lang="en-GB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Allows staff of adult education organisations to teach or provide training at a partner organisation abroad. </a:t>
            </a:r>
            <a:endParaRPr lang="da-DK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617220" lvl="1" indent="-342900">
              <a:spcBef>
                <a:spcPts val="60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en-GB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Structured courses* </a:t>
            </a:r>
            <a:r>
              <a:rPr lang="en-GB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 training events abroad: support the professional development of adult education staff;. </a:t>
            </a:r>
            <a:endParaRPr lang="da-DK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617220" lvl="1" indent="-342900">
              <a:spcBef>
                <a:spcPts val="60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en-GB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Job shadowing</a:t>
            </a:r>
            <a:r>
              <a:rPr lang="en-GB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provides an opportunity for adult education staff to spend a period abroad in any relevant organisation active in the adult education field. </a:t>
            </a:r>
            <a:endParaRPr lang="da-DK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74320" lvl="1" indent="0">
              <a:spcBef>
                <a:spcPts val="1200"/>
              </a:spcBef>
              <a:buNone/>
              <a:tabLst>
                <a:tab pos="457200" algn="l"/>
              </a:tabLst>
            </a:pPr>
            <a:r>
              <a:rPr lang="en-GB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*) 2</a:t>
            </a:r>
            <a:r>
              <a:rPr lang="en-GB" sz="14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nd</a:t>
            </a:r>
            <a:r>
              <a:rPr lang="en-GB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option: Structured Courses :</a:t>
            </a:r>
            <a:endParaRPr lang="da-DK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888606" lvl="1" indent="-285750">
              <a:spcBef>
                <a:spcPts val="600"/>
              </a:spcBef>
            </a:pPr>
            <a:r>
              <a:rPr lang="en-GB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en-GB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 include 3-6 days study visits for a group of staff </a:t>
            </a:r>
            <a:endParaRPr lang="da-DK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888606" lvl="1" indent="-285750">
              <a:spcBef>
                <a:spcPts val="600"/>
              </a:spcBef>
            </a:pPr>
            <a:r>
              <a:rPr lang="en-GB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partner associations abroad to experience  and learn from what they are doing. </a:t>
            </a:r>
          </a:p>
          <a:p>
            <a:pPr marL="602856" lvl="1" indent="0">
              <a:spcBef>
                <a:spcPts val="1800"/>
              </a:spcBef>
              <a:buNone/>
            </a:pPr>
            <a:r>
              <a:rPr lang="en-GB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NB: This was also an issue in pilot mentoring  with focus on preparing mobility applications </a:t>
            </a:r>
            <a:endParaRPr lang="da-DK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6000">
              <a:lnSpc>
                <a:spcPct val="130000"/>
              </a:lnSpc>
              <a:buNone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">
              <a:lnSpc>
                <a:spcPct val="130000"/>
              </a:lnSpc>
              <a:buNone/>
            </a:pPr>
            <a:endParaRPr lang="de-DE" sz="1000" dirty="0">
              <a:latin typeface="Arial" pitchFamily="34" charset="0"/>
              <a:cs typeface="Arial" pitchFamily="34" charset="0"/>
            </a:endParaRPr>
          </a:p>
          <a:p>
            <a:pPr marL="36000">
              <a:lnSpc>
                <a:spcPct val="130000"/>
              </a:lnSpc>
              <a:buNone/>
            </a:pPr>
            <a:endParaRPr lang="da-DK" sz="1600" dirty="0">
              <a:latin typeface="Arial" pitchFamily="34" charset="0"/>
              <a:cs typeface="Arial" pitchFamily="34" charset="0"/>
            </a:endParaRPr>
          </a:p>
          <a:p>
            <a:pPr marL="36000">
              <a:lnSpc>
                <a:spcPct val="130000"/>
              </a:lnSpc>
              <a:buNone/>
            </a:pPr>
            <a:endParaRPr lang="da-DK" sz="1600" dirty="0">
              <a:latin typeface="Arial" pitchFamily="34" charset="0"/>
              <a:cs typeface="Arial" pitchFamily="34" charset="0"/>
            </a:endParaRPr>
          </a:p>
          <a:p>
            <a:pPr marL="36000">
              <a:lnSpc>
                <a:spcPct val="130000"/>
              </a:lnSpc>
              <a:spcBef>
                <a:spcPts val="0"/>
              </a:spcBef>
              <a:buNone/>
            </a:pPr>
            <a:r>
              <a:rPr lang="fr-FR" sz="1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</a:t>
            </a:r>
          </a:p>
          <a:p>
            <a:pPr>
              <a:buNone/>
            </a:pPr>
            <a:endParaRPr lang="da-DK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kstboks 3"/>
          <p:cNvSpPr txBox="1"/>
          <p:nvPr/>
        </p:nvSpPr>
        <p:spPr>
          <a:xfrm>
            <a:off x="8388424" y="260648"/>
            <a:ext cx="395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12" name="Pladsholder til diasnummer 7"/>
          <p:cNvSpPr>
            <a:spLocks noGrp="1"/>
          </p:cNvSpPr>
          <p:nvPr>
            <p:ph type="sldNum" sz="quarter" idx="12"/>
          </p:nvPr>
        </p:nvSpPr>
        <p:spPr>
          <a:xfrm>
            <a:off x="8316416" y="188640"/>
            <a:ext cx="564704" cy="360040"/>
          </a:xfrm>
        </p:spPr>
        <p:txBody>
          <a:bodyPr/>
          <a:lstStyle/>
          <a:p>
            <a:pPr algn="r"/>
            <a:fld id="{6BAAE076-7F58-41A9-8F73-CDE9F5E0F14C}" type="slidenum">
              <a:rPr lang="da-DK" sz="1400" b="1" smtClean="0">
                <a:solidFill>
                  <a:schemeClr val="tx2"/>
                </a:solidFill>
              </a:rPr>
              <a:pPr algn="r"/>
              <a:t>17</a:t>
            </a:fld>
            <a:endParaRPr lang="da-DK" sz="1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8862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GB" sz="3200" dirty="0"/>
              <a:t>      </a:t>
            </a:r>
            <a:r>
              <a:rPr lang="en-GB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sz="2400" baseline="30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topic: Other ways – C: </a:t>
            </a:r>
            <a:r>
              <a:rPr lang="en-GB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try to be partner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ladsholder til indhold 9"/>
          <p:cNvSpPr>
            <a:spLocks noGrp="1"/>
          </p:cNvSpPr>
          <p:nvPr>
            <p:ph idx="1"/>
          </p:nvPr>
        </p:nvSpPr>
        <p:spPr>
          <a:xfrm>
            <a:off x="696053" y="727202"/>
            <a:ext cx="8208912" cy="5328592"/>
          </a:xfrm>
        </p:spPr>
        <p:txBody>
          <a:bodyPr>
            <a:noAutofit/>
          </a:bodyPr>
          <a:lstStyle/>
          <a:p>
            <a:pPr marL="82296" indent="0">
              <a:spcBef>
                <a:spcPts val="600"/>
              </a:spcBef>
              <a:buNone/>
            </a:pPr>
            <a:r>
              <a:rPr lang="en-GB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 can be another way to try to be a partner instead of coordinator</a:t>
            </a:r>
            <a:endParaRPr lang="da-DK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GB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 aware that </a:t>
            </a:r>
            <a:r>
              <a:rPr lang="en-GB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 out of 5 organisations working internationally do it as partners. </a:t>
            </a:r>
          </a:p>
          <a:p>
            <a:pPr>
              <a:spcBef>
                <a:spcPts val="600"/>
              </a:spcBef>
            </a:pPr>
            <a:r>
              <a:rPr lang="en-GB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 it is easier to try to be partner than coordinator </a:t>
            </a:r>
            <a:endParaRPr lang="da-DK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82296" indent="0">
              <a:spcBef>
                <a:spcPts val="1800"/>
              </a:spcBef>
              <a:buNone/>
            </a:pPr>
            <a:r>
              <a:rPr lang="en-GB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preparatory work  to be a partner</a:t>
            </a:r>
            <a:endParaRPr lang="da-DK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93192" indent="0">
              <a:buNone/>
              <a:tabLst>
                <a:tab pos="1371600" algn="l"/>
              </a:tabLst>
            </a:pPr>
            <a:r>
              <a:rPr lang="en-GB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demands that an applicant organisation will be aware of your existence, so you must  promote your organisation to potential applicants.</a:t>
            </a:r>
            <a:endParaRPr lang="da-DK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678942" indent="-285750">
              <a:buFont typeface="Arial" panose="020B0604020202020204" pitchFamily="34" charset="0"/>
              <a:buChar char="•"/>
              <a:tabLst>
                <a:tab pos="1371600" algn="l"/>
              </a:tabLst>
            </a:pPr>
            <a:r>
              <a:rPr lang="en-GB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partner search databases of the programmes  and relevant social media platforms for project managers </a:t>
            </a:r>
            <a:endParaRPr lang="da-DK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678942" indent="-285750">
              <a:buFont typeface="Arial" panose="020B0604020202020204" pitchFamily="34" charset="0"/>
              <a:buChar char="•"/>
              <a:tabLst>
                <a:tab pos="1371600" algn="l"/>
              </a:tabLst>
            </a:pPr>
            <a:r>
              <a:rPr lang="en-GB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Find names of former applicants in databases of relevant programmes and send direct mail; -more times </a:t>
            </a:r>
            <a:r>
              <a:rPr lang="en-GB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iand</a:t>
            </a:r>
            <a:r>
              <a:rPr lang="en-GB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 good time before the deadline of relevant  programmes. </a:t>
            </a:r>
            <a:endParaRPr lang="da-DK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678942" indent="-285750">
              <a:buFont typeface="Arial" panose="020B0604020202020204" pitchFamily="34" charset="0"/>
              <a:buChar char="•"/>
              <a:tabLst>
                <a:tab pos="1371600" algn="l"/>
              </a:tabLst>
            </a:pPr>
            <a:r>
              <a:rPr lang="en-GB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Develop contacts and network by being engaged in transnational mobility activities or more simple bilateral or regional projects</a:t>
            </a:r>
            <a:r>
              <a:rPr lang="en-GB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678942" indent="-285750">
              <a:buFont typeface="Arial" panose="020B0604020202020204" pitchFamily="34" charset="0"/>
              <a:buChar char="•"/>
              <a:tabLst>
                <a:tab pos="1371600" algn="l"/>
              </a:tabLst>
            </a:pPr>
            <a:r>
              <a:rPr lang="en-GB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 join the Erasmus+ transnational info- and contact meetings. </a:t>
            </a:r>
            <a:endParaRPr lang="da-DK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6000">
              <a:lnSpc>
                <a:spcPct val="130000"/>
              </a:lnSpc>
              <a:buNone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">
              <a:lnSpc>
                <a:spcPct val="130000"/>
              </a:lnSpc>
              <a:buNone/>
            </a:pPr>
            <a:endParaRPr lang="de-DE" sz="1000" dirty="0">
              <a:latin typeface="Arial" pitchFamily="34" charset="0"/>
              <a:cs typeface="Arial" pitchFamily="34" charset="0"/>
            </a:endParaRPr>
          </a:p>
          <a:p>
            <a:pPr marL="36000">
              <a:lnSpc>
                <a:spcPct val="130000"/>
              </a:lnSpc>
              <a:buNone/>
            </a:pPr>
            <a:endParaRPr lang="da-DK" sz="1600" dirty="0">
              <a:latin typeface="Arial" pitchFamily="34" charset="0"/>
              <a:cs typeface="Arial" pitchFamily="34" charset="0"/>
            </a:endParaRPr>
          </a:p>
          <a:p>
            <a:pPr marL="36000">
              <a:lnSpc>
                <a:spcPct val="130000"/>
              </a:lnSpc>
              <a:buNone/>
            </a:pPr>
            <a:endParaRPr lang="da-DK" sz="1600" dirty="0">
              <a:latin typeface="Arial" pitchFamily="34" charset="0"/>
              <a:cs typeface="Arial" pitchFamily="34" charset="0"/>
            </a:endParaRPr>
          </a:p>
          <a:p>
            <a:pPr marL="36000">
              <a:lnSpc>
                <a:spcPct val="130000"/>
              </a:lnSpc>
              <a:spcBef>
                <a:spcPts val="0"/>
              </a:spcBef>
              <a:buNone/>
            </a:pPr>
            <a:r>
              <a:rPr lang="fr-FR" sz="1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</a:t>
            </a:r>
          </a:p>
          <a:p>
            <a:pPr marL="36000">
              <a:lnSpc>
                <a:spcPct val="130000"/>
              </a:lnSpc>
              <a:spcBef>
                <a:spcPts val="0"/>
              </a:spcBef>
              <a:buNone/>
            </a:pPr>
            <a:r>
              <a:rPr lang="fr-FR" sz="1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</a:t>
            </a:r>
          </a:p>
          <a:p>
            <a:pPr marL="36000">
              <a:lnSpc>
                <a:spcPct val="130000"/>
              </a:lnSpc>
              <a:spcBef>
                <a:spcPts val="0"/>
              </a:spcBef>
              <a:buNone/>
            </a:pPr>
            <a:endParaRPr lang="fr-F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">
              <a:lnSpc>
                <a:spcPct val="130000"/>
              </a:lnSpc>
              <a:spcBef>
                <a:spcPts val="0"/>
              </a:spcBef>
              <a:buNone/>
            </a:pPr>
            <a:endParaRPr lang="fr-F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">
              <a:lnSpc>
                <a:spcPct val="130000"/>
              </a:lnSpc>
              <a:buNone/>
            </a:pPr>
            <a:endParaRPr lang="da-DK" sz="1600" dirty="0">
              <a:latin typeface="Arial" pitchFamily="34" charset="0"/>
              <a:cs typeface="Arial" pitchFamily="34" charset="0"/>
            </a:endParaRPr>
          </a:p>
          <a:p>
            <a:pPr marL="36000">
              <a:lnSpc>
                <a:spcPct val="130000"/>
              </a:lnSpc>
              <a:buNone/>
            </a:pPr>
            <a:r>
              <a:rPr lang="da-DK" sz="1600" dirty="0" err="1">
                <a:latin typeface="Arial" pitchFamily="34" charset="0"/>
                <a:cs typeface="Arial" pitchFamily="34" charset="0"/>
              </a:rPr>
              <a:t>Bb</a:t>
            </a:r>
            <a:endParaRPr lang="da-DK" sz="16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da-DK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kstboks 3"/>
          <p:cNvSpPr txBox="1"/>
          <p:nvPr/>
        </p:nvSpPr>
        <p:spPr>
          <a:xfrm>
            <a:off x="8388424" y="260648"/>
            <a:ext cx="395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12" name="Pladsholder til diasnummer 7"/>
          <p:cNvSpPr>
            <a:spLocks noGrp="1"/>
          </p:cNvSpPr>
          <p:nvPr>
            <p:ph type="sldNum" sz="quarter" idx="12"/>
          </p:nvPr>
        </p:nvSpPr>
        <p:spPr>
          <a:xfrm>
            <a:off x="8316416" y="188640"/>
            <a:ext cx="564704" cy="295448"/>
          </a:xfrm>
        </p:spPr>
        <p:txBody>
          <a:bodyPr/>
          <a:lstStyle/>
          <a:p>
            <a:pPr algn="r"/>
            <a:fld id="{6BAAE076-7F58-41A9-8F73-CDE9F5E0F14C}" type="slidenum">
              <a:rPr lang="da-DK" sz="1400" b="1" smtClean="0">
                <a:solidFill>
                  <a:schemeClr val="tx2"/>
                </a:solidFill>
              </a:rPr>
              <a:pPr algn="r"/>
              <a:t>18</a:t>
            </a:fld>
            <a:endParaRPr lang="da-DK" sz="1400" b="1" dirty="0">
              <a:solidFill>
                <a:schemeClr val="tx2"/>
              </a:solidFill>
            </a:endParaRPr>
          </a:p>
        </p:txBody>
      </p:sp>
      <p:pic>
        <p:nvPicPr>
          <p:cNvPr id="3" name="Billede 2" descr="Et billede, der indeholder skjorte&#10;&#10;Automatisk genereret beskrivelse">
            <a:extLst>
              <a:ext uri="{FF2B5EF4-FFF2-40B4-BE49-F238E27FC236}">
                <a16:creationId xmlns:a16="http://schemas.microsoft.com/office/drawing/2014/main" id="{B4CE3C7F-A7FB-41F8-A55E-D0B18276BA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635896" y="5013176"/>
            <a:ext cx="2602260" cy="1686264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A650AD66-992E-4F8B-8E35-97CBDBDA5CE4}"/>
              </a:ext>
            </a:extLst>
          </p:cNvPr>
          <p:cNvSpPr txBox="1"/>
          <p:nvPr/>
        </p:nvSpPr>
        <p:spPr>
          <a:xfrm>
            <a:off x="4572000" y="6873607"/>
            <a:ext cx="2890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4" tooltip="http://news.biancolavoro.it/sapersi-vendere-cambiare-abitudini-rende-piu-efficienti-intervista-a-fabrizio-pirovano-e-marco-monti"/>
              </a:rPr>
              <a:t>Dette billede</a:t>
            </a:r>
            <a:r>
              <a:rPr lang="en-GB" sz="900"/>
              <a:t> efter Ukendt forfatter er licenseret under </a:t>
            </a:r>
            <a:r>
              <a:rPr lang="en-GB" sz="900">
                <a:hlinkClick r:id="rId5" tooltip="https://creativecommons.org/licenses/by-nc/3.0/"/>
              </a:rPr>
              <a:t>CC BY-NC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38668697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6489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GB" sz="2800" dirty="0"/>
              <a:t>       </a:t>
            </a:r>
            <a:r>
              <a:rPr lang="en-GB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sz="2400" baseline="30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topic: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Concluding – many entrances</a:t>
            </a:r>
          </a:p>
        </p:txBody>
      </p:sp>
      <p:sp>
        <p:nvSpPr>
          <p:cNvPr id="10" name="Pladsholder til indhold 9"/>
          <p:cNvSpPr>
            <a:spLocks noGrp="1"/>
          </p:cNvSpPr>
          <p:nvPr>
            <p:ph idx="1"/>
          </p:nvPr>
        </p:nvSpPr>
        <p:spPr>
          <a:xfrm>
            <a:off x="755576" y="800708"/>
            <a:ext cx="8125544" cy="5899504"/>
          </a:xfrm>
        </p:spPr>
        <p:txBody>
          <a:bodyPr>
            <a:noAutofit/>
          </a:bodyPr>
          <a:lstStyle/>
          <a:p>
            <a:pPr marL="0" lvl="1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You can start  your international work in many ways!</a:t>
            </a:r>
          </a:p>
          <a:p>
            <a:pPr marL="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You can start with small or big programmes, or start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start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coordinator or partner </a:t>
            </a:r>
          </a:p>
          <a:p>
            <a:pPr marL="0" lvl="1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But the choice doesn’t need to be an either – or;  it can be both – and:  </a:t>
            </a:r>
          </a:p>
          <a:p>
            <a:pPr marL="0" lvl="1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You can promote yourself as partner at the same time as you  initiate a new project application with yourself as coordinator. </a:t>
            </a:r>
          </a:p>
          <a:p>
            <a:pPr marL="0" lvl="1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It is always good to have more baskets with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eggs. 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1600" b="1" dirty="0">
              <a:latin typeface="Arial" pitchFamily="34" charset="0"/>
              <a:cs typeface="Arial" pitchFamily="34" charset="0"/>
            </a:endParaRPr>
          </a:p>
          <a:p>
            <a:pPr marL="0" lvl="1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1600" dirty="0">
              <a:latin typeface="Arial" pitchFamily="34" charset="0"/>
              <a:cs typeface="Arial" pitchFamily="34" charset="0"/>
            </a:endParaRPr>
          </a:p>
          <a:p>
            <a:pPr marL="0">
              <a:lnSpc>
                <a:spcPct val="120000"/>
              </a:lnSpc>
              <a:buNone/>
            </a:pPr>
            <a:endParaRPr lang="en-GB" sz="1400" i="1" dirty="0">
              <a:latin typeface="Arial" pitchFamily="34" charset="0"/>
              <a:cs typeface="Arial" pitchFamily="34" charset="0"/>
            </a:endParaRPr>
          </a:p>
          <a:p>
            <a:pPr marL="0">
              <a:lnSpc>
                <a:spcPct val="120000"/>
              </a:lnSpc>
              <a:buNone/>
            </a:pPr>
            <a:endParaRPr lang="en-GB" sz="1600" dirty="0">
              <a:latin typeface="Arial" pitchFamily="34" charset="0"/>
              <a:cs typeface="Arial" pitchFamily="34" charset="0"/>
            </a:endParaRPr>
          </a:p>
          <a:p>
            <a:pPr marL="0">
              <a:lnSpc>
                <a:spcPct val="120000"/>
              </a:lnSpc>
              <a:buNone/>
            </a:pPr>
            <a:endParaRPr lang="en-GB" sz="2000" b="1" dirty="0">
              <a:latin typeface="Arial" pitchFamily="34" charset="0"/>
              <a:cs typeface="Arial" pitchFamily="34" charset="0"/>
            </a:endParaRPr>
          </a:p>
          <a:p>
            <a:pPr marL="0">
              <a:lnSpc>
                <a:spcPct val="120000"/>
              </a:lnSpc>
              <a:buNone/>
            </a:pPr>
            <a:endParaRPr lang="en-GB" sz="20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GB" sz="20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da-DK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kstboks 3"/>
          <p:cNvSpPr txBox="1"/>
          <p:nvPr/>
        </p:nvSpPr>
        <p:spPr>
          <a:xfrm>
            <a:off x="8388424" y="260648"/>
            <a:ext cx="395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12" name="Pladsholder til diasnummer 7"/>
          <p:cNvSpPr>
            <a:spLocks noGrp="1"/>
          </p:cNvSpPr>
          <p:nvPr>
            <p:ph type="sldNum" sz="quarter" idx="12"/>
          </p:nvPr>
        </p:nvSpPr>
        <p:spPr>
          <a:xfrm>
            <a:off x="8316416" y="188640"/>
            <a:ext cx="564704" cy="288032"/>
          </a:xfrm>
        </p:spPr>
        <p:txBody>
          <a:bodyPr/>
          <a:lstStyle/>
          <a:p>
            <a:pPr algn="r"/>
            <a:fld id="{6BAAE076-7F58-41A9-8F73-CDE9F5E0F14C}" type="slidenum">
              <a:rPr lang="da-DK" sz="1400" b="1" smtClean="0">
                <a:solidFill>
                  <a:schemeClr val="tx2"/>
                </a:solidFill>
              </a:rPr>
              <a:pPr algn="r"/>
              <a:t>19</a:t>
            </a:fld>
            <a:endParaRPr lang="da-DK" sz="1400" b="1" dirty="0">
              <a:solidFill>
                <a:schemeClr val="tx2"/>
              </a:solidFill>
            </a:endParaRPr>
          </a:p>
        </p:txBody>
      </p:sp>
      <p:pic>
        <p:nvPicPr>
          <p:cNvPr id="5" name="Billede 4" descr="Et billede, der indeholder indendørs, bord, sidder, kage&#10;&#10;Automatisk genereret beskrivelse">
            <a:extLst>
              <a:ext uri="{FF2B5EF4-FFF2-40B4-BE49-F238E27FC236}">
                <a16:creationId xmlns:a16="http://schemas.microsoft.com/office/drawing/2014/main" id="{12DD8FFE-D45E-4588-B7F5-08CBC311CD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131840" y="4005064"/>
            <a:ext cx="3083444" cy="256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496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998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GB" sz="2800" dirty="0"/>
              <a:t>       </a:t>
            </a:r>
            <a:r>
              <a:rPr lang="en-GB" sz="2800" dirty="0">
                <a:effectLst/>
              </a:rPr>
              <a:t>The two baseline reports </a:t>
            </a:r>
            <a:endParaRPr lang="en-GB" sz="2800" dirty="0"/>
          </a:p>
        </p:txBody>
      </p:sp>
      <p:sp>
        <p:nvSpPr>
          <p:cNvPr id="10" name="Pladsholder til indhold 9"/>
          <p:cNvSpPr>
            <a:spLocks noGrp="1"/>
          </p:cNvSpPr>
          <p:nvPr>
            <p:ph idx="1"/>
          </p:nvPr>
        </p:nvSpPr>
        <p:spPr>
          <a:xfrm>
            <a:off x="723541" y="1052736"/>
            <a:ext cx="8136904" cy="5544616"/>
          </a:xfrm>
        </p:spPr>
        <p:txBody>
          <a:bodyPr>
            <a:noAutofit/>
          </a:bodyPr>
          <a:lstStyle/>
          <a:p>
            <a:pPr marL="36000" indent="0">
              <a:buNone/>
            </a:pP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" indent="0">
              <a:buNone/>
            </a:pP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" indent="0">
              <a:lnSpc>
                <a:spcPct val="150000"/>
              </a:lnSpc>
              <a:spcBef>
                <a:spcPts val="0"/>
              </a:spcBef>
              <a:buNone/>
            </a:pP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s-ES" sz="1000" dirty="0"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                                  </a:t>
            </a:r>
          </a:p>
          <a:p>
            <a:pPr>
              <a:buNone/>
            </a:pPr>
            <a:endParaRPr lang="es-ES" sz="10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ES" sz="10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ES" sz="10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ES" sz="10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ES" sz="10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ES" sz="10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ES" sz="10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ES" sz="10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ES" sz="10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ES" sz="10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ES" sz="10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ES" sz="10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ES" sz="10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ES" sz="10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E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kstboks 3"/>
          <p:cNvSpPr txBox="1"/>
          <p:nvPr/>
        </p:nvSpPr>
        <p:spPr>
          <a:xfrm>
            <a:off x="8388424" y="260648"/>
            <a:ext cx="395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12" name="Pladsholder til diasnummer 7"/>
          <p:cNvSpPr>
            <a:spLocks noGrp="1"/>
          </p:cNvSpPr>
          <p:nvPr>
            <p:ph type="sldNum" sz="quarter" idx="12"/>
          </p:nvPr>
        </p:nvSpPr>
        <p:spPr>
          <a:xfrm>
            <a:off x="8316416" y="188640"/>
            <a:ext cx="564704" cy="352825"/>
          </a:xfrm>
        </p:spPr>
        <p:txBody>
          <a:bodyPr/>
          <a:lstStyle/>
          <a:p>
            <a:pPr algn="r"/>
            <a:fld id="{6BAAE076-7F58-41A9-8F73-CDE9F5E0F14C}" type="slidenum">
              <a:rPr lang="da-DK" sz="1400" b="1" smtClean="0">
                <a:solidFill>
                  <a:schemeClr val="tx2"/>
                </a:solidFill>
              </a:rPr>
              <a:pPr algn="r"/>
              <a:t>2</a:t>
            </a:fld>
            <a:endParaRPr lang="da-DK" sz="1400" b="1" dirty="0">
              <a:solidFill>
                <a:schemeClr val="tx2"/>
              </a:solidFill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0BCE0319-A36C-4F31-A539-E3E980FA556E}"/>
              </a:ext>
            </a:extLst>
          </p:cNvPr>
          <p:cNvSpPr txBox="1"/>
          <p:nvPr/>
        </p:nvSpPr>
        <p:spPr>
          <a:xfrm>
            <a:off x="4124227" y="5005633"/>
            <a:ext cx="914400" cy="914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GB" dirty="0"/>
          </a:p>
        </p:txBody>
      </p:sp>
      <p:pic>
        <p:nvPicPr>
          <p:cNvPr id="6" name="Billede 5" descr="Et billede, der indeholder mad, frugt&#10;&#10;Automatisk genereret beskrivelse">
            <a:extLst>
              <a:ext uri="{FF2B5EF4-FFF2-40B4-BE49-F238E27FC236}">
                <a16:creationId xmlns:a16="http://schemas.microsoft.com/office/drawing/2014/main" id="{00CE8C52-529E-4B47-BA99-46D7C3B6DC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359" y="1036880"/>
            <a:ext cx="3797601" cy="5370368"/>
          </a:xfrm>
          <a:prstGeom prst="rect">
            <a:avLst/>
          </a:prstGeom>
        </p:spPr>
      </p:pic>
      <p:pic>
        <p:nvPicPr>
          <p:cNvPr id="8" name="Billede 7" descr="Et billede, der indeholder skærmbillede, mad, frugt&#10;&#10;Automatisk genereret beskrivelse">
            <a:extLst>
              <a:ext uri="{FF2B5EF4-FFF2-40B4-BE49-F238E27FC236}">
                <a16:creationId xmlns:a16="http://schemas.microsoft.com/office/drawing/2014/main" id="{C638076C-A867-4210-B6F6-02F638A1A6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46" y="1034031"/>
            <a:ext cx="3797601" cy="53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2631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655139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GB" sz="3200" dirty="0"/>
              <a:t>       </a:t>
            </a:r>
            <a:r>
              <a:rPr lang="en-GB" sz="2800" dirty="0">
                <a:effectLst/>
              </a:rPr>
              <a:t>Perspectives – final remarks</a:t>
            </a:r>
            <a:endParaRPr lang="en-GB" sz="2800" dirty="0"/>
          </a:p>
        </p:txBody>
      </p:sp>
      <p:sp>
        <p:nvSpPr>
          <p:cNvPr id="10" name="Pladsholder til indhold 9"/>
          <p:cNvSpPr>
            <a:spLocks noGrp="1"/>
          </p:cNvSpPr>
          <p:nvPr>
            <p:ph idx="1"/>
          </p:nvPr>
        </p:nvSpPr>
        <p:spPr>
          <a:xfrm>
            <a:off x="705980" y="908720"/>
            <a:ext cx="8053536" cy="5832648"/>
          </a:xfrm>
        </p:spPr>
        <p:txBody>
          <a:bodyPr>
            <a:noAutofit/>
          </a:bodyPr>
          <a:lstStyle/>
          <a:p>
            <a:pPr marL="82296" indent="0">
              <a:lnSpc>
                <a:spcPct val="114000"/>
              </a:lnSpc>
              <a:spcBef>
                <a:spcPts val="600"/>
              </a:spcBef>
              <a:buNone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These 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other ways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to international cooperation emphasise</a:t>
            </a:r>
          </a:p>
          <a:p>
            <a:pPr>
              <a:lnSpc>
                <a:spcPct val="114000"/>
              </a:lnSpc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there are 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more entrances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to international activities than just being a good project leader, and thereby also a 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need for a multifaceted support </a:t>
            </a:r>
          </a:p>
          <a:p>
            <a:pPr lvl="1">
              <a:lnSpc>
                <a:spcPct val="114000"/>
              </a:lnSpc>
              <a:spcBef>
                <a:spcPts val="0"/>
              </a:spcBef>
            </a:pP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Both to  be coordinators and to be partners</a:t>
            </a:r>
          </a:p>
          <a:p>
            <a:pPr lvl="1">
              <a:lnSpc>
                <a:spcPct val="114000"/>
              </a:lnSpc>
              <a:spcBef>
                <a:spcPts val="0"/>
              </a:spcBef>
            </a:pP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Both to make project applications and to make mobility applications</a:t>
            </a:r>
          </a:p>
          <a:p>
            <a:pPr lvl="1">
              <a:lnSpc>
                <a:spcPct val="114000"/>
              </a:lnSpc>
              <a:spcBef>
                <a:spcPts val="0"/>
              </a:spcBef>
            </a:pP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Both to be a good coordinator and a good partner in ongoing projects</a:t>
            </a:r>
          </a:p>
          <a:p>
            <a:pPr lvl="1">
              <a:lnSpc>
                <a:spcPct val="114000"/>
              </a:lnSpc>
              <a:spcBef>
                <a:spcPts val="0"/>
              </a:spcBef>
            </a:pP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Both to prepare big EU applications and smaller national and regional applications</a:t>
            </a:r>
          </a:p>
          <a:p>
            <a:pPr marL="82296" indent="0">
              <a:lnSpc>
                <a:spcPct val="114000"/>
              </a:lnSpc>
              <a:spcBef>
                <a:spcPts val="1200"/>
              </a:spcBef>
              <a:buNone/>
            </a:pP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So a new network should plan a multifaceted support, </a:t>
            </a:r>
          </a:p>
          <a:p>
            <a:pPr marL="82296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because there are many ways and entrances to start to begin and develop the international work!</a:t>
            </a:r>
            <a:endParaRPr lang="da-DK" sz="1600" dirty="0">
              <a:latin typeface="Arial" pitchFamily="34" charset="0"/>
              <a:cs typeface="Arial" pitchFamily="34" charset="0"/>
            </a:endParaRPr>
          </a:p>
          <a:p>
            <a:pPr marL="36000">
              <a:lnSpc>
                <a:spcPct val="130000"/>
              </a:lnSpc>
              <a:buNone/>
            </a:pPr>
            <a:endParaRPr lang="da-DK" sz="1600" dirty="0">
              <a:latin typeface="Arial" pitchFamily="34" charset="0"/>
              <a:cs typeface="Arial" pitchFamily="34" charset="0"/>
            </a:endParaRPr>
          </a:p>
          <a:p>
            <a:pPr marL="36000">
              <a:lnSpc>
                <a:spcPct val="130000"/>
              </a:lnSpc>
              <a:spcBef>
                <a:spcPts val="0"/>
              </a:spcBef>
              <a:buNone/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</a:t>
            </a:r>
          </a:p>
          <a:p>
            <a:pPr marL="36000">
              <a:lnSpc>
                <a:spcPct val="130000"/>
              </a:lnSpc>
              <a:spcBef>
                <a:spcPts val="0"/>
              </a:spcBef>
              <a:buNone/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</a:t>
            </a:r>
          </a:p>
          <a:p>
            <a:pPr marL="36000">
              <a:lnSpc>
                <a:spcPct val="130000"/>
              </a:lnSpc>
              <a:spcBef>
                <a:spcPts val="0"/>
              </a:spcBef>
              <a:buNone/>
            </a:pP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da-DK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kstboks 3"/>
          <p:cNvSpPr txBox="1"/>
          <p:nvPr/>
        </p:nvSpPr>
        <p:spPr>
          <a:xfrm>
            <a:off x="8388424" y="260648"/>
            <a:ext cx="395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12" name="Pladsholder til diasnummer 7"/>
          <p:cNvSpPr>
            <a:spLocks noGrp="1"/>
          </p:cNvSpPr>
          <p:nvPr>
            <p:ph type="sldNum" sz="quarter" idx="12"/>
          </p:nvPr>
        </p:nvSpPr>
        <p:spPr>
          <a:xfrm>
            <a:off x="8316416" y="188640"/>
            <a:ext cx="564704" cy="295448"/>
          </a:xfrm>
        </p:spPr>
        <p:txBody>
          <a:bodyPr/>
          <a:lstStyle/>
          <a:p>
            <a:pPr algn="r"/>
            <a:fld id="{6BAAE076-7F58-41A9-8F73-CDE9F5E0F14C}" type="slidenum">
              <a:rPr lang="da-DK" sz="1400" b="1" smtClean="0">
                <a:solidFill>
                  <a:schemeClr val="tx2"/>
                </a:solidFill>
              </a:rPr>
              <a:pPr algn="r"/>
              <a:t>20</a:t>
            </a:fld>
            <a:endParaRPr lang="da-DK" sz="1400" b="1" dirty="0">
              <a:solidFill>
                <a:schemeClr val="tx2"/>
              </a:solidFill>
            </a:endParaRPr>
          </a:p>
        </p:txBody>
      </p:sp>
      <p:pic>
        <p:nvPicPr>
          <p:cNvPr id="6" name="Billede 5" descr="Et billede, der indeholder tæppe&#10;&#10;Automatisk genereret beskrivelse">
            <a:extLst>
              <a:ext uri="{FF2B5EF4-FFF2-40B4-BE49-F238E27FC236}">
                <a16:creationId xmlns:a16="http://schemas.microsoft.com/office/drawing/2014/main" id="{91824D52-D4CB-474A-854E-64CB9E43A0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9" y="4078474"/>
            <a:ext cx="3024336" cy="2332599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9A1D210F-16BC-43EC-8FE1-623B122DC955}"/>
              </a:ext>
            </a:extLst>
          </p:cNvPr>
          <p:cNvSpPr txBox="1"/>
          <p:nvPr/>
        </p:nvSpPr>
        <p:spPr>
          <a:xfrm>
            <a:off x="2812035" y="6464369"/>
            <a:ext cx="4032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>
                <a:latin typeface="Arial" panose="020B0604020202020204" pitchFamily="34" charset="0"/>
                <a:cs typeface="Arial" panose="020B0604020202020204" pitchFamily="34" charset="0"/>
              </a:rPr>
              <a:t>Klee, Ad Parnassum, 1932 </a:t>
            </a:r>
          </a:p>
        </p:txBody>
      </p:sp>
    </p:spTree>
    <p:extLst>
      <p:ext uri="{BB962C8B-B14F-4D97-AF65-F5344CB8AC3E}">
        <p14:creationId xmlns:p14="http://schemas.microsoft.com/office/powerpoint/2010/main" val="33526566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indhold 9"/>
          <p:cNvSpPr>
            <a:spLocks noGrp="1"/>
          </p:cNvSpPr>
          <p:nvPr>
            <p:ph idx="1"/>
          </p:nvPr>
        </p:nvSpPr>
        <p:spPr>
          <a:xfrm>
            <a:off x="498924" y="515405"/>
            <a:ext cx="8146152" cy="5112568"/>
          </a:xfrm>
        </p:spPr>
        <p:txBody>
          <a:bodyPr>
            <a:noAutofit/>
          </a:bodyPr>
          <a:lstStyle/>
          <a:p>
            <a:pPr marL="82296" lvl="0" indent="0">
              <a:buNone/>
            </a:pPr>
            <a:endParaRPr lang="en-GB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lvl="0" indent="0">
              <a:buNone/>
            </a:pPr>
            <a:endParaRPr lang="en-GB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lvl="0" indent="0" algn="ctr">
              <a:buNone/>
            </a:pPr>
            <a:r>
              <a:rPr lang="pl-PL" sz="3600" b="1" dirty="0">
                <a:solidFill>
                  <a:prstClr val="black"/>
                </a:solidFill>
              </a:rPr>
              <a:t>Thank you for your </a:t>
            </a:r>
            <a:r>
              <a:rPr lang="en-GB" sz="3600" b="1" dirty="0">
                <a:solidFill>
                  <a:prstClr val="black"/>
                </a:solidFill>
              </a:rPr>
              <a:t>attention</a:t>
            </a:r>
            <a:r>
              <a:rPr lang="pl-PL" sz="3600" b="1" dirty="0">
                <a:solidFill>
                  <a:prstClr val="black"/>
                </a:solidFill>
              </a:rPr>
              <a:t>!</a:t>
            </a:r>
            <a:endParaRPr lang="da-DK" sz="3600" b="1" dirty="0">
              <a:solidFill>
                <a:prstClr val="black"/>
              </a:solidFill>
            </a:endParaRPr>
          </a:p>
          <a:p>
            <a:pPr marL="82296" lvl="0" indent="0" algn="ctr">
              <a:buNone/>
            </a:pPr>
            <a:r>
              <a:rPr lang="da-DK" sz="3600" b="1" dirty="0">
                <a:solidFill>
                  <a:prstClr val="black"/>
                </a:solidFill>
              </a:rPr>
              <a:t>Time for </a:t>
            </a:r>
            <a:r>
              <a:rPr lang="en-GB" sz="3600" b="1" dirty="0">
                <a:solidFill>
                  <a:prstClr val="black"/>
                </a:solidFill>
              </a:rPr>
              <a:t>questions</a:t>
            </a:r>
            <a:r>
              <a:rPr lang="da-DK" sz="3600" b="1" dirty="0">
                <a:solidFill>
                  <a:prstClr val="black"/>
                </a:solidFill>
              </a:rPr>
              <a:t>!</a:t>
            </a:r>
            <a:endParaRPr lang="pl-PL" sz="3600" b="1" dirty="0">
              <a:solidFill>
                <a:prstClr val="black"/>
              </a:solidFill>
            </a:endParaRPr>
          </a:p>
          <a:p>
            <a:pPr marL="82296" indent="0">
              <a:buNone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14000"/>
              </a:lnSpc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endParaRPr lang="da-DK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30000"/>
              </a:lnSpc>
              <a:spcBef>
                <a:spcPts val="1200"/>
              </a:spcBef>
              <a:buNone/>
            </a:pPr>
            <a:endParaRPr lang="en-GB" sz="1400" i="1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30000"/>
              </a:lnSpc>
              <a:spcBef>
                <a:spcPts val="1200"/>
              </a:spcBef>
              <a:buNone/>
            </a:pPr>
            <a:endParaRPr lang="en-GB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kstboks 3"/>
          <p:cNvSpPr txBox="1"/>
          <p:nvPr/>
        </p:nvSpPr>
        <p:spPr>
          <a:xfrm>
            <a:off x="0" y="5949280"/>
            <a:ext cx="1043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9" name="Pladsholder til diasnummer 7"/>
          <p:cNvSpPr>
            <a:spLocks noGrp="1"/>
          </p:cNvSpPr>
          <p:nvPr>
            <p:ph type="sldNum" sz="quarter" idx="12"/>
          </p:nvPr>
        </p:nvSpPr>
        <p:spPr>
          <a:xfrm>
            <a:off x="8316416" y="260648"/>
            <a:ext cx="457200" cy="332656"/>
          </a:xfrm>
        </p:spPr>
        <p:txBody>
          <a:bodyPr/>
          <a:lstStyle/>
          <a:p>
            <a:fld id="{6BAAE076-7F58-41A9-8F73-CDE9F5E0F14C}" type="slidenum">
              <a:rPr lang="da-DK" b="1" smtClean="0">
                <a:solidFill>
                  <a:schemeClr val="bg1"/>
                </a:solidFill>
              </a:rPr>
              <a:pPr/>
              <a:t>21</a:t>
            </a:fld>
            <a:endParaRPr lang="da-DK" b="1" dirty="0">
              <a:solidFill>
                <a:schemeClr val="bg1"/>
              </a:solidFill>
            </a:endParaRPr>
          </a:p>
        </p:txBody>
      </p:sp>
      <p:pic>
        <p:nvPicPr>
          <p:cNvPr id="7" name="Billede 6" descr="bestyrelse, 1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3212976"/>
            <a:ext cx="3374089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276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-54342"/>
            <a:ext cx="9144000" cy="62998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GB" sz="2800" dirty="0"/>
              <a:t>       </a:t>
            </a:r>
            <a:r>
              <a:rPr lang="en-GB" sz="2800" dirty="0">
                <a:effectLst/>
              </a:rPr>
              <a:t>The initial problem definition for the project work</a:t>
            </a:r>
            <a:endParaRPr lang="en-GB" sz="2800" dirty="0"/>
          </a:p>
        </p:txBody>
      </p:sp>
      <p:sp>
        <p:nvSpPr>
          <p:cNvPr id="10" name="Pladsholder til indhold 9"/>
          <p:cNvSpPr>
            <a:spLocks noGrp="1"/>
          </p:cNvSpPr>
          <p:nvPr>
            <p:ph idx="1"/>
          </p:nvPr>
        </p:nvSpPr>
        <p:spPr>
          <a:xfrm>
            <a:off x="512975" y="1051986"/>
            <a:ext cx="8136904" cy="5544616"/>
          </a:xfrm>
        </p:spPr>
        <p:txBody>
          <a:bodyPr>
            <a:noAutofit/>
          </a:bodyPr>
          <a:lstStyle/>
          <a:p>
            <a:pPr marL="36000" indent="0">
              <a:lnSpc>
                <a:spcPct val="125000"/>
              </a:lnSpc>
              <a:spcBef>
                <a:spcPts val="0"/>
              </a:spcBef>
              <a:buNone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In general - the initial problem definition, which the project intended to address:</a:t>
            </a:r>
          </a:p>
          <a:p>
            <a:pPr marL="321750" indent="-285750">
              <a:lnSpc>
                <a:spcPct val="125000"/>
              </a:lnSpc>
              <a:spcBef>
                <a:spcPts val="0"/>
              </a:spcBef>
            </a:pPr>
            <a:r>
              <a:rPr lang="en-GB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relative low degree of international partnership cooperation and networking by the lifelong learning associations in the civil societies of the EU member states.. 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" indent="0">
              <a:lnSpc>
                <a:spcPct val="125000"/>
              </a:lnSpc>
              <a:buNone/>
            </a:pP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" indent="0">
              <a:lnSpc>
                <a:spcPct val="125000"/>
              </a:lnSpc>
              <a:buNone/>
            </a:pP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Many reasons,  why the CSOs  have a relative low degree of international  activities.</a:t>
            </a:r>
          </a:p>
          <a:p>
            <a:pPr marL="321750" indent="-285750">
              <a:lnSpc>
                <a:spcPct val="125000"/>
              </a:lnSpc>
              <a:spcBef>
                <a:spcPts val="0"/>
              </a:spcBef>
            </a:pP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Not due to lack of will, but rather lack of resources.   </a:t>
            </a:r>
          </a:p>
          <a:p>
            <a:pPr marL="36000" indent="0">
              <a:lnSpc>
                <a:spcPct val="125000"/>
              </a:lnSpc>
              <a:buNone/>
            </a:pP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6000" indent="0">
              <a:lnSpc>
                <a:spcPct val="125000"/>
              </a:lnSpc>
              <a:spcBef>
                <a:spcPts val="0"/>
              </a:spcBef>
              <a:buNone/>
            </a:pP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Difficult  conditions for the CSOs  compared to  </a:t>
            </a:r>
          </a:p>
          <a:p>
            <a:pPr marL="36000" indent="0">
              <a:lnSpc>
                <a:spcPct val="125000"/>
              </a:lnSpc>
              <a:spcBef>
                <a:spcPts val="0"/>
              </a:spcBef>
              <a:buNone/>
            </a:pP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other professional  public and private organisation </a:t>
            </a:r>
          </a:p>
          <a:p>
            <a:pPr marL="36000" indent="0">
              <a:lnSpc>
                <a:spcPct val="125000"/>
              </a:lnSpc>
              <a:spcBef>
                <a:spcPts val="0"/>
              </a:spcBef>
              <a:buNone/>
            </a:pP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that also apply for support  from the  same programmes.. </a:t>
            </a:r>
          </a:p>
          <a:p>
            <a:pPr marL="36000">
              <a:buNone/>
            </a:pPr>
            <a:endParaRPr lang="en-GB" sz="1200" dirty="0">
              <a:latin typeface="Arial" pitchFamily="34" charset="0"/>
              <a:cs typeface="Arial" pitchFamily="34" charset="0"/>
            </a:endParaRPr>
          </a:p>
          <a:p>
            <a:pPr marL="36000">
              <a:buNone/>
            </a:pPr>
            <a:r>
              <a:rPr lang="en-GB" sz="1200" dirty="0">
                <a:latin typeface="Arial" pitchFamily="34" charset="0"/>
                <a:cs typeface="Arial" pitchFamily="34" charset="0"/>
              </a:rPr>
              <a:t>Full time  employed fund-raisers in  big public or private organisations  </a:t>
            </a:r>
          </a:p>
          <a:p>
            <a:pPr marL="36000">
              <a:buNone/>
            </a:pPr>
            <a:r>
              <a:rPr lang="en-GB" sz="1200" dirty="0">
                <a:latin typeface="Arial" pitchFamily="34" charset="0"/>
                <a:cs typeface="Arial" pitchFamily="34" charset="0"/>
              </a:rPr>
              <a:t>contra voluntary staff in smaller civil society associations..</a:t>
            </a:r>
          </a:p>
          <a:p>
            <a:pPr>
              <a:buNone/>
            </a:pPr>
            <a:endParaRPr lang="es-ES" sz="10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ES" sz="10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ES" sz="10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ES" sz="10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ES" sz="10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ES" sz="1000" dirty="0"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                                                             </a:t>
            </a:r>
          </a:p>
          <a:p>
            <a:pPr>
              <a:buNone/>
            </a:pPr>
            <a:r>
              <a:rPr lang="es-ES" sz="1000" dirty="0"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                                                              Picabia, </a:t>
            </a:r>
            <a:r>
              <a:rPr lang="es-ES" sz="1000" dirty="0" err="1">
                <a:latin typeface="Arial" pitchFamily="34" charset="0"/>
                <a:cs typeface="Arial" pitchFamily="34" charset="0"/>
              </a:rPr>
              <a:t>M`Amenes</a:t>
            </a:r>
            <a:r>
              <a:rPr lang="es-ES" sz="1000" dirty="0">
                <a:latin typeface="Arial" pitchFamily="34" charset="0"/>
                <a:cs typeface="Arial" pitchFamily="34" charset="0"/>
              </a:rPr>
              <a:t>-y, 1919 </a:t>
            </a:r>
          </a:p>
          <a:p>
            <a:pPr>
              <a:buNone/>
            </a:pPr>
            <a:endParaRPr lang="es-ES" sz="10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ES" sz="1000" dirty="0"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                                                              </a:t>
            </a:r>
            <a:endParaRPr lang="da-DK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Pladsholder til diasnummer 7"/>
          <p:cNvSpPr>
            <a:spLocks noGrp="1"/>
          </p:cNvSpPr>
          <p:nvPr>
            <p:ph type="sldNum" sz="quarter" idx="12"/>
          </p:nvPr>
        </p:nvSpPr>
        <p:spPr>
          <a:xfrm>
            <a:off x="8316416" y="188640"/>
            <a:ext cx="564704" cy="288032"/>
          </a:xfrm>
        </p:spPr>
        <p:txBody>
          <a:bodyPr/>
          <a:lstStyle/>
          <a:p>
            <a:pPr algn="r"/>
            <a:fld id="{6BAAE076-7F58-41A9-8F73-CDE9F5E0F14C}" type="slidenum">
              <a:rPr lang="da-DK" sz="1400" b="1" smtClean="0">
                <a:solidFill>
                  <a:schemeClr val="tx2"/>
                </a:solidFill>
              </a:rPr>
              <a:pPr algn="r"/>
              <a:t>3</a:t>
            </a:fld>
            <a:endParaRPr lang="da-DK" sz="1400" b="1" dirty="0">
              <a:solidFill>
                <a:schemeClr val="tx2"/>
              </a:solidFill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0BCE0319-A36C-4F31-A539-E3E980FA556E}"/>
              </a:ext>
            </a:extLst>
          </p:cNvPr>
          <p:cNvSpPr txBox="1"/>
          <p:nvPr/>
        </p:nvSpPr>
        <p:spPr>
          <a:xfrm>
            <a:off x="4124227" y="5005633"/>
            <a:ext cx="914400" cy="914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GB" dirty="0"/>
          </a:p>
        </p:txBody>
      </p:sp>
      <p:pic>
        <p:nvPicPr>
          <p:cNvPr id="13" name="Billede 12" descr="Et billede, der indeholder krus, bus&#10;&#10;Automatisk genereret beskrivelse">
            <a:extLst>
              <a:ext uri="{FF2B5EF4-FFF2-40B4-BE49-F238E27FC236}">
                <a16:creationId xmlns:a16="http://schemas.microsoft.com/office/drawing/2014/main" id="{DCF3DE37-0C95-494A-9E90-4013594FDE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857" y="3356992"/>
            <a:ext cx="2043559" cy="304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207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62296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GB" sz="2800" dirty="0"/>
              <a:t>       The objectives</a:t>
            </a:r>
            <a:r>
              <a:rPr lang="en-GB" sz="2800" dirty="0">
                <a:effectLst/>
              </a:rPr>
              <a:t> of the report</a:t>
            </a:r>
            <a:endParaRPr lang="en-GB" sz="2800" dirty="0"/>
          </a:p>
        </p:txBody>
      </p:sp>
      <p:sp>
        <p:nvSpPr>
          <p:cNvPr id="10" name="Pladsholder til indhold 9"/>
          <p:cNvSpPr>
            <a:spLocks noGrp="1"/>
          </p:cNvSpPr>
          <p:nvPr>
            <p:ph idx="1"/>
          </p:nvPr>
        </p:nvSpPr>
        <p:spPr>
          <a:xfrm>
            <a:off x="611560" y="963180"/>
            <a:ext cx="8136904" cy="5706179"/>
          </a:xfrm>
        </p:spPr>
        <p:txBody>
          <a:bodyPr>
            <a:noAutofit/>
          </a:bodyPr>
          <a:lstStyle/>
          <a:p>
            <a:pPr marL="82296" indent="0">
              <a:lnSpc>
                <a:spcPct val="114000"/>
              </a:lnSpc>
              <a:spcBef>
                <a:spcPts val="600"/>
              </a:spcBef>
              <a:buNone/>
            </a:pPr>
            <a:r>
              <a:rPr lang="en-GB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objectives of </a:t>
            </a:r>
            <a:r>
              <a:rPr lang="en-GB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baseline </a:t>
            </a:r>
            <a:r>
              <a:rPr lang="en-GB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Report II were: </a:t>
            </a:r>
            <a:endParaRPr lang="da-DK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en-GB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gain knowledge about key competences of successful project leaders engaged in international project work.  </a:t>
            </a:r>
            <a:endParaRPr lang="da-DK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en-GB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clarify the beginners’ needs for support in general and especially from a new international network.</a:t>
            </a:r>
            <a:endParaRPr lang="da-DK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6000" indent="0">
              <a:lnSpc>
                <a:spcPct val="114000"/>
              </a:lnSpc>
              <a:spcBef>
                <a:spcPts val="0"/>
              </a:spcBef>
              <a:buNone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">
              <a:lnSpc>
                <a:spcPct val="114000"/>
              </a:lnSpc>
              <a:spcBef>
                <a:spcPts val="0"/>
              </a:spcBef>
              <a:buNone/>
            </a:pPr>
            <a:r>
              <a:rPr lang="en-GB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survey  used a combination of questionnaire and interviews with project managers and organisational managers in the civil society sectors within all participating countries </a:t>
            </a:r>
            <a:r>
              <a:rPr lang="en-GB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(Poland, Italy</a:t>
            </a:r>
            <a:r>
              <a:rPr lang="en-GB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Austria, H</a:t>
            </a:r>
            <a:r>
              <a:rPr lang="en-GB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ungary and Denmark)</a:t>
            </a:r>
            <a:endParaRPr lang="da-DK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buNone/>
            </a:pPr>
            <a:endParaRPr lang="es-ES" sz="10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ES" sz="10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ES" sz="10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ES" sz="10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ES" sz="10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ES" sz="10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ES" sz="10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ES" sz="10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ES" sz="10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ES" sz="10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ES" sz="1000" dirty="0"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12" name="Pladsholder til diasnummer 7"/>
          <p:cNvSpPr>
            <a:spLocks noGrp="1"/>
          </p:cNvSpPr>
          <p:nvPr>
            <p:ph type="sldNum" sz="quarter" idx="12"/>
          </p:nvPr>
        </p:nvSpPr>
        <p:spPr>
          <a:xfrm>
            <a:off x="8316416" y="188640"/>
            <a:ext cx="564704" cy="360040"/>
          </a:xfrm>
        </p:spPr>
        <p:txBody>
          <a:bodyPr/>
          <a:lstStyle/>
          <a:p>
            <a:pPr algn="r"/>
            <a:fld id="{6BAAE076-7F58-41A9-8F73-CDE9F5E0F14C}" type="slidenum">
              <a:rPr lang="da-DK" sz="1400" b="1" smtClean="0">
                <a:solidFill>
                  <a:schemeClr val="tx2"/>
                </a:solidFill>
              </a:rPr>
              <a:pPr algn="r"/>
              <a:t>4</a:t>
            </a:fld>
            <a:endParaRPr lang="da-DK" sz="1400" b="1" dirty="0">
              <a:solidFill>
                <a:schemeClr val="tx2"/>
              </a:solidFill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0BCE0319-A36C-4F31-A539-E3E980FA556E}"/>
              </a:ext>
            </a:extLst>
          </p:cNvPr>
          <p:cNvSpPr txBox="1"/>
          <p:nvPr/>
        </p:nvSpPr>
        <p:spPr>
          <a:xfrm>
            <a:off x="4124227" y="5005633"/>
            <a:ext cx="914400" cy="914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GB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85A99C8B-16C8-448C-9CF6-33BE07FD1B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077072"/>
            <a:ext cx="6049324" cy="2304256"/>
          </a:xfrm>
          <a:prstGeom prst="rect">
            <a:avLst/>
          </a:prstGeom>
        </p:spPr>
      </p:pic>
      <p:sp>
        <p:nvSpPr>
          <p:cNvPr id="15" name="Tekstfelt 14">
            <a:extLst>
              <a:ext uri="{FF2B5EF4-FFF2-40B4-BE49-F238E27FC236}">
                <a16:creationId xmlns:a16="http://schemas.microsoft.com/office/drawing/2014/main" id="{753B8ACB-726E-4545-BDAD-D7E832534FDB}"/>
              </a:ext>
            </a:extLst>
          </p:cNvPr>
          <p:cNvSpPr txBox="1"/>
          <p:nvPr/>
        </p:nvSpPr>
        <p:spPr>
          <a:xfrm>
            <a:off x="1547664" y="6385784"/>
            <a:ext cx="4572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Miro, The wall of the moon, 1958</a:t>
            </a:r>
            <a:endParaRPr lang="da-DK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939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998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GB" sz="2800" dirty="0"/>
              <a:t>       Priorities for this presentation</a:t>
            </a:r>
          </a:p>
        </p:txBody>
      </p:sp>
      <p:sp>
        <p:nvSpPr>
          <p:cNvPr id="10" name="Pladsholder til indhold 9"/>
          <p:cNvSpPr>
            <a:spLocks noGrp="1"/>
          </p:cNvSpPr>
          <p:nvPr>
            <p:ph idx="1"/>
          </p:nvPr>
        </p:nvSpPr>
        <p:spPr>
          <a:xfrm>
            <a:off x="611560" y="1052736"/>
            <a:ext cx="8269560" cy="5544616"/>
          </a:xfrm>
        </p:spPr>
        <p:txBody>
          <a:bodyPr>
            <a:noAutofit/>
          </a:bodyPr>
          <a:lstStyle/>
          <a:p>
            <a:pPr marL="82296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survey had many topics and presented many interesting differences of competence profiles and different needs of support between the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partner countries, </a:t>
            </a:r>
            <a:endParaRPr lang="en-GB" sz="18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priorities of staff (project leaders) and board  members (organisational leaders), 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beginners and experienced project leaders.   </a:t>
            </a:r>
          </a:p>
          <a:p>
            <a:pPr marL="82296" indent="0">
              <a:buNone/>
            </a:pPr>
            <a:endParaRPr lang="en-GB" sz="18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82296" indent="0">
              <a:buNone/>
            </a:pPr>
            <a:r>
              <a:rPr lang="en-GB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Don’t have time to  present all these differences. </a:t>
            </a:r>
          </a:p>
          <a:p>
            <a:pPr marL="82296" indent="0">
              <a:buNone/>
            </a:pPr>
            <a:endParaRPr lang="en-GB" sz="18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82296" indent="0"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Instead  I  will here focus on 4 topics:</a:t>
            </a:r>
            <a:endParaRPr lang="da-DK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60000" lvl="0" indent="360000">
              <a:spcBef>
                <a:spcPts val="600"/>
              </a:spcBef>
              <a:buFont typeface="+mj-lt"/>
              <a:buAutoNum type="arabicParenR"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competence model </a:t>
            </a:r>
            <a:endParaRPr lang="da-DK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60000" lvl="0" indent="360000">
              <a:buFont typeface="+mj-lt"/>
              <a:buAutoNum type="arabicParenR"/>
            </a:pPr>
            <a:r>
              <a:rPr lang="en-GB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mportant competences to improve </a:t>
            </a:r>
            <a:endParaRPr lang="da-DK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60000" lvl="0" indent="360000">
              <a:buFont typeface="+mj-lt"/>
              <a:buAutoNum type="arabicParenR"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Needs for support from an international network </a:t>
            </a:r>
            <a:endParaRPr lang="da-DK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60000" lvl="0" indent="360000">
              <a:buFont typeface="+mj-lt"/>
              <a:buAutoNum type="arabicParenR"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Supplementary  ways to begin to work internationally </a:t>
            </a:r>
            <a:endParaRPr lang="da-DK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endParaRPr lang="es-ES" sz="10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de-DE" sz="1000" dirty="0"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                                                                              Delaunay, First </a:t>
            </a:r>
            <a:r>
              <a:rPr lang="en-GB" sz="1000" dirty="0">
                <a:latin typeface="Arial" pitchFamily="34" charset="0"/>
                <a:cs typeface="Arial" pitchFamily="34" charset="0"/>
              </a:rPr>
              <a:t>disc</a:t>
            </a:r>
            <a:r>
              <a:rPr lang="de-DE" sz="1000" dirty="0">
                <a:latin typeface="Arial" pitchFamily="34" charset="0"/>
                <a:cs typeface="Arial" pitchFamily="34" charset="0"/>
              </a:rPr>
              <a:t>, 1914</a:t>
            </a:r>
            <a:endParaRPr lang="da-DK" sz="16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ES" sz="10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ES" sz="10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ES" sz="10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ES" sz="10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E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Pladsholder til diasnummer 7"/>
          <p:cNvSpPr>
            <a:spLocks noGrp="1"/>
          </p:cNvSpPr>
          <p:nvPr>
            <p:ph type="sldNum" sz="quarter" idx="12"/>
          </p:nvPr>
        </p:nvSpPr>
        <p:spPr>
          <a:xfrm>
            <a:off x="8316416" y="188640"/>
            <a:ext cx="564704" cy="288032"/>
          </a:xfrm>
        </p:spPr>
        <p:txBody>
          <a:bodyPr/>
          <a:lstStyle/>
          <a:p>
            <a:pPr algn="r"/>
            <a:fld id="{6BAAE076-7F58-41A9-8F73-CDE9F5E0F14C}" type="slidenum">
              <a:rPr lang="da-DK" sz="1400" b="1" smtClean="0">
                <a:solidFill>
                  <a:schemeClr val="tx2"/>
                </a:solidFill>
              </a:rPr>
              <a:pPr algn="r"/>
              <a:t>5</a:t>
            </a:fld>
            <a:endParaRPr lang="da-DK" sz="1400" b="1" dirty="0">
              <a:solidFill>
                <a:schemeClr val="tx2"/>
              </a:solidFill>
            </a:endParaRPr>
          </a:p>
        </p:txBody>
      </p:sp>
      <p:pic>
        <p:nvPicPr>
          <p:cNvPr id="3" name="Billede 2" descr="Et billede, der indeholder værelse, bold&#10;&#10;Automatisk genereret beskrivelse">
            <a:extLst>
              <a:ext uri="{FF2B5EF4-FFF2-40B4-BE49-F238E27FC236}">
                <a16:creationId xmlns:a16="http://schemas.microsoft.com/office/drawing/2014/main" id="{B60747CE-E753-4DCB-9AE9-AD8B296119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645024"/>
            <a:ext cx="2122811" cy="207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132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GB" sz="2800" dirty="0">
                <a:effectLst/>
              </a:rPr>
              <a:t>       1</a:t>
            </a:r>
            <a:r>
              <a:rPr lang="en-GB" sz="2800" baseline="30000" dirty="0">
                <a:effectLst/>
              </a:rPr>
              <a:t>st</a:t>
            </a:r>
            <a:r>
              <a:rPr lang="en-GB" sz="2800" dirty="0">
                <a:effectLst/>
              </a:rPr>
              <a:t> topic: T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he competence model / inspiration </a:t>
            </a:r>
            <a:endParaRPr lang="en-GB" sz="2800" dirty="0">
              <a:effectLst/>
            </a:endParaRPr>
          </a:p>
        </p:txBody>
      </p:sp>
      <p:sp>
        <p:nvSpPr>
          <p:cNvPr id="10" name="Pladsholder til indhold 9"/>
          <p:cNvSpPr>
            <a:spLocks noGrp="1"/>
          </p:cNvSpPr>
          <p:nvPr>
            <p:ph idx="1"/>
          </p:nvPr>
        </p:nvSpPr>
        <p:spPr>
          <a:xfrm>
            <a:off x="647056" y="764704"/>
            <a:ext cx="8136904" cy="5681305"/>
          </a:xfrm>
        </p:spPr>
        <p:txBody>
          <a:bodyPr>
            <a:noAutofit/>
          </a:bodyPr>
          <a:lstStyle/>
          <a:p>
            <a:pPr marL="36000" indent="0">
              <a:lnSpc>
                <a:spcPct val="125000"/>
              </a:lnSpc>
              <a:spcBef>
                <a:spcPts val="0"/>
              </a:spcBef>
              <a:buNone/>
            </a:pPr>
            <a:r>
              <a:rPr lang="en-GB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 the survey we elaborated  a draft / a p</a:t>
            </a:r>
            <a:r>
              <a:rPr lang="en-GB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reliminary </a:t>
            </a:r>
            <a:r>
              <a:rPr lang="en-GB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competence model, that helped us to structure the questionnaire and interview guide. </a:t>
            </a:r>
          </a:p>
          <a:p>
            <a:pPr marL="82296" indent="0">
              <a:lnSpc>
                <a:spcPct val="125000"/>
              </a:lnSpc>
              <a:spcBef>
                <a:spcPts val="1200"/>
              </a:spcBef>
              <a:buNone/>
            </a:pPr>
            <a:r>
              <a:rPr lang="en-GB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This draft model  was inspired by the PMI Triangle,</a:t>
            </a:r>
          </a:p>
          <a:p>
            <a:pPr marL="82296" indent="0">
              <a:lnSpc>
                <a:spcPct val="125000"/>
              </a:lnSpc>
              <a:spcBef>
                <a:spcPts val="0"/>
              </a:spcBef>
              <a:buNone/>
            </a:pPr>
            <a:r>
              <a:rPr lang="en-GB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developed  by the Project Management Institute </a:t>
            </a:r>
          </a:p>
          <a:p>
            <a:pPr marL="82296" indent="0">
              <a:lnSpc>
                <a:spcPct val="125000"/>
              </a:lnSpc>
              <a:spcBef>
                <a:spcPts val="0"/>
              </a:spcBef>
              <a:buNone/>
            </a:pPr>
            <a:r>
              <a:rPr lang="en-GB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with main office in Philadelphia, USA </a:t>
            </a:r>
          </a:p>
          <a:p>
            <a:pPr marL="82296" indent="0">
              <a:lnSpc>
                <a:spcPct val="125000"/>
              </a:lnSpc>
              <a:spcBef>
                <a:spcPts val="0"/>
              </a:spcBef>
              <a:buNone/>
            </a:pPr>
            <a:r>
              <a:rPr lang="en-GB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see </a:t>
            </a:r>
            <a:r>
              <a:rPr lang="en-GB" sz="16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www.pmi.org</a:t>
            </a:r>
            <a:endParaRPr lang="en-GB" sz="1600" u="sng" dirty="0">
              <a:solidFill>
                <a:srgbClr val="0000FF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82296" indent="0">
              <a:lnSpc>
                <a:spcPct val="125000"/>
              </a:lnSpc>
              <a:spcBef>
                <a:spcPts val="1200"/>
              </a:spcBef>
              <a:buNone/>
            </a:pPr>
            <a:r>
              <a:rPr lang="da-DK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 </a:t>
            </a:r>
            <a:r>
              <a:rPr lang="en-GB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focuses</a:t>
            </a:r>
            <a:r>
              <a:rPr lang="da-DK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not </a:t>
            </a:r>
            <a:r>
              <a:rPr lang="en-GB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only</a:t>
            </a:r>
            <a:r>
              <a:rPr lang="da-DK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on the </a:t>
            </a:r>
            <a:r>
              <a:rPr lang="en-GB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two</a:t>
            </a:r>
            <a:r>
              <a:rPr lang="da-DK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typical</a:t>
            </a:r>
            <a:r>
              <a:rPr lang="da-DK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sides, </a:t>
            </a:r>
          </a:p>
          <a:p>
            <a:pPr marL="82296" indent="0">
              <a:lnSpc>
                <a:spcPct val="125000"/>
              </a:lnSpc>
              <a:spcBef>
                <a:spcPts val="0"/>
              </a:spcBef>
              <a:buNone/>
            </a:pPr>
            <a:r>
              <a:rPr lang="en-GB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technical</a:t>
            </a:r>
            <a:r>
              <a:rPr lang="da-DK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and </a:t>
            </a:r>
            <a:r>
              <a:rPr lang="en-GB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leadership</a:t>
            </a:r>
            <a:r>
              <a:rPr lang="da-DK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skills</a:t>
            </a:r>
            <a:r>
              <a:rPr lang="da-DK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</a:p>
          <a:p>
            <a:pPr marL="82296" indent="0">
              <a:lnSpc>
                <a:spcPct val="125000"/>
              </a:lnSpc>
              <a:spcBef>
                <a:spcPts val="0"/>
              </a:spcBef>
              <a:buNone/>
            </a:pPr>
            <a:r>
              <a:rPr lang="en-GB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en-GB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ut includes a third strategic and context conscious side</a:t>
            </a:r>
          </a:p>
          <a:p>
            <a:pPr marL="82296" indent="0">
              <a:lnSpc>
                <a:spcPct val="125000"/>
              </a:lnSpc>
              <a:spcBef>
                <a:spcPts val="0"/>
              </a:spcBef>
              <a:buNone/>
            </a:pPr>
            <a:endParaRPr lang="en-GB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82296" indent="0">
              <a:lnSpc>
                <a:spcPct val="125000"/>
              </a:lnSpc>
              <a:spcBef>
                <a:spcPts val="0"/>
              </a:spcBef>
              <a:buNone/>
            </a:pPr>
            <a:r>
              <a:rPr lang="en-GB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According to the PMC triangle, the ideal competence set for project managers include three main areas of competences: </a:t>
            </a:r>
            <a:endParaRPr lang="da-DK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25000"/>
              </a:lnSpc>
              <a:buFont typeface="Wingdings" panose="05000000000000000000" pitchFamily="2" charset="2"/>
              <a:buChar char="v"/>
              <a:tabLst>
                <a:tab pos="453390" algn="l"/>
                <a:tab pos="680720" algn="l"/>
              </a:tabLst>
            </a:pPr>
            <a:r>
              <a:rPr lang="en-GB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Technical project management</a:t>
            </a: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echnical competences to function as manager </a:t>
            </a:r>
          </a:p>
          <a:p>
            <a:pPr marL="342900" lvl="0" indent="-342900" algn="just">
              <a:lnSpc>
                <a:spcPct val="125000"/>
              </a:lnSpc>
              <a:buFont typeface="Wingdings" panose="05000000000000000000" pitchFamily="2" charset="2"/>
              <a:buChar char="v"/>
              <a:tabLst>
                <a:tab pos="453390" algn="l"/>
                <a:tab pos="680720" algn="l"/>
              </a:tabLst>
            </a:pPr>
            <a:r>
              <a:rPr lang="en-GB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Leadership: </a:t>
            </a: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Ability to build team spirit, present visions for your team members and inspire them to achieve the goals. </a:t>
            </a:r>
            <a:endParaRPr lang="da-DK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25000"/>
              </a:lnSpc>
              <a:buFont typeface="Wingdings" panose="05000000000000000000" pitchFamily="2" charset="2"/>
              <a:buChar char="v"/>
              <a:tabLst>
                <a:tab pos="453390" algn="l"/>
                <a:tab pos="680720" algn="l"/>
              </a:tabLst>
            </a:pPr>
            <a:r>
              <a:rPr lang="en-GB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Strategic &amp; business management:</a:t>
            </a: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Expertise in the area of activity that enhances the  strategic planning and performances. </a:t>
            </a:r>
            <a:endParaRPr lang="da-DK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s-E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Pladsholder til diasnummer 7"/>
          <p:cNvSpPr>
            <a:spLocks noGrp="1"/>
          </p:cNvSpPr>
          <p:nvPr>
            <p:ph type="sldNum" sz="quarter" idx="12"/>
          </p:nvPr>
        </p:nvSpPr>
        <p:spPr>
          <a:xfrm>
            <a:off x="8316416" y="188640"/>
            <a:ext cx="564704" cy="288032"/>
          </a:xfrm>
        </p:spPr>
        <p:txBody>
          <a:bodyPr/>
          <a:lstStyle/>
          <a:p>
            <a:pPr algn="r"/>
            <a:fld id="{6BAAE076-7F58-41A9-8F73-CDE9F5E0F14C}" type="slidenum">
              <a:rPr lang="da-DK" sz="1400" b="1" smtClean="0">
                <a:solidFill>
                  <a:schemeClr val="tx2"/>
                </a:solidFill>
              </a:rPr>
              <a:pPr algn="r"/>
              <a:t>6</a:t>
            </a:fld>
            <a:endParaRPr lang="da-DK" sz="1400" b="1" dirty="0">
              <a:solidFill>
                <a:schemeClr val="tx2"/>
              </a:solidFill>
            </a:endParaRP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61695506-BA12-45D6-B4EB-BF403156576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501" y="1124744"/>
            <a:ext cx="3313389" cy="23762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1323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GB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2</a:t>
            </a:r>
            <a:r>
              <a:rPr lang="en-GB" sz="2400" baseline="30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GB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topic: The c</a:t>
            </a:r>
            <a:r>
              <a:rPr lang="en-GB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ompetence model / must be adapted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ladsholder til indhold 9"/>
          <p:cNvSpPr>
            <a:spLocks noGrp="1"/>
          </p:cNvSpPr>
          <p:nvPr>
            <p:ph idx="1"/>
          </p:nvPr>
        </p:nvSpPr>
        <p:spPr>
          <a:xfrm>
            <a:off x="364454" y="1052736"/>
            <a:ext cx="8095978" cy="5544616"/>
          </a:xfrm>
        </p:spPr>
        <p:txBody>
          <a:bodyPr>
            <a:noAutofit/>
          </a:bodyPr>
          <a:lstStyle/>
          <a:p>
            <a:pPr marL="36000" indent="0">
              <a:lnSpc>
                <a:spcPct val="125000"/>
              </a:lnSpc>
              <a:spcBef>
                <a:spcPts val="0"/>
              </a:spcBef>
              <a:buNone/>
            </a:pPr>
            <a:r>
              <a:rPr lang="da-DK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da-DK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 </a:t>
            </a:r>
            <a:r>
              <a:rPr lang="en-GB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third</a:t>
            </a:r>
            <a:r>
              <a:rPr lang="da-DK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a-DK" sz="1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strategic</a:t>
            </a:r>
            <a:r>
              <a:rPr lang="da-DK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side is </a:t>
            </a:r>
            <a:r>
              <a:rPr lang="en-GB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important</a:t>
            </a:r>
            <a:r>
              <a:rPr lang="da-DK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a-DK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not </a:t>
            </a:r>
            <a:r>
              <a:rPr lang="en-GB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least</a:t>
            </a:r>
            <a:r>
              <a:rPr lang="da-DK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for Civil society Organisations (</a:t>
            </a:r>
            <a:r>
              <a:rPr lang="da-DK" sz="1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CSOs</a:t>
            </a:r>
            <a:r>
              <a:rPr lang="da-DK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</a:p>
          <a:p>
            <a:pPr marL="36000" indent="0">
              <a:lnSpc>
                <a:spcPct val="125000"/>
              </a:lnSpc>
              <a:spcBef>
                <a:spcPts val="1200"/>
              </a:spcBef>
              <a:buNone/>
            </a:pPr>
            <a:r>
              <a:rPr lang="en-GB" sz="1600" dirty="0">
                <a:latin typeface="Arial" pitchFamily="34" charset="0"/>
                <a:cs typeface="Arial" pitchFamily="34" charset="0"/>
              </a:rPr>
              <a:t>Because  the civil society (third sector) is organised  by another logic and based on other values, than the public sector (first sector) and the market (second sector).</a:t>
            </a:r>
          </a:p>
          <a:p>
            <a:pPr>
              <a:lnSpc>
                <a:spcPct val="125000"/>
              </a:lnSpc>
            </a:pPr>
            <a:r>
              <a:rPr lang="en-GB" sz="1600" dirty="0">
                <a:latin typeface="Arial" pitchFamily="34" charset="0"/>
                <a:cs typeface="Arial" pitchFamily="34" charset="0"/>
              </a:rPr>
              <a:t>It is based mostly on voluntary work by engaged people that are active in their free time. They do it as “amateurs”; it means con amore and not for money (salary).</a:t>
            </a:r>
          </a:p>
          <a:p>
            <a:pPr>
              <a:lnSpc>
                <a:spcPct val="125000"/>
              </a:lnSpc>
            </a:pPr>
            <a:r>
              <a:rPr lang="en-GB" sz="1600" dirty="0">
                <a:latin typeface="Arial" pitchFamily="34" charset="0"/>
                <a:cs typeface="Arial" pitchFamily="34" charset="0"/>
              </a:rPr>
              <a:t>The activities is not based on whether the products can be sold and give a profit (economic rationale) or based on legal regulated services (bureaucratic rationale) </a:t>
            </a:r>
          </a:p>
          <a:p>
            <a:pPr marL="36000" indent="0">
              <a:lnSpc>
                <a:spcPct val="125000"/>
              </a:lnSpc>
              <a:spcBef>
                <a:spcPts val="1800"/>
              </a:spcBef>
              <a:buNone/>
            </a:pPr>
            <a:r>
              <a:rPr lang="en-GB" sz="1600" dirty="0">
                <a:latin typeface="Arial" pitchFamily="34" charset="0"/>
                <a:cs typeface="Arial" pitchFamily="34" charset="0"/>
              </a:rPr>
              <a:t>So the coordination of volunteers’ work must be different from coordinating </a:t>
            </a:r>
          </a:p>
          <a:p>
            <a:pPr marL="36000" indent="0">
              <a:lnSpc>
                <a:spcPct val="125000"/>
              </a:lnSpc>
              <a:spcBef>
                <a:spcPts val="0"/>
              </a:spcBef>
              <a:buNone/>
            </a:pPr>
            <a:r>
              <a:rPr lang="en-GB" sz="1600" dirty="0">
                <a:latin typeface="Arial" pitchFamily="34" charset="0"/>
                <a:cs typeface="Arial" pitchFamily="34" charset="0"/>
              </a:rPr>
              <a:t>paid public servants or private employees.</a:t>
            </a:r>
          </a:p>
          <a:p>
            <a:pPr marL="36000" indent="0">
              <a:lnSpc>
                <a:spcPct val="125000"/>
              </a:lnSpc>
              <a:spcBef>
                <a:spcPts val="1800"/>
              </a:spcBef>
              <a:buNone/>
            </a:pPr>
            <a:r>
              <a:rPr lang="en-GB" sz="1600" dirty="0">
                <a:latin typeface="Arial" pitchFamily="34" charset="0"/>
                <a:cs typeface="Arial" pitchFamily="34" charset="0"/>
              </a:rPr>
              <a:t>All in all it must change the needed </a:t>
            </a:r>
          </a:p>
          <a:p>
            <a:pPr marL="36000" indent="0">
              <a:lnSpc>
                <a:spcPct val="125000"/>
              </a:lnSpc>
              <a:spcBef>
                <a:spcPts val="0"/>
              </a:spcBef>
              <a:buNone/>
            </a:pPr>
            <a:r>
              <a:rPr lang="en-GB" sz="1600" dirty="0">
                <a:latin typeface="Arial" pitchFamily="34" charset="0"/>
                <a:cs typeface="Arial" pitchFamily="34" charset="0"/>
              </a:rPr>
              <a:t>competence profile </a:t>
            </a:r>
          </a:p>
          <a:p>
            <a:pPr marL="321750" indent="-285750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1600" dirty="0">
                <a:latin typeface="Arial" pitchFamily="34" charset="0"/>
                <a:cs typeface="Arial" pitchFamily="34" charset="0"/>
              </a:rPr>
              <a:t>not only for the strategic planning, </a:t>
            </a:r>
          </a:p>
          <a:p>
            <a:pPr marL="321750" indent="-285750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1600" dirty="0">
                <a:latin typeface="Arial" pitchFamily="34" charset="0"/>
                <a:cs typeface="Arial" pitchFamily="34" charset="0"/>
              </a:rPr>
              <a:t>but also for parts of the technical skills </a:t>
            </a:r>
          </a:p>
          <a:p>
            <a:pPr marL="36000" indent="0">
              <a:lnSpc>
                <a:spcPct val="125000"/>
              </a:lnSpc>
              <a:spcBef>
                <a:spcPts val="0"/>
              </a:spcBef>
              <a:buNone/>
            </a:pPr>
            <a:r>
              <a:rPr lang="en-GB" sz="1600" dirty="0">
                <a:latin typeface="Arial" pitchFamily="34" charset="0"/>
                <a:cs typeface="Arial" pitchFamily="34" charset="0"/>
              </a:rPr>
              <a:t>     and leaderships skills. </a:t>
            </a:r>
          </a:p>
          <a:p>
            <a:pPr>
              <a:lnSpc>
                <a:spcPct val="125000"/>
              </a:lnSpc>
              <a:spcBef>
                <a:spcPts val="1200"/>
              </a:spcBef>
              <a:buNone/>
            </a:pP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                      </a:t>
            </a:r>
          </a:p>
          <a:p>
            <a:pPr>
              <a:lnSpc>
                <a:spcPct val="125000"/>
              </a:lnSpc>
              <a:spcBef>
                <a:spcPts val="0"/>
              </a:spcBef>
              <a:buNone/>
            </a:pP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                    Rivers, French money, 1962 </a:t>
            </a:r>
            <a:endParaRPr lang="es-ES" sz="10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ES" sz="1000" dirty="0"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12" name="Pladsholder til diasnummer 7"/>
          <p:cNvSpPr>
            <a:spLocks noGrp="1"/>
          </p:cNvSpPr>
          <p:nvPr>
            <p:ph type="sldNum" sz="quarter" idx="12"/>
          </p:nvPr>
        </p:nvSpPr>
        <p:spPr>
          <a:xfrm>
            <a:off x="8367527" y="125678"/>
            <a:ext cx="564704" cy="369332"/>
          </a:xfrm>
        </p:spPr>
        <p:txBody>
          <a:bodyPr/>
          <a:lstStyle/>
          <a:p>
            <a:pPr algn="r"/>
            <a:fld id="{6BAAE076-7F58-41A9-8F73-CDE9F5E0F14C}" type="slidenum">
              <a:rPr lang="da-DK" sz="1400" b="1" smtClean="0">
                <a:solidFill>
                  <a:schemeClr val="tx2"/>
                </a:solidFill>
              </a:rPr>
              <a:pPr algn="r"/>
              <a:t>7</a:t>
            </a:fld>
            <a:endParaRPr lang="da-DK" sz="1400" b="1" dirty="0">
              <a:solidFill>
                <a:schemeClr val="tx2"/>
              </a:solidFill>
            </a:endParaRPr>
          </a:p>
        </p:txBody>
      </p:sp>
      <p:pic>
        <p:nvPicPr>
          <p:cNvPr id="6" name="Billede 5" descr="Et billede, der indeholder stof&#10;&#10;Automatisk genereret beskrivelse">
            <a:extLst>
              <a:ext uri="{FF2B5EF4-FFF2-40B4-BE49-F238E27FC236}">
                <a16:creationId xmlns:a16="http://schemas.microsoft.com/office/drawing/2014/main" id="{AEAA0A82-AD06-4F50-9BB2-46920F1DE4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358" y="4509120"/>
            <a:ext cx="3374057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07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998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GB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2</a:t>
            </a:r>
            <a:r>
              <a:rPr lang="en-GB" sz="2400" baseline="30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GB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topic:  C</a:t>
            </a:r>
            <a:r>
              <a:rPr lang="en-GB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ompetences to improve</a:t>
            </a:r>
            <a:endParaRPr lang="en-GB" sz="2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ladsholder til indhold 9"/>
          <p:cNvSpPr>
            <a:spLocks noGrp="1"/>
          </p:cNvSpPr>
          <p:nvPr>
            <p:ph idx="1"/>
          </p:nvPr>
        </p:nvSpPr>
        <p:spPr>
          <a:xfrm>
            <a:off x="744536" y="858648"/>
            <a:ext cx="8136904" cy="5738704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GB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 our </a:t>
            </a:r>
            <a:r>
              <a:rPr lang="en-GB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adapted PMC Triangle, we  from own experiences listed the most important competences to have for project managers engaged in European collaboration in the area of non-formal and informal adult education, </a:t>
            </a:r>
            <a:endParaRPr lang="da-DK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en-GB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 constructed the triangle with 10 competences in each leg, in all 30 </a:t>
            </a:r>
            <a:r>
              <a:rPr lang="en-GB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competences, where the respondents should tick 3 of the 10 competences in each leg, they found most important for themselves to improve to become a better international project manager in this CSO field. </a:t>
            </a:r>
          </a:p>
          <a:p>
            <a:pPr marL="360000" indent="0">
              <a:lnSpc>
                <a:spcPct val="110000"/>
              </a:lnSpc>
              <a:spcBef>
                <a:spcPts val="1800"/>
              </a:spcBef>
              <a:buNone/>
            </a:pPr>
            <a:r>
              <a:rPr lang="en-GB" sz="15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NB1: We discussed, if we should reduce the numbers, for examples to only 6 competences per leg; but we decided to have quite many, so the respondents had more options to choose among. </a:t>
            </a:r>
          </a:p>
          <a:p>
            <a:pPr marL="360000" indent="0">
              <a:lnSpc>
                <a:spcPct val="110000"/>
              </a:lnSpc>
              <a:buNone/>
            </a:pPr>
            <a:r>
              <a:rPr lang="en-GB" sz="15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Furthermore, we added and open question, where the respondents could propose an extra competence for each leg, which they missed or also saw as important to have. </a:t>
            </a:r>
            <a:endParaRPr lang="da-DK" sz="15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60000" indent="0">
              <a:lnSpc>
                <a:spcPct val="110000"/>
              </a:lnSpc>
              <a:spcBef>
                <a:spcPts val="1800"/>
              </a:spcBef>
              <a:buNone/>
            </a:pPr>
            <a:r>
              <a:rPr lang="en-GB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NB:2 We did not develop the model to clarify the ideal competence profile, but just to clarify the respondents’ possible needs for improvement. </a:t>
            </a:r>
            <a:r>
              <a:rPr lang="en-GB" sz="1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Fx</a:t>
            </a:r>
            <a:r>
              <a:rPr lang="en-GB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English as working language!</a:t>
            </a:r>
          </a:p>
          <a:p>
            <a:pPr marL="36000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en-GB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model is preliminary, a draft  we still need to develop and refine,  </a:t>
            </a:r>
          </a:p>
          <a:p>
            <a:pPr marL="36000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 it can stand in its own right (instead of being a analytic mean for a survey)  </a:t>
            </a:r>
          </a:p>
          <a:p>
            <a:pPr marL="36000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maybe in a later project for the new network.</a:t>
            </a:r>
          </a:p>
          <a:p>
            <a:pPr>
              <a:lnSpc>
                <a:spcPct val="110000"/>
              </a:lnSpc>
              <a:buNone/>
            </a:pPr>
            <a:endParaRPr lang="es-ES" sz="1600" dirty="0">
              <a:latin typeface="Arial" panose="020B0604020202020204" pitchFamily="34" charset="0"/>
              <a:cs typeface="Arial" pitchFamily="34" charset="0"/>
            </a:endParaRPr>
          </a:p>
          <a:p>
            <a:pPr>
              <a:buNone/>
            </a:pPr>
            <a:endParaRPr lang="es-E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kstboks 3"/>
          <p:cNvSpPr txBox="1"/>
          <p:nvPr/>
        </p:nvSpPr>
        <p:spPr>
          <a:xfrm>
            <a:off x="8388424" y="260648"/>
            <a:ext cx="395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12" name="Pladsholder til diasnummer 7"/>
          <p:cNvSpPr>
            <a:spLocks noGrp="1"/>
          </p:cNvSpPr>
          <p:nvPr>
            <p:ph type="sldNum" sz="quarter" idx="12"/>
          </p:nvPr>
        </p:nvSpPr>
        <p:spPr>
          <a:xfrm>
            <a:off x="8316416" y="188640"/>
            <a:ext cx="564704" cy="266096"/>
          </a:xfrm>
        </p:spPr>
        <p:txBody>
          <a:bodyPr/>
          <a:lstStyle/>
          <a:p>
            <a:pPr algn="r"/>
            <a:fld id="{6BAAE076-7F58-41A9-8F73-CDE9F5E0F14C}" type="slidenum">
              <a:rPr lang="da-DK" sz="1400" b="1" smtClean="0">
                <a:solidFill>
                  <a:schemeClr val="tx2"/>
                </a:solidFill>
              </a:rPr>
              <a:pPr algn="r"/>
              <a:t>8</a:t>
            </a:fld>
            <a:endParaRPr lang="da-DK" sz="1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933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998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en-GB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2400" baseline="30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GB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topic: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ompetences to improve / conclusions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ladsholder til indhold 9"/>
          <p:cNvSpPr>
            <a:spLocks noGrp="1"/>
          </p:cNvSpPr>
          <p:nvPr>
            <p:ph idx="1"/>
          </p:nvPr>
        </p:nvSpPr>
        <p:spPr>
          <a:xfrm>
            <a:off x="744216" y="843834"/>
            <a:ext cx="8136904" cy="5544616"/>
          </a:xfrm>
        </p:spPr>
        <p:txBody>
          <a:bodyPr>
            <a:noAutofit/>
          </a:bodyPr>
          <a:lstStyle/>
          <a:p>
            <a:pPr marL="82296" indent="0">
              <a:spcBef>
                <a:spcPts val="600"/>
              </a:spcBef>
              <a:buNone/>
            </a:pPr>
            <a:r>
              <a:rPr lang="en-GB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survey indicated  that</a:t>
            </a:r>
            <a:endParaRPr lang="en-GB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1000"/>
              </a:spcBef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respondents expressed clear needs for competence improvements  to become successful project leaders in the international CSO field.</a:t>
            </a:r>
          </a:p>
          <a:p>
            <a:pPr>
              <a:spcBef>
                <a:spcPts val="1000"/>
              </a:spcBef>
            </a:pPr>
            <a:r>
              <a:rPr lang="en-GB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But  the 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needs for competence development vary a lot between the groups of respondents, both regarding experience, position, area of activity and country. </a:t>
            </a:r>
          </a:p>
          <a:p>
            <a:pPr>
              <a:spcBef>
                <a:spcPts val="1000"/>
              </a:spcBef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 it seems difficult to provide a common course programme or other support services that suits all groups. </a:t>
            </a:r>
          </a:p>
          <a:p>
            <a:pPr>
              <a:spcBef>
                <a:spcPts val="1000"/>
              </a:spcBef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Instead it seems more appropriate to offer some general topics for all </a:t>
            </a:r>
          </a:p>
          <a:p>
            <a:pPr marL="356616" lvl="1" indent="0">
              <a:spcBef>
                <a:spcPts val="0"/>
              </a:spcBef>
              <a:buNone/>
            </a:pPr>
            <a:r>
              <a:rPr lang="en-GB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 well as </a:t>
            </a:r>
            <a:r>
              <a:rPr lang="en-GB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offer</a:t>
            </a:r>
            <a:r>
              <a:rPr lang="en-GB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specific courses and services to meet special needs of some of the groups. </a:t>
            </a:r>
            <a:endParaRPr lang="da-DK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6000" indent="0">
              <a:buNone/>
            </a:pP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" indent="0">
              <a:lnSpc>
                <a:spcPct val="150000"/>
              </a:lnSpc>
              <a:spcBef>
                <a:spcPts val="0"/>
              </a:spcBef>
              <a:buNone/>
            </a:pP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s-ES" sz="1000" dirty="0"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                                  </a:t>
            </a:r>
          </a:p>
          <a:p>
            <a:pPr>
              <a:buNone/>
            </a:pPr>
            <a:endParaRPr lang="es-ES" sz="10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ES" sz="10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ES" sz="10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ES" sz="10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ES" sz="10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ES" sz="10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ES" sz="10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ES" sz="1000" dirty="0">
                <a:latin typeface="Arial" pitchFamily="34" charset="0"/>
                <a:cs typeface="Arial" pitchFamily="34" charset="0"/>
              </a:rPr>
              <a:t>                                                                      Arthur Dove </a:t>
            </a:r>
            <a:r>
              <a:rPr lang="es-ES" sz="1000" dirty="0" err="1">
                <a:latin typeface="Arial" pitchFamily="34" charset="0"/>
                <a:cs typeface="Arial" pitchFamily="34" charset="0"/>
              </a:rPr>
              <a:t>distraction</a:t>
            </a:r>
            <a:r>
              <a:rPr lang="es-ES" sz="1000" dirty="0">
                <a:latin typeface="Arial" pitchFamily="34" charset="0"/>
                <a:cs typeface="Arial" pitchFamily="34" charset="0"/>
              </a:rPr>
              <a:t> 1928 - 610</a:t>
            </a:r>
          </a:p>
          <a:p>
            <a:pPr>
              <a:buNone/>
            </a:pPr>
            <a:endParaRPr lang="es-ES" sz="10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ES" sz="10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ES" sz="10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ES" sz="10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ES" sz="10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ES" sz="10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ES" sz="10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ES" sz="1000" dirty="0">
                <a:latin typeface="Arial" pitchFamily="34" charset="0"/>
                <a:cs typeface="Arial" pitchFamily="34" charset="0"/>
              </a:rPr>
              <a:t>  Picabia, </a:t>
            </a:r>
            <a:r>
              <a:rPr lang="es-ES" sz="1000" dirty="0" err="1">
                <a:latin typeface="Arial" pitchFamily="34" charset="0"/>
                <a:cs typeface="Arial" pitchFamily="34" charset="0"/>
              </a:rPr>
              <a:t>M`Amenes</a:t>
            </a:r>
            <a:r>
              <a:rPr lang="es-ES" sz="1000" dirty="0">
                <a:latin typeface="Arial" pitchFamily="34" charset="0"/>
                <a:cs typeface="Arial" pitchFamily="34" charset="0"/>
              </a:rPr>
              <a:t>-y, 1919 </a:t>
            </a:r>
            <a:endParaRPr lang="da-DK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kstboks 3"/>
          <p:cNvSpPr txBox="1"/>
          <p:nvPr/>
        </p:nvSpPr>
        <p:spPr>
          <a:xfrm>
            <a:off x="8388424" y="260648"/>
            <a:ext cx="395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12" name="Pladsholder til diasnummer 7"/>
          <p:cNvSpPr>
            <a:spLocks noGrp="1"/>
          </p:cNvSpPr>
          <p:nvPr>
            <p:ph type="sldNum" sz="quarter" idx="12"/>
          </p:nvPr>
        </p:nvSpPr>
        <p:spPr>
          <a:xfrm>
            <a:off x="8316416" y="188640"/>
            <a:ext cx="564704" cy="288032"/>
          </a:xfrm>
        </p:spPr>
        <p:txBody>
          <a:bodyPr/>
          <a:lstStyle/>
          <a:p>
            <a:pPr algn="r"/>
            <a:fld id="{6BAAE076-7F58-41A9-8F73-CDE9F5E0F14C}" type="slidenum">
              <a:rPr lang="da-DK" sz="1400" b="1" smtClean="0">
                <a:solidFill>
                  <a:schemeClr val="tx2"/>
                </a:solidFill>
              </a:rPr>
              <a:pPr algn="r"/>
              <a:t>9</a:t>
            </a:fld>
            <a:endParaRPr lang="da-DK" sz="1400" b="1" dirty="0">
              <a:solidFill>
                <a:schemeClr val="tx2"/>
              </a:solidFill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0BCE0319-A36C-4F31-A539-E3E980FA556E}"/>
              </a:ext>
            </a:extLst>
          </p:cNvPr>
          <p:cNvSpPr txBox="1"/>
          <p:nvPr/>
        </p:nvSpPr>
        <p:spPr>
          <a:xfrm>
            <a:off x="4124227" y="5005633"/>
            <a:ext cx="914400" cy="914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GB" dirty="0"/>
          </a:p>
        </p:txBody>
      </p:sp>
      <p:pic>
        <p:nvPicPr>
          <p:cNvPr id="6" name="Billede 5" descr="Et billede, der indeholder sidder, stor, gammel, mad&#10;&#10;Automatisk genereret beskrivelse">
            <a:extLst>
              <a:ext uri="{FF2B5EF4-FFF2-40B4-BE49-F238E27FC236}">
                <a16:creationId xmlns:a16="http://schemas.microsoft.com/office/drawing/2014/main" id="{B7E45C66-3627-4213-B715-B42770D3A6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149080"/>
            <a:ext cx="3024336" cy="214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7053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mbusfletværk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ambusfletværk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Bambusfletværk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irstTim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FF7B13"/>
    </a:accent1>
    <a:accent2>
      <a:srgbClr val="1FA0B2"/>
    </a:accent2>
    <a:accent3>
      <a:srgbClr val="B85300"/>
    </a:accent3>
    <a:accent4>
      <a:srgbClr val="156D79"/>
    </a:accent4>
    <a:accent5>
      <a:srgbClr val="FFB375"/>
    </a:accent5>
    <a:accent6>
      <a:srgbClr val="58D2E2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FirstTim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FF7B13"/>
    </a:accent1>
    <a:accent2>
      <a:srgbClr val="1FA0B2"/>
    </a:accent2>
    <a:accent3>
      <a:srgbClr val="B85300"/>
    </a:accent3>
    <a:accent4>
      <a:srgbClr val="156D79"/>
    </a:accent4>
    <a:accent5>
      <a:srgbClr val="FFB375"/>
    </a:accent5>
    <a:accent6>
      <a:srgbClr val="58D2E2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15490</TotalTime>
  <Words>2271</Words>
  <Application>Microsoft Office PowerPoint</Application>
  <PresentationFormat>Skærmshow (4:3)</PresentationFormat>
  <Paragraphs>341</Paragraphs>
  <Slides>21</Slides>
  <Notes>20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21</vt:i4>
      </vt:variant>
    </vt:vector>
  </HeadingPairs>
  <TitlesOfParts>
    <vt:vector size="28" baseType="lpstr">
      <vt:lpstr>Arial</vt:lpstr>
      <vt:lpstr>Calibri</vt:lpstr>
      <vt:lpstr>Gill Sans MT</vt:lpstr>
      <vt:lpstr>Verdana</vt:lpstr>
      <vt:lpstr>Wingdings</vt:lpstr>
      <vt:lpstr>Wingdings 2</vt:lpstr>
      <vt:lpstr>Bambusfletværk</vt:lpstr>
      <vt:lpstr>PowerPoint-præsentation</vt:lpstr>
      <vt:lpstr>       The two baseline reports </vt:lpstr>
      <vt:lpstr>       The initial problem definition for the project work</vt:lpstr>
      <vt:lpstr>       The objectives of the report</vt:lpstr>
      <vt:lpstr>       Priorities for this presentation</vt:lpstr>
      <vt:lpstr>       1st topic: The competence model / inspiration </vt:lpstr>
      <vt:lpstr>     2nd topic: The competence model / must be adapted</vt:lpstr>
      <vt:lpstr>        2nd topic:  Competences to improve</vt:lpstr>
      <vt:lpstr>           2nd topic: Competences to improve / conclusions</vt:lpstr>
      <vt:lpstr>            2nd topic: Technical skills to improve / all groups</vt:lpstr>
      <vt:lpstr>         2nd topic: Leadership skills to improve / all groups</vt:lpstr>
      <vt:lpstr>        2nd topic: Strategic skills to improve / all groups</vt:lpstr>
      <vt:lpstr>       3rd topic: Needs for support from new network</vt:lpstr>
      <vt:lpstr>      3rd topic: Needs for support / priorities </vt:lpstr>
      <vt:lpstr>       4th topic: Other ways to begin to work internationally </vt:lpstr>
      <vt:lpstr>       4th topic: Other ways – A: national, bilateral or regional funds</vt:lpstr>
      <vt:lpstr>        4th topic: Other ways – B: EU mobilities</vt:lpstr>
      <vt:lpstr>      4th topic: Other ways – C: try to be partner </vt:lpstr>
      <vt:lpstr>       4th topic: Concluding – many entrances</vt:lpstr>
      <vt:lpstr>       Perspectives – final remarks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hans</dc:creator>
  <cp:lastModifiedBy>Hans Vodsgaard</cp:lastModifiedBy>
  <cp:revision>827</cp:revision>
  <dcterms:created xsi:type="dcterms:W3CDTF">2011-03-31T09:38:17Z</dcterms:created>
  <dcterms:modified xsi:type="dcterms:W3CDTF">2020-09-21T09:18:35Z</dcterms:modified>
</cp:coreProperties>
</file>