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13" r:id="rId3"/>
    <p:sldId id="312" r:id="rId4"/>
    <p:sldId id="314" r:id="rId5"/>
    <p:sldId id="315" r:id="rId6"/>
    <p:sldId id="316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80" autoAdjust="0"/>
    <p:restoredTop sz="94660"/>
  </p:normalViewPr>
  <p:slideViewPr>
    <p:cSldViewPr>
      <p:cViewPr varScale="1">
        <p:scale>
          <a:sx n="104" d="100"/>
          <a:sy n="104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61EB-D23B-45E6-B252-BD8D4EF34799}" type="datetimeFigureOut">
              <a:rPr lang="de-AT" smtClean="0"/>
              <a:t>29.05.2020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8C6E9-2138-4060-9921-FAD444AD44F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938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67052D9F-5B85-4227-B88F-7826ABA60FF2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2" y="4717114"/>
            <a:ext cx="5439050" cy="4469755"/>
          </a:xfrm>
        </p:spPr>
        <p:txBody>
          <a:bodyPr anchor="ctr" anchorCtr="0"/>
          <a:lstStyle/>
          <a:p>
            <a:endParaRPr lang="de-DE"/>
          </a:p>
        </p:txBody>
      </p:sp>
      <p:sp>
        <p:nvSpPr>
          <p:cNvPr id="4" name="Freihandform 3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14B8C55E-17F9-4837-8FDD-AC7AAAD00D2D}" type="slidenum">
              <a:t>1</a:t>
            </a:fld>
            <a:endParaRPr lang="de-DE" sz="10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2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2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524103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3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3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756083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4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4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3467851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5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5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375719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6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6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85397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0371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6459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6225" y="1604963"/>
            <a:ext cx="2055813" cy="4521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6625" cy="45212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7908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9614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2887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12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7013" cy="45212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3816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7749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23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76592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396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7485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0" y="693719"/>
            <a:ext cx="9144000" cy="503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75000">
                <a:srgbClr val="F1BC2D"/>
              </a:gs>
              <a:gs pos="0">
                <a:srgbClr val="F89108"/>
              </a:gs>
              <a:gs pos="100000">
                <a:schemeClr val="bg1"/>
              </a:gs>
            </a:gsLst>
            <a:lin ang="0" scaled="0"/>
          </a:gra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hangingPunct="0">
              <a:lnSpc>
                <a:spcPct val="93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Freihandform 3"/>
          <p:cNvSpPr/>
          <p:nvPr/>
        </p:nvSpPr>
        <p:spPr>
          <a:xfrm>
            <a:off x="539640" y="5950079"/>
            <a:ext cx="4032359" cy="431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hangingPunct="0">
              <a:lnSpc>
                <a:spcPct val="93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5" name="Freihandform 4"/>
          <p:cNvSpPr/>
          <p:nvPr/>
        </p:nvSpPr>
        <p:spPr>
          <a:xfrm>
            <a:off x="4572000" y="5950079"/>
            <a:ext cx="4032359" cy="431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hangingPunct="0">
              <a:lnSpc>
                <a:spcPct val="93000"/>
              </a:lnSpc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6" name="Titelplatzhalter 5"/>
          <p:cNvSpPr txBox="1">
            <a:spLocks noGrp="1"/>
          </p:cNvSpPr>
          <p:nvPr>
            <p:ph type="title"/>
          </p:nvPr>
        </p:nvSpPr>
        <p:spPr>
          <a:xfrm>
            <a:off x="539640" y="3645000"/>
            <a:ext cx="8059679" cy="93168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anchorCtr="0" compatLnSpc="1"/>
          <a:lstStyle/>
          <a:p>
            <a:endParaRPr lang="de-DE"/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1"/>
          </p:nvPr>
        </p:nvSpPr>
        <p:spPr>
          <a:xfrm>
            <a:off x="456839" y="1604520"/>
            <a:ext cx="8224920" cy="4521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1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1C0751E-5FEB-47C5-8B2D-1F7BF5A9B06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23" y="41565"/>
            <a:ext cx="981687" cy="63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2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indent="0" algn="l" rtl="0" eaLnBrk="1" hangingPunct="1">
        <a:lnSpc>
          <a:spcPct val="93000"/>
        </a:lnSpc>
        <a:spcBef>
          <a:spcPts val="0"/>
        </a:spcBef>
        <a:spcAft>
          <a:spcPts val="0"/>
        </a:spcAft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de-DE" sz="10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Microsoft YaHei" pitchFamily="2"/>
        </a:defRPr>
      </a:lvl1pPr>
    </p:titleStyle>
    <p:bodyStyle>
      <a:lvl1pPr marL="342720" marR="0" indent="-342720" algn="l" rtl="0" eaLnBrk="1" hangingPunct="1">
        <a:lnSpc>
          <a:spcPct val="102000"/>
        </a:lnSpc>
        <a:spcBef>
          <a:spcPts val="0"/>
        </a:spcBef>
        <a:spcAft>
          <a:spcPts val="1423"/>
        </a:spcAft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de-DE" sz="2400" b="0" i="0" u="none" strike="noStrike" baseline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3131999" y="5950079"/>
            <a:ext cx="5472360" cy="431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3" name="Titel 2"/>
          <p:cNvSpPr txBox="1">
            <a:spLocks noGrp="1"/>
          </p:cNvSpPr>
          <p:nvPr>
            <p:ph type="title" idx="4294967295"/>
          </p:nvPr>
        </p:nvSpPr>
        <p:spPr>
          <a:xfrm>
            <a:off x="0" y="1772815"/>
            <a:ext cx="9144000" cy="2289871"/>
          </a:xfrm>
        </p:spPr>
        <p:txBody>
          <a:bodyPr wrap="square" anchor="t">
            <a:noAutofit/>
          </a:bodyPr>
          <a:lstStyle/>
          <a:p>
            <a:pPr lvl="0" algn="ctr">
              <a:lnSpc>
                <a:spcPct val="100000"/>
              </a:lnSpc>
            </a:pPr>
            <a:r>
              <a:rPr lang="de-DE" sz="2400" dirty="0">
                <a:latin typeface="Eurostile" panose="020B0500000000000000" pitchFamily="34" charset="0"/>
              </a:rPr>
              <a:t>AER-V</a:t>
            </a:r>
            <a:br>
              <a:rPr lang="de-DE" sz="2400" dirty="0">
                <a:latin typeface="Eurostile" panose="020B0500000000000000" pitchFamily="34" charset="0"/>
              </a:rPr>
            </a:br>
            <a:br>
              <a:rPr lang="de-DE" sz="2400" dirty="0">
                <a:latin typeface="Eurostile" panose="020B0500000000000000" pitchFamily="34" charset="0"/>
              </a:rPr>
            </a:br>
            <a:r>
              <a:rPr lang="en-GB" sz="2400" dirty="0">
                <a:latin typeface="Eurostile" panose="020B0500000000000000" pitchFamily="34" charset="0"/>
              </a:rPr>
              <a:t>Proposal for the Transnational Meeting</a:t>
            </a:r>
            <a:br>
              <a:rPr lang="en-GB" sz="2400" dirty="0">
                <a:latin typeface="Eurostile" panose="020B0500000000000000" pitchFamily="34" charset="0"/>
              </a:rPr>
            </a:br>
            <a:r>
              <a:rPr lang="en-GB" sz="2400" dirty="0">
                <a:latin typeface="Eurostile" panose="020B0500000000000000" pitchFamily="34" charset="0"/>
              </a:rPr>
              <a:t>in Vienna, 22-23 Oct. 2020</a:t>
            </a:r>
            <a:br>
              <a:rPr lang="en-GB" sz="2400" dirty="0">
                <a:latin typeface="Eurostile" panose="020B0500000000000000" pitchFamily="34" charset="0"/>
              </a:rPr>
            </a:br>
            <a:br>
              <a:rPr lang="en-GB" sz="2000" dirty="0">
                <a:latin typeface="Eurostile" panose="020B0500000000000000" pitchFamily="34" charset="0"/>
              </a:rPr>
            </a:br>
            <a:r>
              <a:rPr lang="en-GB" sz="2000" dirty="0">
                <a:latin typeface="Eurostile" panose="020B0500000000000000" pitchFamily="34" charset="0"/>
              </a:rPr>
              <a:t>Version 2 (29/05/2020)</a:t>
            </a:r>
            <a:endParaRPr lang="en-GB" sz="1600" dirty="0">
              <a:latin typeface="Eurostile" panose="020B0500000000000000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3704E4F-09EB-486D-9AAE-15B89ECBA424}"/>
              </a:ext>
            </a:extLst>
          </p:cNvPr>
          <p:cNvSpPr/>
          <p:nvPr/>
        </p:nvSpPr>
        <p:spPr>
          <a:xfrm>
            <a:off x="565929" y="5725734"/>
            <a:ext cx="44068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/>
              <a:t>Contact: 	Dr. Aron Weigl</a:t>
            </a:r>
          </a:p>
          <a:p>
            <a:r>
              <a:rPr lang="de-DE" sz="1400" dirty="0"/>
              <a:t>	Oliver Löscher, M.Sc.</a:t>
            </a:r>
          </a:p>
          <a:p>
            <a:r>
              <a:rPr lang="de-DE" sz="1400" dirty="0"/>
              <a:t>	www.educult.at</a:t>
            </a:r>
          </a:p>
        </p:txBody>
      </p:sp>
      <p:pic>
        <p:nvPicPr>
          <p:cNvPr id="8" name="Picture 4" descr="Z:\4 ÖFFENTLICHKEITSARBEIT\i_ Logos\i1_ Logos EDUCULT\1_ EDUCULT\Original_neuerSubtitel_2018\EDUCULT Logo mit Subtitel\Educult-Logo_mit-Subtitel-unten_1200px.jpg">
            <a:extLst>
              <a:ext uri="{FF2B5EF4-FFF2-40B4-BE49-F238E27FC236}">
                <a16:creationId xmlns:a16="http://schemas.microsoft.com/office/drawing/2014/main" id="{EE3BA1C6-BD2D-4B08-88BE-8D2237A36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828" y="4062687"/>
            <a:ext cx="3391635" cy="2388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692696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en-GB" sz="2600" dirty="0">
                <a:solidFill>
                  <a:srgbClr val="FFFFFF"/>
                </a:solidFill>
                <a:latin typeface="Eurostile" panose="020B0500000000000000" pitchFamily="34" charset="0"/>
              </a:rPr>
              <a:t>Aim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600" y="1916832"/>
            <a:ext cx="8210872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Development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of options for a training concept/</a:t>
            </a:r>
            <a:r>
              <a:rPr lang="en-US" sz="2400" dirty="0" err="1"/>
              <a:t>programme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for a certification system</a:t>
            </a:r>
          </a:p>
        </p:txBody>
      </p:sp>
    </p:spTree>
    <p:extLst>
      <p:ext uri="{BB962C8B-B14F-4D97-AF65-F5344CB8AC3E}">
        <p14:creationId xmlns:p14="http://schemas.microsoft.com/office/powerpoint/2010/main" val="183011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692696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en-GB" sz="2600" dirty="0">
                <a:solidFill>
                  <a:srgbClr val="FFFFFF"/>
                </a:solidFill>
                <a:latin typeface="Eurostile" panose="020B0500000000000000" pitchFamily="34" charset="0"/>
              </a:rPr>
              <a:t>Agenda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600" y="1600200"/>
            <a:ext cx="80656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  <a:buClr>
                <a:srgbClr val="F89108"/>
              </a:buClr>
            </a:pPr>
            <a:r>
              <a:rPr lang="en-US" sz="2400" b="1" dirty="0"/>
              <a:t>Before the meeting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Each partner prepares comments on the recommendations developed in the Online Meeting in May in terms of the training concept as well as a recap of the presented good practices in terms of their training offers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All AER-V partners taking part in Krakow (21/22 Sept)?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Decision about the detailed timeframe at 15 September</a:t>
            </a:r>
          </a:p>
        </p:txBody>
      </p:sp>
    </p:spTree>
    <p:extLst>
      <p:ext uri="{BB962C8B-B14F-4D97-AF65-F5344CB8AC3E}">
        <p14:creationId xmlns:p14="http://schemas.microsoft.com/office/powerpoint/2010/main" val="3001367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692696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en-GB" sz="2600" dirty="0">
                <a:solidFill>
                  <a:srgbClr val="FFFFFF"/>
                </a:solidFill>
                <a:latin typeface="Eurostile" panose="020B0500000000000000" pitchFamily="34" charset="0"/>
              </a:rPr>
              <a:t>Agenda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600" y="1484784"/>
            <a:ext cx="80656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  <a:buClr>
                <a:srgbClr val="F89108"/>
              </a:buClr>
            </a:pPr>
            <a:r>
              <a:rPr lang="en-US" sz="2000" b="1" dirty="0"/>
              <a:t>First day of meeting (9:00 – 12:30)</a:t>
            </a:r>
          </a:p>
          <a:p>
            <a:pPr lvl="0">
              <a:spcBef>
                <a:spcPts val="1200"/>
              </a:spcBef>
              <a:buClr>
                <a:srgbClr val="F89108"/>
              </a:buClr>
            </a:pPr>
            <a:r>
              <a:rPr lang="en-US" sz="2000" dirty="0"/>
              <a:t>In plenum: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Introduction, general topics, management, etc.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Recap of recommendations developed in former meeting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Agreement on categories of a framework of training concept (e.g. levels, Pan-European?)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Input on the FIRST competence model</a:t>
            </a:r>
          </a:p>
          <a:p>
            <a:pPr lvl="0">
              <a:spcBef>
                <a:spcPts val="1200"/>
              </a:spcBef>
              <a:buClr>
                <a:srgbClr val="F89108"/>
              </a:buClr>
            </a:pPr>
            <a:r>
              <a:rPr lang="en-US" sz="2000" dirty="0"/>
              <a:t>In two working groups: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Possible adaptation of the competence model as a prerequisite of a possible concept (one per group)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spcBef>
                <a:spcPts val="1200"/>
              </a:spcBef>
              <a:buClr>
                <a:srgbClr val="F89108"/>
              </a:buClr>
            </a:pPr>
            <a:r>
              <a:rPr lang="en-US" sz="2000" dirty="0"/>
              <a:t>+ Lunch after that</a:t>
            </a:r>
          </a:p>
        </p:txBody>
      </p:sp>
    </p:spTree>
    <p:extLst>
      <p:ext uri="{BB962C8B-B14F-4D97-AF65-F5344CB8AC3E}">
        <p14:creationId xmlns:p14="http://schemas.microsoft.com/office/powerpoint/2010/main" val="1809434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692696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en-GB" sz="2600" dirty="0">
                <a:solidFill>
                  <a:srgbClr val="FFFFFF"/>
                </a:solidFill>
                <a:latin typeface="Eurostile" panose="020B0500000000000000" pitchFamily="34" charset="0"/>
              </a:rPr>
              <a:t>Agenda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600" y="1600200"/>
            <a:ext cx="8065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  <a:buClr>
                <a:srgbClr val="F89108"/>
              </a:buClr>
            </a:pPr>
            <a:r>
              <a:rPr lang="en-US" sz="2400" b="1" dirty="0"/>
              <a:t>First day of meeting (14:30 – 17:00)</a:t>
            </a:r>
          </a:p>
          <a:p>
            <a:pPr lvl="0">
              <a:spcBef>
                <a:spcPts val="1200"/>
              </a:spcBef>
              <a:buClr>
                <a:srgbClr val="F89108"/>
              </a:buClr>
            </a:pPr>
            <a:r>
              <a:rPr lang="en-US" sz="2400" dirty="0"/>
              <a:t>External input: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Visit at WIFI/</a:t>
            </a:r>
            <a:r>
              <a:rPr lang="en-US" sz="2400" dirty="0" err="1"/>
              <a:t>wba</a:t>
            </a:r>
            <a:r>
              <a:rPr lang="en-US" sz="2400" dirty="0"/>
              <a:t> or invitation of an expert from WIFI/</a:t>
            </a:r>
            <a:r>
              <a:rPr lang="en-US" sz="2400" dirty="0" err="1"/>
              <a:t>wba</a:t>
            </a:r>
            <a:r>
              <a:rPr lang="en-US" sz="2400" dirty="0"/>
              <a:t>/FH </a:t>
            </a:r>
            <a:r>
              <a:rPr lang="en-US" sz="2400" dirty="0" err="1"/>
              <a:t>Krems</a:t>
            </a:r>
            <a:r>
              <a:rPr lang="en-US" sz="2400" dirty="0"/>
              <a:t> (ECQA Austria)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Presentation of their training </a:t>
            </a:r>
            <a:r>
              <a:rPr lang="en-US" sz="2400" dirty="0" err="1"/>
              <a:t>programme</a:t>
            </a:r>
            <a:r>
              <a:rPr lang="en-US" sz="2400" dirty="0"/>
              <a:t> for adult educators</a:t>
            </a:r>
          </a:p>
          <a:p>
            <a:pPr marL="342900" lvl="0" indent="-342900"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Discussion of their training concept</a:t>
            </a:r>
          </a:p>
          <a:p>
            <a:pPr lvl="0">
              <a:spcBef>
                <a:spcPts val="1200"/>
              </a:spcBef>
              <a:buClr>
                <a:srgbClr val="F89108"/>
              </a:buClr>
            </a:pPr>
            <a:endParaRPr lang="en-US" sz="2400" dirty="0"/>
          </a:p>
          <a:p>
            <a:pPr lvl="0">
              <a:spcBef>
                <a:spcPts val="1200"/>
              </a:spcBef>
              <a:buClr>
                <a:srgbClr val="F89108"/>
              </a:buClr>
            </a:pPr>
            <a:r>
              <a:rPr lang="en-US" sz="2400" dirty="0"/>
              <a:t>+ Evening: cultural event / dinner</a:t>
            </a:r>
          </a:p>
        </p:txBody>
      </p:sp>
    </p:spTree>
    <p:extLst>
      <p:ext uri="{BB962C8B-B14F-4D97-AF65-F5344CB8AC3E}">
        <p14:creationId xmlns:p14="http://schemas.microsoft.com/office/powerpoint/2010/main" val="161979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239760" y="692696"/>
            <a:ext cx="8435520" cy="50471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en-GB" sz="2600" dirty="0">
                <a:solidFill>
                  <a:srgbClr val="FFFFFF"/>
                </a:solidFill>
                <a:latin typeface="Eurostile" panose="020B0500000000000000" pitchFamily="34" charset="0"/>
              </a:rPr>
              <a:t>Agenda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600" y="1556792"/>
            <a:ext cx="8065680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F89108"/>
              </a:buClr>
            </a:pPr>
            <a:r>
              <a:rPr lang="en-US" sz="2100" b="1" dirty="0"/>
              <a:t>Second day of meeting (9:00 – 12:30)</a:t>
            </a:r>
          </a:p>
          <a:p>
            <a:pPr lvl="0">
              <a:spcBef>
                <a:spcPts val="600"/>
              </a:spcBef>
              <a:buClr>
                <a:srgbClr val="F89108"/>
              </a:buClr>
            </a:pPr>
            <a:r>
              <a:rPr lang="en-US" sz="2100" dirty="0"/>
              <a:t>In two working groups:</a:t>
            </a:r>
          </a:p>
          <a:p>
            <a:pPr marL="342900" lvl="0" indent="-342900">
              <a:spcBef>
                <a:spcPts val="6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Continuing development of a possible concept</a:t>
            </a:r>
          </a:p>
          <a:p>
            <a:pPr lvl="0">
              <a:spcBef>
                <a:spcPts val="600"/>
              </a:spcBef>
              <a:buClr>
                <a:srgbClr val="F89108"/>
              </a:buClr>
            </a:pPr>
            <a:r>
              <a:rPr lang="en-US" sz="2100" dirty="0"/>
              <a:t>In plenum:</a:t>
            </a:r>
          </a:p>
          <a:p>
            <a:pPr marL="342900" lvl="0" indent="-342900">
              <a:spcBef>
                <a:spcPts val="6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Presentation of the groups’ concepts</a:t>
            </a:r>
          </a:p>
          <a:p>
            <a:pPr marL="342900" lvl="0" indent="-342900">
              <a:spcBef>
                <a:spcPts val="6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Feedback of other groups</a:t>
            </a:r>
          </a:p>
          <a:p>
            <a:pPr marL="342900" lvl="0" indent="-342900">
              <a:spcBef>
                <a:spcPts val="6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Analysis of the options, finding congruencies</a:t>
            </a:r>
          </a:p>
          <a:p>
            <a:pPr marL="342900" lvl="0" indent="-342900">
              <a:spcBef>
                <a:spcPts val="6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Discuss divergencies</a:t>
            </a:r>
          </a:p>
          <a:p>
            <a:pPr marL="342900" lvl="0" indent="-342900">
              <a:spcBef>
                <a:spcPts val="6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Proposal for different options</a:t>
            </a:r>
          </a:p>
          <a:p>
            <a:pPr marL="342900" lvl="0" indent="-342900">
              <a:spcBef>
                <a:spcPts val="6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100" dirty="0"/>
              <a:t>Evaluating and concluding the meeting</a:t>
            </a:r>
          </a:p>
          <a:p>
            <a:pPr marL="342900" lvl="0" indent="-342900">
              <a:spcBef>
                <a:spcPts val="6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endParaRPr lang="en-US" sz="2100" dirty="0"/>
          </a:p>
          <a:p>
            <a:pPr lvl="0">
              <a:spcBef>
                <a:spcPts val="600"/>
              </a:spcBef>
              <a:buClr>
                <a:srgbClr val="F89108"/>
              </a:buClr>
            </a:pPr>
            <a:r>
              <a:rPr lang="en-US" sz="2100" dirty="0"/>
              <a:t>+ Lunch (ending: ca. 14:30)</a:t>
            </a:r>
          </a:p>
        </p:txBody>
      </p:sp>
    </p:spTree>
    <p:extLst>
      <p:ext uri="{BB962C8B-B14F-4D97-AF65-F5344CB8AC3E}">
        <p14:creationId xmlns:p14="http://schemas.microsoft.com/office/powerpoint/2010/main" val="927655119"/>
      </p:ext>
    </p:extLst>
  </p:cSld>
  <p:clrMapOvr>
    <a:masterClrMapping/>
  </p:clrMapOvr>
</p:sld>
</file>

<file path=ppt/theme/theme1.xml><?xml version="1.0" encoding="utf-8"?>
<a:theme xmlns:a="http://schemas.openxmlformats.org/drawingml/2006/main" name="1_EDUCULT_Presentation_201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ULT_Presentation_CSO.pptx" id="{DDBADBBC-BF9D-4794-92A3-BC0FC496C632}" vid="{7323321F-60DB-4D28-B535-371A2F7C1545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Bildschirmpräsentation (4:3)</PresentationFormat>
  <Paragraphs>57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Eurostile</vt:lpstr>
      <vt:lpstr>1_EDUCULT_Presentation_2019</vt:lpstr>
      <vt:lpstr>AER-V  Proposal for the Transnational Meeting in Vienna, 22-23 Oct. 2020  Version 2 (29/05/2020)</vt:lpstr>
      <vt:lpstr>Aim</vt:lpstr>
      <vt:lpstr>Agenda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Oliver Löscher</dc:creator>
  <cp:lastModifiedBy>Aron Weigl</cp:lastModifiedBy>
  <cp:revision>37</cp:revision>
  <dcterms:created xsi:type="dcterms:W3CDTF">2020-01-08T09:17:55Z</dcterms:created>
  <dcterms:modified xsi:type="dcterms:W3CDTF">2020-05-29T08:58:32Z</dcterms:modified>
</cp:coreProperties>
</file>