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318" r:id="rId3"/>
    <p:sldId id="265" r:id="rId4"/>
    <p:sldId id="319" r:id="rId5"/>
    <p:sldId id="326" r:id="rId6"/>
    <p:sldId id="322" r:id="rId7"/>
    <p:sldId id="294" r:id="rId8"/>
    <p:sldId id="325" r:id="rId9"/>
    <p:sldId id="330" r:id="rId10"/>
    <p:sldId id="331" r:id="rId11"/>
    <p:sldId id="324" r:id="rId12"/>
    <p:sldId id="327" r:id="rId13"/>
    <p:sldId id="323" r:id="rId14"/>
    <p:sldId id="314" r:id="rId15"/>
    <p:sldId id="332" r:id="rId16"/>
    <p:sldId id="329" r:id="rId17"/>
    <p:sldId id="32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E1D9-C1AB-4F46-80F9-31C9851C8C7E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880C2-FA06-40C9-BC49-622E0EE5B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87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55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34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90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4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2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58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9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06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0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19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7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9B55-DD0C-4EBD-8C7E-4350B73935C0}" type="datetimeFigureOut">
              <a:rPr lang="pl-PL" smtClean="0"/>
              <a:t>19.09.2020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A9E0-D3ED-417B-9E19-6607E345D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2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2626" y="1402082"/>
            <a:ext cx="9144000" cy="2167384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4900" b="1" dirty="0">
                <a:solidFill>
                  <a:schemeClr val="accent2"/>
                </a:solidFill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training courses curricula and open educational resources for the first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yriadPro-Regular"/>
                <a:cs typeface="Calibri" panose="020F0502020204030204" pitchFamily="34" charset="0"/>
              </a:rPr>
              <a:t>-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international projects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realisers</a:t>
            </a:r>
            <a:br>
              <a:rPr lang="hu-HU" sz="4400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02920" y="3569466"/>
            <a:ext cx="9144000" cy="2059781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EUROPEAN CONFERENCE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International cooperation. How to start it well?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2</a:t>
            </a:r>
            <a:r>
              <a:rPr lang="it-IT" b="1" dirty="0">
                <a:latin typeface="Arial Narrow" panose="020B0606020202030204" pitchFamily="34" charset="0"/>
              </a:rPr>
              <a:t>2nd </a:t>
            </a:r>
            <a:r>
              <a:rPr lang="pl-PL" b="1" dirty="0">
                <a:latin typeface="Arial Narrow" panose="020B0606020202030204" pitchFamily="34" charset="0"/>
              </a:rPr>
              <a:t>of </a:t>
            </a:r>
            <a:r>
              <a:rPr lang="it-IT" b="1" dirty="0">
                <a:latin typeface="Arial Narrow" panose="020B0606020202030204" pitchFamily="34" charset="0"/>
              </a:rPr>
              <a:t>September</a:t>
            </a:r>
            <a:r>
              <a:rPr lang="pl-PL" b="1" dirty="0">
                <a:latin typeface="Arial Narrow" panose="020B0606020202030204" pitchFamily="34" charset="0"/>
              </a:rPr>
              <a:t> 2020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r>
              <a:rPr lang="pl-PL" dirty="0">
                <a:latin typeface="Arial Narrow" panose="020B0606020202030204" pitchFamily="34" charset="0"/>
              </a:rPr>
              <a:t>Presenter: </a:t>
            </a:r>
            <a:r>
              <a:rPr lang="hu-HU" dirty="0">
                <a:latin typeface="Arial Narrow" panose="020B0606020202030204" pitchFamily="34" charset="0"/>
              </a:rPr>
              <a:t>Marianna </a:t>
            </a:r>
            <a:r>
              <a:rPr lang="hu-HU" dirty="0" err="1">
                <a:latin typeface="Arial Narrow" panose="020B0606020202030204" pitchFamily="34" charset="0"/>
              </a:rPr>
              <a:t>Labbancz</a:t>
            </a:r>
            <a:r>
              <a:rPr lang="hu-HU" dirty="0">
                <a:latin typeface="Arial Narrow" panose="020B0606020202030204" pitchFamily="34" charset="0"/>
              </a:rPr>
              <a:t> FHSASB</a:t>
            </a:r>
            <a:endParaRPr lang="pl-PL" dirty="0">
              <a:latin typeface="Arial Narrow" panose="020B0606020202030204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D6E36F9-2327-409A-B0DC-3C300454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4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Specific goals of the</a:t>
            </a:r>
            <a:r>
              <a:rPr lang="hu-H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hu-H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trainings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75E0D44-1380-4129-B063-46AB9BC019E1}"/>
              </a:ext>
            </a:extLst>
          </p:cNvPr>
          <p:cNvSpPr txBox="1"/>
          <p:nvPr/>
        </p:nvSpPr>
        <p:spPr>
          <a:xfrm>
            <a:off x="838200" y="2325638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Supporting the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persons managing civil society </a:t>
            </a:r>
            <a:r>
              <a:rPr lang="en-GB" sz="2400" dirty="0">
                <a:latin typeface="Arial Narrow" panose="020B0606020202030204" pitchFamily="34" charset="0"/>
              </a:rPr>
              <a:t>organisations at making informed decision: 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342900" indent="379413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Is the organisation already “ready” to initiate international cooperation. 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342900" indent="379413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If not yet – what needs to be done to get prepared.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Gaining, by the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project managers</a:t>
            </a:r>
            <a:r>
              <a:rPr lang="en-GB" sz="2400" b="1" dirty="0">
                <a:latin typeface="Arial Narrow" panose="020B0606020202030204" pitchFamily="34" charset="0"/>
              </a:rPr>
              <a:t>, </a:t>
            </a:r>
            <a:r>
              <a:rPr lang="en-GB" sz="2400" dirty="0">
                <a:latin typeface="Arial Narrow" panose="020B0606020202030204" pitchFamily="34" charset="0"/>
              </a:rPr>
              <a:t>useful </a:t>
            </a:r>
            <a:r>
              <a:rPr lang="en-GB" sz="2400" b="1" dirty="0">
                <a:latin typeface="Arial Narrow" panose="020B0606020202030204" pitchFamily="34" charset="0"/>
              </a:rPr>
              <a:t>knowledge</a:t>
            </a:r>
            <a:r>
              <a:rPr lang="en-GB" sz="2400" dirty="0">
                <a:latin typeface="Arial Narrow" panose="020B0606020202030204" pitchFamily="34" charset="0"/>
              </a:rPr>
              <a:t> and developing </a:t>
            </a:r>
            <a:r>
              <a:rPr lang="en-GB" sz="2400" b="1" dirty="0">
                <a:latin typeface="Arial Narrow" panose="020B0606020202030204" pitchFamily="34" charset="0"/>
              </a:rPr>
              <a:t>key competences </a:t>
            </a:r>
            <a:r>
              <a:rPr lang="en-GB" sz="2400" dirty="0">
                <a:latin typeface="Arial Narrow" panose="020B0606020202030204" pitchFamily="34" charset="0"/>
              </a:rPr>
              <a:t>essential for 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planning, 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preparing and 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realising international projects successfully</a:t>
            </a:r>
            <a:r>
              <a:rPr lang="en-GB" sz="2400" dirty="0">
                <a:latin typeface="Arial Narrow" panose="020B0606020202030204" pitchFamily="34" charset="0"/>
              </a:rPr>
              <a:t>.  </a:t>
            </a:r>
            <a:endParaRPr lang="pl-PL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7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9549"/>
            <a:ext cx="10515600" cy="599440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The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content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of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trainings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1480" y="1213037"/>
            <a:ext cx="10515600" cy="4532555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135270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821E585-07D8-44CD-A668-1DB6F297537C}"/>
              </a:ext>
            </a:extLst>
          </p:cNvPr>
          <p:cNvSpPr txBox="1">
            <a:spLocks/>
          </p:cNvSpPr>
          <p:nvPr/>
        </p:nvSpPr>
        <p:spPr>
          <a:xfrm>
            <a:off x="1626518" y="2702305"/>
            <a:ext cx="10041165" cy="276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accent2"/>
              </a:solidFill>
            </a:endParaRPr>
          </a:p>
        </p:txBody>
      </p:sp>
      <p:graphicFrame>
        <p:nvGraphicFramePr>
          <p:cNvPr id="11" name="Táblázat 11">
            <a:extLst>
              <a:ext uri="{FF2B5EF4-FFF2-40B4-BE49-F238E27FC236}">
                <a16:creationId xmlns:a16="http://schemas.microsoft.com/office/drawing/2014/main" id="{C3FB7690-EBC0-4E46-BE33-54F140C23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27175"/>
              </p:ext>
            </p:extLst>
          </p:nvPr>
        </p:nvGraphicFramePr>
        <p:xfrm>
          <a:off x="314960" y="1213037"/>
          <a:ext cx="1146556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192">
                  <a:extLst>
                    <a:ext uri="{9D8B030D-6E8A-4147-A177-3AD203B41FA5}">
                      <a16:colId xmlns:a16="http://schemas.microsoft.com/office/drawing/2014/main" val="3276451743"/>
                    </a:ext>
                  </a:extLst>
                </a:gridCol>
                <a:gridCol w="2323592">
                  <a:extLst>
                    <a:ext uri="{9D8B030D-6E8A-4147-A177-3AD203B41FA5}">
                      <a16:colId xmlns:a16="http://schemas.microsoft.com/office/drawing/2014/main" val="191820726"/>
                    </a:ext>
                  </a:extLst>
                </a:gridCol>
                <a:gridCol w="2323592">
                  <a:extLst>
                    <a:ext uri="{9D8B030D-6E8A-4147-A177-3AD203B41FA5}">
                      <a16:colId xmlns:a16="http://schemas.microsoft.com/office/drawing/2014/main" val="3519530726"/>
                    </a:ext>
                  </a:extLst>
                </a:gridCol>
                <a:gridCol w="2323592">
                  <a:extLst>
                    <a:ext uri="{9D8B030D-6E8A-4147-A177-3AD203B41FA5}">
                      <a16:colId xmlns:a16="http://schemas.microsoft.com/office/drawing/2014/main" val="2090943906"/>
                    </a:ext>
                  </a:extLst>
                </a:gridCol>
                <a:gridCol w="2323592">
                  <a:extLst>
                    <a:ext uri="{9D8B030D-6E8A-4147-A177-3AD203B41FA5}">
                      <a16:colId xmlns:a16="http://schemas.microsoft.com/office/drawing/2014/main" val="1847910867"/>
                    </a:ext>
                  </a:extLst>
                </a:gridCol>
              </a:tblGrid>
              <a:tr h="1084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I. </a:t>
                      </a:r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Planning the project</a:t>
                      </a:r>
                      <a:endParaRPr lang="hu-H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II. </a:t>
                      </a:r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Designing the project</a:t>
                      </a:r>
                      <a:endParaRPr lang="hu-H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III. </a:t>
                      </a:r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Coordinating the project</a:t>
                      </a:r>
                      <a:endParaRPr lang="hu-H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IV. </a:t>
                      </a:r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Running the project </a:t>
                      </a:r>
                      <a:endParaRPr lang="hu-H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V. </a:t>
                      </a:r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Monitoring and evaluating the project</a:t>
                      </a:r>
                      <a:endParaRPr lang="hu-H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991889"/>
                  </a:ext>
                </a:extLst>
              </a:tr>
              <a:tr h="358809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finding partner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formulate and finding </a:t>
                      </a:r>
                      <a:r>
                        <a:rPr lang="hu-H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common goals 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from which sources can be financed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how does consortium work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who is the good partner</a:t>
                      </a:r>
                      <a:endParaRPr lang="hu-H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description of the project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objectives of the project 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what will be result and the impact of the project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what are the main project activities, and steps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scheduling and milestones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indicators</a:t>
                      </a:r>
                      <a:endParaRPr lang="hu-H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partners and the </a:t>
                      </a:r>
                      <a:r>
                        <a:rPr lang="hu-H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coordinator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coordinating teamwork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project management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budget control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financial management</a:t>
                      </a:r>
                      <a:endParaRPr lang="hu-H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what is success 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how to be successful</a:t>
                      </a:r>
                      <a:r>
                        <a:rPr lang="hu-H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 in  project implementation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disseminations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organizational structure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management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conflict and risk</a:t>
                      </a:r>
                      <a:r>
                        <a:rPr lang="hu-H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management</a:t>
                      </a:r>
                      <a:endParaRPr lang="hu-H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monitoring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valuation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exit strategy development</a:t>
                      </a:r>
                      <a:endParaRPr lang="hu-H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synergies with other projects and transfer</a:t>
                      </a:r>
                      <a:endParaRPr lang="hu-H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2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5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9360" y="201481"/>
            <a:ext cx="10201558" cy="109023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challenge</a:t>
            </a:r>
            <a:r>
              <a:rPr lang="hu-H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….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444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Planning – with pe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sonal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presence</a:t>
            </a:r>
          </a:p>
          <a:p>
            <a:pPr marL="812800" indent="-457200"/>
            <a:r>
              <a:rPr lang="en-US" dirty="0">
                <a:latin typeface="Arial Narrow" panose="020B0606020202030204" pitchFamily="34" charset="0"/>
              </a:rPr>
              <a:t>launching personal cooperation</a:t>
            </a:r>
          </a:p>
          <a:p>
            <a:pPr marL="812800" indent="-457200"/>
            <a:r>
              <a:rPr lang="en-US" dirty="0">
                <a:latin typeface="Arial Narrow" panose="020B0606020202030204" pitchFamily="34" charset="0"/>
              </a:rPr>
              <a:t>preparing a common project according to </a:t>
            </a:r>
            <a:r>
              <a:rPr lang="hu-HU" dirty="0" err="1">
                <a:latin typeface="Arial Narrow" panose="020B0606020202030204" pitchFamily="34" charset="0"/>
              </a:rPr>
              <a:t>the</a:t>
            </a:r>
            <a:r>
              <a:rPr lang="hu-HU" dirty="0">
                <a:latin typeface="Arial Narrow" panose="020B0606020202030204" pitchFamily="34" charset="0"/>
              </a:rPr>
              <a:t> </a:t>
            </a:r>
            <a:r>
              <a:rPr lang="hu-HU" dirty="0" err="1">
                <a:latin typeface="Arial Narrow" panose="020B0606020202030204" pitchFamily="34" charset="0"/>
              </a:rPr>
              <a:t>daily</a:t>
            </a:r>
            <a:r>
              <a:rPr lang="hu-HU" dirty="0">
                <a:latin typeface="Arial Narrow" panose="020B0606020202030204" pitchFamily="34" charset="0"/>
              </a:rPr>
              <a:t> </a:t>
            </a:r>
            <a:r>
              <a:rPr lang="hu-HU" dirty="0" err="1">
                <a:latin typeface="Arial Narrow" panose="020B0606020202030204" pitchFamily="34" charset="0"/>
              </a:rPr>
              <a:t>lecture</a:t>
            </a:r>
            <a:endParaRPr lang="en-US" dirty="0">
              <a:latin typeface="Arial Narrow" panose="020B0606020202030204" pitchFamily="34" charset="0"/>
            </a:endParaRPr>
          </a:p>
          <a:p>
            <a:pPr marL="812800" indent="-457200"/>
            <a:r>
              <a:rPr lang="en-US" dirty="0">
                <a:latin typeface="Arial Narrow" panose="020B0606020202030204" pitchFamily="34" charset="0"/>
              </a:rPr>
              <a:t>introducing common project</a:t>
            </a:r>
          </a:p>
          <a:p>
            <a:pPr marL="812800" indent="-457200"/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Shifting: Personal presence - online</a:t>
            </a:r>
          </a:p>
          <a:p>
            <a:endParaRPr lang="en-US" sz="3100" b="1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hu-HU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9" y="192077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68" y="5996434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C3A3571-A23E-4C2A-ABAB-39502B0D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122798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8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9360" y="201481"/>
            <a:ext cx="10201558" cy="1090239"/>
          </a:xfrm>
        </p:spPr>
        <p:txBody>
          <a:bodyPr>
            <a:normAutofit/>
          </a:bodyPr>
          <a:lstStyle/>
          <a:p>
            <a:pPr algn="ctr"/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E249213A-72DD-4BB9-998B-FE74AE94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599" y="0"/>
            <a:ext cx="4389121" cy="6858000"/>
          </a:xfrm>
        </p:spPr>
      </p:pic>
    </p:spTree>
    <p:extLst>
      <p:ext uri="{BB962C8B-B14F-4D97-AF65-F5344CB8AC3E}">
        <p14:creationId xmlns:p14="http://schemas.microsoft.com/office/powerpoint/2010/main" val="317916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2820"/>
            <a:ext cx="10515600" cy="117832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proposals….</a:t>
            </a: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78" y="5996434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C3A3571-A23E-4C2A-ABAB-39502B0D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122798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rtalom helye 9">
            <a:extLst>
              <a:ext uri="{FF2B5EF4-FFF2-40B4-BE49-F238E27FC236}">
                <a16:creationId xmlns:a16="http://schemas.microsoft.com/office/drawing/2014/main" id="{843A0BC9-8C1A-45FE-8D00-8CBF1590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43100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practice</a:t>
            </a:r>
            <a:r>
              <a:rPr lang="hu-H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studies</a:t>
            </a:r>
            <a:endParaRPr lang="hu-H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Discussing 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project application</a:t>
            </a:r>
            <a:r>
              <a:rPr lang="hu-H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 deep</a:t>
            </a:r>
            <a:endParaRPr lang="hu-H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about developing the project 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and searching for the project partners</a:t>
            </a:r>
            <a:endParaRPr lang="hu-H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Homogenous groups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created in terms of knowledge and experience</a:t>
            </a:r>
            <a:endParaRPr lang="hu-H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on a challenge!</a:t>
            </a:r>
            <a:endParaRPr lang="hu-H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resilient!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 is more important than a specific content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hu-H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7400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give the tools to find the information,  </a:t>
            </a:r>
            <a:endParaRPr lang="hu-HU" sz="2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7400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give technical competences to learn and study new calls, new funding</a:t>
            </a:r>
            <a:r>
              <a:rPr lang="hu-HU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more important than providing general knowledge</a:t>
            </a:r>
            <a:endParaRPr lang="hu-HU" sz="2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491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2820"/>
            <a:ext cx="10515600" cy="1178326"/>
          </a:xfrm>
        </p:spPr>
        <p:txBody>
          <a:bodyPr>
            <a:normAutofit/>
          </a:bodyPr>
          <a:lstStyle/>
          <a:p>
            <a:pPr algn="ctr"/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78" y="5996434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C3A3571-A23E-4C2A-ABAB-39502B0D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122798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rtalom helye 9">
            <a:extLst>
              <a:ext uri="{FF2B5EF4-FFF2-40B4-BE49-F238E27FC236}">
                <a16:creationId xmlns:a16="http://schemas.microsoft.com/office/drawing/2014/main" id="{843A0BC9-8C1A-45FE-8D00-8CBF1590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1703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“Currently, there is a lack of a structured, measurable support program on the market, which would be directed to beginners in the field of international project management, working for non-governmental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hope that this project will significantly contribute to filling this gap.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luck!”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key competences and needs for support” page</a:t>
            </a:r>
            <a:r>
              <a:rPr lang="hu-HU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590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2820"/>
            <a:ext cx="10515600" cy="1178326"/>
          </a:xfrm>
        </p:spPr>
        <p:txBody>
          <a:bodyPr>
            <a:normAutofit/>
          </a:bodyPr>
          <a:lstStyle/>
          <a:p>
            <a:pPr algn="ctr"/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404336F-D8CE-495D-AC21-8C576ED80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026" y="1"/>
            <a:ext cx="10711774" cy="7295744"/>
          </a:xfrm>
          <a:prstGeom prst="rect">
            <a:avLst/>
          </a:prstGeom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78" y="5996434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95536" y="6311900"/>
            <a:ext cx="246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CC BY NC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39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5318" y="1866397"/>
            <a:ext cx="10515600" cy="117832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9" y="201481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78" y="5996434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C3A3571-A23E-4C2A-ABAB-39502B0D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122798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9D72048-5970-4851-99E6-A10340C846C3}"/>
              </a:ext>
            </a:extLst>
          </p:cNvPr>
          <p:cNvSpPr txBox="1"/>
          <p:nvPr/>
        </p:nvSpPr>
        <p:spPr>
          <a:xfrm>
            <a:off x="4744720" y="3942080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Arial Narrow" panose="020B0606020202030204" pitchFamily="34" charset="0"/>
              </a:rPr>
              <a:t>labbanczm@gmail.com</a:t>
            </a:r>
          </a:p>
        </p:txBody>
      </p:sp>
    </p:spTree>
    <p:extLst>
      <p:ext uri="{BB962C8B-B14F-4D97-AF65-F5344CB8AC3E}">
        <p14:creationId xmlns:p14="http://schemas.microsoft.com/office/powerpoint/2010/main" val="340991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I would like to participate in international cooperation, but….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44408"/>
            <a:ext cx="10515600" cy="4532555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821E585-07D8-44CD-A668-1DB6F297537C}"/>
              </a:ext>
            </a:extLst>
          </p:cNvPr>
          <p:cNvSpPr txBox="1">
            <a:spLocks/>
          </p:cNvSpPr>
          <p:nvPr/>
        </p:nvSpPr>
        <p:spPr>
          <a:xfrm>
            <a:off x="1626518" y="2702305"/>
            <a:ext cx="10041165" cy="276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151069-3114-4D3E-A61F-9A25A921524C}"/>
              </a:ext>
            </a:extLst>
          </p:cNvPr>
          <p:cNvSpPr txBox="1"/>
          <p:nvPr/>
        </p:nvSpPr>
        <p:spPr>
          <a:xfrm>
            <a:off x="2547051" y="2537930"/>
            <a:ext cx="5506720" cy="27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….. many questions arise:</a:t>
            </a:r>
          </a:p>
          <a:p>
            <a:pPr marL="342900" indent="642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How to start?</a:t>
            </a:r>
          </a:p>
          <a:p>
            <a:pPr marL="342900" indent="642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What to do?</a:t>
            </a:r>
          </a:p>
          <a:p>
            <a:pPr marL="342900" indent="642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How to design a common project?</a:t>
            </a:r>
          </a:p>
          <a:p>
            <a:pPr marL="342900" indent="642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How to implement it….</a:t>
            </a:r>
          </a:p>
        </p:txBody>
      </p:sp>
    </p:spTree>
    <p:extLst>
      <p:ext uri="{BB962C8B-B14F-4D97-AF65-F5344CB8AC3E}">
        <p14:creationId xmlns:p14="http://schemas.microsoft.com/office/powerpoint/2010/main" val="57456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Expectations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in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surveys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regarding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to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training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44408"/>
            <a:ext cx="10515600" cy="4532555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821E585-07D8-44CD-A668-1DB6F297537C}"/>
              </a:ext>
            </a:extLst>
          </p:cNvPr>
          <p:cNvSpPr txBox="1">
            <a:spLocks/>
          </p:cNvSpPr>
          <p:nvPr/>
        </p:nvSpPr>
        <p:spPr>
          <a:xfrm>
            <a:off x="1626518" y="2702305"/>
            <a:ext cx="10041165" cy="276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151069-3114-4D3E-A61F-9A25A921524C}"/>
              </a:ext>
            </a:extLst>
          </p:cNvPr>
          <p:cNvSpPr txBox="1"/>
          <p:nvPr/>
        </p:nvSpPr>
        <p:spPr>
          <a:xfrm>
            <a:off x="1015262" y="2553866"/>
            <a:ext cx="10161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 Narrow" panose="020B0606020202030204" pitchFamily="34" charset="0"/>
              </a:rPr>
              <a:t>„H</a:t>
            </a:r>
            <a:r>
              <a:rPr lang="en-US" sz="2400" dirty="0">
                <a:latin typeface="Arial Narrow" panose="020B0606020202030204" pitchFamily="34" charset="0"/>
              </a:rPr>
              <a:t>ow to </a:t>
            </a:r>
            <a:r>
              <a:rPr lang="en-US" sz="2400" dirty="0" err="1">
                <a:latin typeface="Arial Narrow" panose="020B0606020202030204" pitchFamily="34" charset="0"/>
              </a:rPr>
              <a:t>realise</a:t>
            </a:r>
            <a:r>
              <a:rPr lang="en-US" sz="2400" dirty="0">
                <a:latin typeface="Arial Narrow" panose="020B0606020202030204" pitchFamily="34" charset="0"/>
              </a:rPr>
              <a:t> a project to make it sustainable</a:t>
            </a:r>
            <a:r>
              <a:rPr lang="hu-HU" sz="2400" dirty="0">
                <a:latin typeface="Arial Narrow" panose="020B0606020202030204" pitchFamily="34" charset="0"/>
              </a:rPr>
              <a:t>…”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 Narrow" panose="020B0606020202030204" pitchFamily="34" charset="0"/>
              </a:rPr>
              <a:t>„T</a:t>
            </a:r>
            <a:r>
              <a:rPr lang="en-US" sz="2400" dirty="0">
                <a:latin typeface="Arial Narrow" panose="020B0606020202030204" pitchFamily="34" charset="0"/>
              </a:rPr>
              <a:t>raining on the preparation of a budget and on the management of a project in all its operational phases</a:t>
            </a:r>
            <a:r>
              <a:rPr lang="hu-HU" sz="2400" dirty="0">
                <a:latin typeface="Arial Narrow" panose="020B0606020202030204" pitchFamily="34" charset="0"/>
              </a:rPr>
              <a:t>….”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 Narrow" panose="020B0606020202030204" pitchFamily="34" charset="0"/>
              </a:rPr>
              <a:t>„T</a:t>
            </a:r>
            <a:r>
              <a:rPr lang="en-US" sz="2400" dirty="0" err="1">
                <a:latin typeface="Arial Narrow" panose="020B0606020202030204" pitchFamily="34" charset="0"/>
              </a:rPr>
              <a:t>argeted</a:t>
            </a:r>
            <a:r>
              <a:rPr lang="en-US" sz="2400" dirty="0">
                <a:latin typeface="Arial Narrow" panose="020B0606020202030204" pitchFamily="34" charset="0"/>
              </a:rPr>
              <a:t> training support, based on the background and programs and funds of interest</a:t>
            </a:r>
            <a:r>
              <a:rPr lang="hu-HU" sz="2400" dirty="0">
                <a:latin typeface="Arial Narrow" panose="020B0606020202030204" pitchFamily="34" charset="0"/>
              </a:rPr>
              <a:t>…”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hu-HU" sz="2400" dirty="0">
                <a:latin typeface="Arial Narrow" panose="020B0606020202030204" pitchFamily="34" charset="0"/>
              </a:rPr>
              <a:t>„T</a:t>
            </a:r>
            <a:r>
              <a:rPr lang="en-US" sz="2400" dirty="0">
                <a:latin typeface="Arial Narrow" panose="020B0606020202030204" pitchFamily="34" charset="0"/>
              </a:rPr>
              <a:t>raining courses both in applying and in acting as project manager</a:t>
            </a:r>
            <a:r>
              <a:rPr lang="hu-HU" sz="2400" dirty="0">
                <a:latin typeface="Arial Narrow" panose="020B0606020202030204" pitchFamily="34" charset="0"/>
              </a:rPr>
              <a:t>…”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"/>
              <a:tabLst>
                <a:tab pos="450215" algn="l"/>
              </a:tabLst>
            </a:pPr>
            <a:endParaRPr lang="hu-H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46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Trainings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44408"/>
            <a:ext cx="10515600" cy="4532555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821E585-07D8-44CD-A668-1DB6F297537C}"/>
              </a:ext>
            </a:extLst>
          </p:cNvPr>
          <p:cNvSpPr txBox="1">
            <a:spLocks/>
          </p:cNvSpPr>
          <p:nvPr/>
        </p:nvSpPr>
        <p:spPr>
          <a:xfrm>
            <a:off x="1626518" y="2702305"/>
            <a:ext cx="10041165" cy="276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151069-3114-4D3E-A61F-9A25A921524C}"/>
              </a:ext>
            </a:extLst>
          </p:cNvPr>
          <p:cNvSpPr txBox="1"/>
          <p:nvPr/>
        </p:nvSpPr>
        <p:spPr>
          <a:xfrm>
            <a:off x="2701822" y="2804465"/>
            <a:ext cx="10161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 Narrow" panose="020B0606020202030204" pitchFamily="34" charset="0"/>
              </a:rPr>
              <a:t>National </a:t>
            </a:r>
            <a:r>
              <a:rPr lang="hu-HU" sz="2400" b="1" dirty="0" err="1">
                <a:latin typeface="Arial Narrow" panose="020B0606020202030204" pitchFamily="34" charset="0"/>
              </a:rPr>
              <a:t>trainings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Arial Narrow" panose="020B0606020202030204" pitchFamily="34" charset="0"/>
              </a:rPr>
              <a:t>Eurpean</a:t>
            </a:r>
            <a:r>
              <a:rPr lang="hu-HU" sz="2400" b="1" dirty="0">
                <a:latin typeface="Arial Narrow" panose="020B0606020202030204" pitchFamily="34" charset="0"/>
              </a:rPr>
              <a:t> </a:t>
            </a:r>
            <a:r>
              <a:rPr lang="hu-HU" sz="2400" b="1" dirty="0" err="1">
                <a:latin typeface="Arial Narrow" panose="020B0606020202030204" pitchFamily="34" charset="0"/>
              </a:rPr>
              <a:t>level</a:t>
            </a:r>
            <a:r>
              <a:rPr lang="hu-HU" sz="2400" b="1" dirty="0">
                <a:latin typeface="Arial Narrow" panose="020B0606020202030204" pitchFamily="34" charset="0"/>
              </a:rPr>
              <a:t> </a:t>
            </a:r>
            <a:r>
              <a:rPr lang="hu-HU" sz="2400" b="1" dirty="0" err="1">
                <a:latin typeface="Arial Narrow" panose="020B0606020202030204" pitchFamily="34" charset="0"/>
              </a:rPr>
              <a:t>trainings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"/>
              <a:tabLst>
                <a:tab pos="450215" algn="l"/>
              </a:tabLst>
            </a:pPr>
            <a:endParaRPr lang="hu-H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115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National trainings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hu-H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Referred mostly to all 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 findings 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baseline research</a:t>
            </a:r>
            <a:endParaRPr lang="en-US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big question</a:t>
            </a: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design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unified training </a:t>
            </a:r>
            <a:r>
              <a:rPr lang="en-US" sz="24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divers</a:t>
            </a:r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expectations </a:t>
            </a:r>
          </a:p>
          <a:p>
            <a:pPr lvl="1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eaching common goa</a:t>
            </a:r>
            <a:r>
              <a:rPr lang="hu-HU" sz="2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in a more-less differ</a:t>
            </a:r>
            <a:r>
              <a:rPr lang="hu-HU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en-US" sz="2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way</a:t>
            </a:r>
            <a:endParaRPr lang="en-US" sz="2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Proposals for the international training</a:t>
            </a:r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78" y="5996434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9714E10B-B49F-41A4-8D16-09C1A228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A48FD6D1-0E5A-410B-85D1-493F5A33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05" y="0"/>
            <a:ext cx="485064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9061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9360" y="201481"/>
            <a:ext cx="10201558" cy="10902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could it be used and applied </a:t>
            </a:r>
            <a:b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</a:t>
            </a:r>
            <a:r>
              <a:rPr lang="hu-H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your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organization?</a:t>
            </a:r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28919"/>
            <a:ext cx="10515600" cy="4927600"/>
          </a:xfrm>
        </p:spPr>
        <p:txBody>
          <a:bodyPr>
            <a:normAutofit fontScale="92500" lnSpcReduction="10000"/>
          </a:bodyPr>
          <a:lstStyle/>
          <a:p>
            <a:pPr indent="581025"/>
            <a:r>
              <a:rPr lang="en-US" sz="2900" b="1" dirty="0">
                <a:latin typeface="Arial Narrow" panose="020B0606020202030204" pitchFamily="34" charset="0"/>
                <a:ea typeface="+mj-ea"/>
                <a:cs typeface="+mj-cs"/>
              </a:rPr>
              <a:t>Main general features of adult education methods	</a:t>
            </a:r>
            <a:endParaRPr lang="hu-HU" sz="2900" b="1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indent="581025"/>
            <a:r>
              <a:rPr lang="en-US" sz="2900" b="1" dirty="0">
                <a:latin typeface="Arial Narrow" panose="020B0606020202030204" pitchFamily="34" charset="0"/>
                <a:ea typeface="+mj-ea"/>
                <a:cs typeface="+mj-cs"/>
              </a:rPr>
              <a:t>Selection of the training method	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Lecturer / teacher-centered methods	 </a:t>
            </a:r>
            <a:endParaRPr lang="hu-HU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Participant / learner-centered methods</a:t>
            </a:r>
            <a:r>
              <a:rPr lang="en-US" b="1" dirty="0">
                <a:latin typeface="Arial Narrow" panose="020B0606020202030204" pitchFamily="34" charset="0"/>
                <a:ea typeface="+mj-ea"/>
                <a:cs typeface="+mj-cs"/>
              </a:rPr>
              <a:t>	</a:t>
            </a:r>
          </a:p>
          <a:p>
            <a:pPr indent="581025"/>
            <a:r>
              <a:rPr lang="en-US" b="1" dirty="0">
                <a:latin typeface="Arial Narrow" panose="020B0606020202030204" pitchFamily="34" charset="0"/>
                <a:ea typeface="+mj-ea"/>
                <a:cs typeface="+mj-cs"/>
              </a:rPr>
              <a:t>The trainings preparing for international cooperation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Purpose of the training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Needs assessment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Target groups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Recruitment and enrollment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The participants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Content of the training</a:t>
            </a:r>
          </a:p>
          <a:p>
            <a:pPr marL="1250950" lvl="1" indent="-441325"/>
            <a:r>
              <a:rPr lang="en-US" dirty="0">
                <a:latin typeface="Arial Narrow" panose="020B0606020202030204" pitchFamily="34" charset="0"/>
                <a:ea typeface="+mj-ea"/>
                <a:cs typeface="+mj-cs"/>
              </a:rPr>
              <a:t>The training methodology</a:t>
            </a:r>
            <a:endParaRPr lang="hu-HU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809625" indent="0">
              <a:buNone/>
            </a:pPr>
            <a:r>
              <a:rPr lang="hu-HU" b="1" dirty="0">
                <a:latin typeface="Arial Narrow" panose="020B0606020202030204" pitchFamily="34" charset="0"/>
                <a:ea typeface="+mj-ea"/>
                <a:cs typeface="+mj-cs"/>
              </a:rPr>
              <a:t>+ </a:t>
            </a:r>
            <a:r>
              <a:rPr lang="hu-HU" b="1" dirty="0" err="1">
                <a:latin typeface="Arial Narrow" panose="020B0606020202030204" pitchFamily="34" charset="0"/>
                <a:ea typeface="+mj-ea"/>
                <a:cs typeface="+mj-cs"/>
              </a:rPr>
              <a:t>Training</a:t>
            </a:r>
            <a:r>
              <a:rPr lang="hu-HU" b="1" dirty="0">
                <a:latin typeface="Arial Narrow" panose="020B0606020202030204" pitchFamily="34" charset="0"/>
                <a:ea typeface="+mj-ea"/>
                <a:cs typeface="+mj-cs"/>
              </a:rPr>
              <a:t> program </a:t>
            </a:r>
            <a:r>
              <a:rPr lang="hu-HU" b="1" dirty="0" err="1">
                <a:latin typeface="Arial Narrow" panose="020B0606020202030204" pitchFamily="34" charset="0"/>
                <a:ea typeface="+mj-ea"/>
                <a:cs typeface="+mj-cs"/>
              </a:rPr>
              <a:t>examples</a:t>
            </a:r>
            <a:r>
              <a:rPr lang="en-US" b="1" dirty="0">
                <a:latin typeface="Arial Narrow" panose="020B0606020202030204" pitchFamily="34" charset="0"/>
                <a:ea typeface="+mj-ea"/>
                <a:cs typeface="+mj-cs"/>
              </a:rPr>
              <a:t>	</a:t>
            </a:r>
            <a:endParaRPr lang="hu-HU" b="1" dirty="0">
              <a:latin typeface="Arial Narrow" panose="020B0606020202030204" pitchFamily="34" charset="0"/>
              <a:ea typeface="+mj-ea"/>
              <a:cs typeface="+mj-cs"/>
            </a:endParaRPr>
          </a:p>
          <a:p>
            <a:endParaRPr lang="en-US" sz="3100" b="1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hu-HU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9" y="192077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76" y="5681123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C3A3571-A23E-4C2A-ABAB-39502B0D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122798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5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9360" y="201481"/>
            <a:ext cx="10201558" cy="1090239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International </a:t>
            </a:r>
            <a:r>
              <a:rPr lang="hu-H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trainings</a:t>
            </a:r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33061"/>
            <a:ext cx="10515600" cy="28009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800" b="1" dirty="0">
                <a:latin typeface="Arial Narrow" panose="020B0606020202030204" pitchFamily="34" charset="0"/>
              </a:rPr>
              <a:t>Pilote European training courses </a:t>
            </a:r>
            <a:r>
              <a:rPr lang="pl-PL" sz="3800" dirty="0">
                <a:latin typeface="Arial Narrow" panose="020B0606020202030204" pitchFamily="34" charset="0"/>
              </a:rPr>
              <a:t>were designed on the basis of the </a:t>
            </a:r>
          </a:p>
          <a:p>
            <a:pPr marL="981075" indent="625475">
              <a:lnSpc>
                <a:spcPct val="150000"/>
              </a:lnSpc>
            </a:pPr>
            <a:r>
              <a:rPr lang="pl-PL" sz="3800" b="1" dirty="0">
                <a:latin typeface="Arial Narrow" panose="020B0606020202030204" pitchFamily="34" charset="0"/>
              </a:rPr>
              <a:t>research results </a:t>
            </a:r>
          </a:p>
          <a:p>
            <a:pPr marL="981075" indent="625475">
              <a:lnSpc>
                <a:spcPct val="150000"/>
              </a:lnSpc>
            </a:pPr>
            <a:r>
              <a:rPr lang="pl-PL" sz="3800" b="1" dirty="0">
                <a:latin typeface="Arial Narrow" panose="020B0606020202030204" pitchFamily="34" charset="0"/>
              </a:rPr>
              <a:t>10 national pilot training courses </a:t>
            </a:r>
            <a:endParaRPr lang="pl-PL" sz="3800" dirty="0">
              <a:latin typeface="Arial Narrow" panose="020B0606020202030204" pitchFamily="34" charset="0"/>
            </a:endParaRPr>
          </a:p>
          <a:p>
            <a:pPr marL="981075" indent="625475">
              <a:lnSpc>
                <a:spcPct val="150000"/>
              </a:lnSpc>
            </a:pPr>
            <a:r>
              <a:rPr lang="pl-PL" sz="3800" b="1" dirty="0">
                <a:latin typeface="Arial Narrow" panose="020B0606020202030204" pitchFamily="34" charset="0"/>
              </a:rPr>
              <a:t>10 national mentoring pilots</a:t>
            </a:r>
            <a:r>
              <a:rPr lang="pl-PL" sz="3800" dirty="0">
                <a:latin typeface="Arial Narrow" panose="020B0606020202030204" pitchFamily="34" charset="0"/>
              </a:rPr>
              <a:t> dedicated to two groups</a:t>
            </a:r>
          </a:p>
          <a:p>
            <a:pPr marL="981075" indent="0">
              <a:lnSpc>
                <a:spcPct val="150000"/>
              </a:lnSpc>
              <a:buNone/>
            </a:pPr>
            <a:endParaRPr lang="pl-PL" sz="3800" dirty="0"/>
          </a:p>
          <a:p>
            <a:endParaRPr lang="en-US" sz="3100" b="1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hu-HU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9" y="192077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68" y="5652247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C3A3571-A23E-4C2A-ABAB-39502B0D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122798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Aim of the 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</a:t>
            </a:r>
            <a:r>
              <a:rPr lang="hu-H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rainings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44408"/>
            <a:ext cx="10515600" cy="4532555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" y="122798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34369559-B311-4C81-8179-74BA2CB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26" y="223755"/>
            <a:ext cx="1228354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821E585-07D8-44CD-A668-1DB6F297537C}"/>
              </a:ext>
            </a:extLst>
          </p:cNvPr>
          <p:cNvSpPr txBox="1">
            <a:spLocks/>
          </p:cNvSpPr>
          <p:nvPr/>
        </p:nvSpPr>
        <p:spPr>
          <a:xfrm>
            <a:off x="1626518" y="2702305"/>
            <a:ext cx="10041165" cy="276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151069-3114-4D3E-A61F-9A25A921524C}"/>
              </a:ext>
            </a:extLst>
          </p:cNvPr>
          <p:cNvSpPr txBox="1"/>
          <p:nvPr/>
        </p:nvSpPr>
        <p:spPr>
          <a:xfrm>
            <a:off x="1015262" y="2114232"/>
            <a:ext cx="101614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 Narrow" panose="020B0606020202030204" pitchFamily="34" charset="0"/>
              </a:rPr>
              <a:t>The general aim</a:t>
            </a:r>
            <a:r>
              <a:rPr lang="hu-HU" sz="2400" b="1" dirty="0">
                <a:latin typeface="Arial Narrow" panose="020B0606020202030204" pitchFamily="34" charset="0"/>
              </a:rPr>
              <a:t> </a:t>
            </a:r>
            <a:r>
              <a:rPr lang="en-GB" sz="2400" b="1" dirty="0">
                <a:latin typeface="Arial Narrow" panose="020B0606020202030204" pitchFamily="34" charset="0"/>
              </a:rPr>
              <a:t>is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342900" indent="195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providing basic knowledge and 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342900" indent="195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acquiring skills related to preparing </a:t>
            </a:r>
            <a:r>
              <a:rPr lang="hu-HU" sz="2400" b="1" dirty="0" err="1">
                <a:latin typeface="Arial Narrow" panose="020B0606020202030204" pitchFamily="34" charset="0"/>
              </a:rPr>
              <a:t>organization</a:t>
            </a:r>
            <a:r>
              <a:rPr lang="hu-HU" sz="2400" b="1" dirty="0">
                <a:latin typeface="Arial Narrow" panose="020B0606020202030204" pitchFamily="34" charset="0"/>
              </a:rPr>
              <a:t> 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11430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Arial Narrow" panose="020B0606020202030204" pitchFamily="34" charset="0"/>
              </a:rPr>
              <a:t>to initiating, 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11430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Arial Narrow" panose="020B0606020202030204" pitchFamily="34" charset="0"/>
              </a:rPr>
              <a:t>planning and 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11430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Arial Narrow" panose="020B0606020202030204" pitchFamily="34" charset="0"/>
              </a:rPr>
              <a:t>realising partnership, international projects and 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342900" indent="195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 Narrow" panose="020B0606020202030204" pitchFamily="34" charset="0"/>
              </a:rPr>
              <a:t>acquiring co-financing for realisation</a:t>
            </a:r>
            <a:r>
              <a:rPr lang="hu-HU" sz="2400" b="1" dirty="0">
                <a:latin typeface="Arial Narrow" panose="020B0606020202030204" pitchFamily="34" charset="0"/>
              </a:rPr>
              <a:t>  of project</a:t>
            </a:r>
            <a:endParaRPr lang="pl-PL" sz="2400" b="1" dirty="0">
              <a:latin typeface="Arial Narrow" panose="020B0606020202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"/>
              <a:tabLst>
                <a:tab pos="450215" algn="l"/>
              </a:tabLst>
            </a:pPr>
            <a:endParaRPr lang="hu-H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721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Szélesvásznú</PresentationFormat>
  <Paragraphs>143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</vt:lpstr>
      <vt:lpstr>Courier New</vt:lpstr>
      <vt:lpstr>Symbol</vt:lpstr>
      <vt:lpstr>Motyw pakietu Office</vt:lpstr>
      <vt:lpstr>                                                                                                                 Developed training courses curricula and open educational resources for the first-time international projects realisers </vt:lpstr>
      <vt:lpstr>I would like to participate in international cooperation, but….</vt:lpstr>
      <vt:lpstr>Expectations in the surveys  regarding to the training</vt:lpstr>
      <vt:lpstr>Trainings !</vt:lpstr>
      <vt:lpstr>National trainings</vt:lpstr>
      <vt:lpstr>PowerPoint-bemutató</vt:lpstr>
      <vt:lpstr>How could it be used and applied  in your organization?</vt:lpstr>
      <vt:lpstr>International trainings</vt:lpstr>
      <vt:lpstr>Aim of the trainings </vt:lpstr>
      <vt:lpstr>Specific goals of the trainings</vt:lpstr>
      <vt:lpstr>The content of trainings</vt:lpstr>
      <vt:lpstr>The challenge….</vt:lpstr>
      <vt:lpstr>PowerPoint-bemutató</vt:lpstr>
      <vt:lpstr>Some proposals….</vt:lpstr>
      <vt:lpstr>PowerPoint-bemutató</vt:lpstr>
      <vt:lpstr>PowerPoint-bemutató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MENTORING System Guidelines and scenario for the implementation of (e-)mentoring systems supporting international cooperation in the 3rd sector of adult learning organizations</dc:title>
  <dc:creator>Tóth Réka Orsolya</dc:creator>
  <cp:lastModifiedBy>Tóth Réka Orsolya</cp:lastModifiedBy>
  <cp:revision>44</cp:revision>
  <dcterms:created xsi:type="dcterms:W3CDTF">2020-09-18T10:25:32Z</dcterms:created>
  <dcterms:modified xsi:type="dcterms:W3CDTF">2020-09-19T21:32:13Z</dcterms:modified>
</cp:coreProperties>
</file>