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7"/>
  </p:notesMasterIdLst>
  <p:sldIdLst>
    <p:sldId id="418" r:id="rId2"/>
    <p:sldId id="411" r:id="rId3"/>
    <p:sldId id="412" r:id="rId4"/>
    <p:sldId id="413" r:id="rId5"/>
    <p:sldId id="419" r:id="rId6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0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FF7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9" autoAdjust="0"/>
    <p:restoredTop sz="91509" autoAdjust="0"/>
  </p:normalViewPr>
  <p:slideViewPr>
    <p:cSldViewPr>
      <p:cViewPr varScale="1">
        <p:scale>
          <a:sx n="63" d="100"/>
          <a:sy n="63" d="100"/>
        </p:scale>
        <p:origin x="132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77"/>
      </p:cViewPr>
      <p:guideLst>
        <p:guide orient="horz" pos="3150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10-10-2019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733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3103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C28-5E2F-4B22-B822-8ABFB9A8A72E}" type="datetime1">
              <a:rPr lang="da-DK" smtClean="0"/>
              <a:t>10-10-2019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3F1A-D4C8-4AF9-8064-F2EFA8B69F12}" type="datetime1">
              <a:rPr lang="da-DK" smtClean="0"/>
              <a:t>10-10-2019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F8A8F-4C1E-470E-B421-B4BA8B36B808}" type="datetime1">
              <a:rPr lang="da-DK" smtClean="0"/>
              <a:t>10-10-2019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63FB-E414-407E-B63B-DBF976752D3D}" type="datetime1">
              <a:rPr lang="da-DK" smtClean="0"/>
              <a:t>10-10-2019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D745-0AA3-44C4-96F8-F4486FD65A83}" type="datetime1">
              <a:rPr lang="da-DK" smtClean="0"/>
              <a:t>10-10-2019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1238-D37C-493C-9825-322DC965573B}" type="datetime1">
              <a:rPr lang="da-DK" smtClean="0"/>
              <a:t>10-10-2019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5B30-0CC7-4F95-A410-23EE69634CE1}" type="datetime1">
              <a:rPr lang="da-DK" smtClean="0"/>
              <a:t>10-10-2019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114D1-5812-4225-ABE9-7F382871B0D7}" type="datetime1">
              <a:rPr lang="da-DK" smtClean="0"/>
              <a:t>10-10-2019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2CF6-15B2-43FE-BF26-A77FC687B631}" type="datetime1">
              <a:rPr lang="da-DK" smtClean="0"/>
              <a:t>10-10-2019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9700-FB7B-4FF7-9CAC-2F2028F213A1}" type="datetime1">
              <a:rPr lang="da-DK" smtClean="0"/>
              <a:t>10-10-2019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1595-F28F-493C-8F53-6FB400E508BF}" type="datetime1">
              <a:rPr lang="da-DK" smtClean="0"/>
              <a:t>10-10-2019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a-DK"/>
              <a:t>Klik for at redigere typografi i masteren</a:t>
            </a:r>
          </a:p>
          <a:p>
            <a:pPr lvl="1" eaLnBrk="1" latinLnBrk="0" hangingPunct="1"/>
            <a:r>
              <a:rPr kumimoji="0" lang="da-DK"/>
              <a:t>Andet niveau</a:t>
            </a:r>
          </a:p>
          <a:p>
            <a:pPr lvl="2" eaLnBrk="1" latinLnBrk="0" hangingPunct="1"/>
            <a:r>
              <a:rPr kumimoji="0" lang="da-DK"/>
              <a:t>Tredje niveau</a:t>
            </a:r>
          </a:p>
          <a:p>
            <a:pPr lvl="3" eaLnBrk="1" latinLnBrk="0" hangingPunct="1"/>
            <a:r>
              <a:rPr kumimoji="0" lang="da-DK"/>
              <a:t>Fjerde niveau</a:t>
            </a:r>
          </a:p>
          <a:p>
            <a:pPr lvl="4" eaLnBrk="1" latinLnBrk="0" hangingPunct="1"/>
            <a:r>
              <a:rPr kumimoji="0" lang="da-DK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ABB08F-D0B8-438C-B560-C3655A5ADC96}" type="datetime1">
              <a:rPr lang="da-DK" smtClean="0"/>
              <a:t>10-10-2019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mpetenceudvikling.dk/english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rivillighed.dk/danish-institute-for-voluntary-effor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5724128" y="5661248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Interfolk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da-DK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Institute for Civil Society    </a:t>
            </a: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5806176"/>
            <a:ext cx="568862" cy="576063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043608" y="1772816"/>
            <a:ext cx="7272808" cy="12756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tIns="144000" bIns="14400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Good practice of co-creation:</a:t>
            </a:r>
            <a:endParaRPr kumimoji="0" lang="da-DK" sz="2000" b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3-day European pilot course </a:t>
            </a:r>
            <a:endParaRPr kumimoji="0" lang="da-DK" sz="2000" b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9 – 11 October 2019 in Copenhagen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	</a:t>
            </a:r>
            <a:endParaRPr kumimoji="0" lang="da-DK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43608" y="3369917"/>
            <a:ext cx="7272808" cy="1244920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144000" rIns="91440" bIns="14400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tabLst>
                <a:tab pos="227013" algn="l"/>
              </a:tabLst>
            </a:pPr>
            <a:r>
              <a:rPr lang="en-GB" sz="2000" b="1" dirty="0">
                <a:solidFill>
                  <a:schemeClr val="tx2"/>
                </a:solidFill>
              </a:rPr>
              <a:t>3</a:t>
            </a:r>
            <a:r>
              <a:rPr lang="en-GB" sz="2000" b="1" baseline="30000" dirty="0">
                <a:solidFill>
                  <a:schemeClr val="tx2"/>
                </a:solidFill>
              </a:rPr>
              <a:t>rd</a:t>
            </a:r>
            <a:r>
              <a:rPr lang="en-GB" sz="2000" b="1" dirty="0">
                <a:solidFill>
                  <a:schemeClr val="tx2"/>
                </a:solidFill>
              </a:rPr>
              <a:t> day: 13:00 – 13:10 / introduction</a:t>
            </a:r>
          </a:p>
          <a:p>
            <a:pPr lvl="0" algn="ctr" fontAlgn="base">
              <a:spcBef>
                <a:spcPts val="1200"/>
              </a:spcBef>
              <a:tabLst>
                <a:tab pos="227013" algn="l"/>
              </a:tabLst>
            </a:pPr>
            <a:r>
              <a:rPr lang="en-GB" sz="3200" b="1" dirty="0">
                <a:solidFill>
                  <a:schemeClr val="tx2"/>
                </a:solidFill>
              </a:rPr>
              <a:t>Transfer of the learned 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716016" y="530120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da-DK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Hans Jørgen Vodsgaard</a:t>
            </a:r>
          </a:p>
        </p:txBody>
      </p:sp>
      <p:sp>
        <p:nvSpPr>
          <p:cNvPr id="8" name="Pladsholder til dias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AAE076-7F58-41A9-8F73-CDE9F5E0F14C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EEECE1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srgbClr val="EEECE1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32655"/>
            <a:ext cx="7272808" cy="7332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  “Transfer” - a new pedagogical buzzword </a:t>
            </a: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55576" y="1340768"/>
            <a:ext cx="8136904" cy="482453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900" b="1" dirty="0">
                <a:latin typeface="Arial" pitchFamily="34" charset="0"/>
                <a:cs typeface="Arial" pitchFamily="34" charset="0"/>
              </a:rPr>
              <a:t>“Transfer“ is about being able to utilize and transfer what you have learned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900" b="1" dirty="0">
                <a:latin typeface="Arial" pitchFamily="34" charset="0"/>
                <a:cs typeface="Arial" pitchFamily="34" charset="0"/>
              </a:rPr>
              <a:t>in a context (on a course) to another context (the daily work of the organization). </a:t>
            </a:r>
            <a:endParaRPr lang="da-DK" sz="1900" b="1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marL="274320" lvl="1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en-GB" sz="1900" dirty="0">
                <a:latin typeface="Arial" pitchFamily="34" charset="0"/>
                <a:cs typeface="Arial" pitchFamily="34" charset="0"/>
              </a:rPr>
              <a:t>“We should focus much more on the situation and context in which the learned shall be applied.”</a:t>
            </a:r>
          </a:p>
          <a:p>
            <a:pPr marL="521208" lvl="2" indent="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400" dirty="0">
                <a:latin typeface="Arial" pitchFamily="34" charset="0"/>
                <a:cs typeface="Arial" pitchFamily="34" charset="0"/>
              </a:rPr>
              <a:t>Bent Gringer, chief consultant at the Competence Secretariat </a:t>
            </a:r>
          </a:p>
          <a:p>
            <a:pPr marL="274320" lvl="1" indent="0">
              <a:lnSpc>
                <a:spcPct val="130000"/>
              </a:lnSpc>
              <a:spcBef>
                <a:spcPts val="0"/>
              </a:spcBef>
              <a:buNone/>
            </a:pPr>
            <a:endParaRPr lang="en-GB" sz="1400" dirty="0">
              <a:latin typeface="Arial" pitchFamily="34" charset="0"/>
              <a:cs typeface="Arial" pitchFamily="34" charset="0"/>
            </a:endParaRPr>
          </a:p>
          <a:p>
            <a:pPr marL="27432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900" dirty="0">
                <a:latin typeface="Arial" pitchFamily="34" charset="0"/>
                <a:cs typeface="Arial" pitchFamily="34" charset="0"/>
              </a:rPr>
              <a:t>“When we plan learning and competence development, we must focus on the transfer potential rather than at the contents of courses etc.” </a:t>
            </a:r>
          </a:p>
          <a:p>
            <a:pPr marL="521208" lvl="2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en-GB" sz="1400" dirty="0">
                <a:latin typeface="Arial" pitchFamily="34" charset="0"/>
                <a:cs typeface="Arial" pitchFamily="34" charset="0"/>
              </a:rPr>
              <a:t>Bent Gringer, chief consultant at the Competence Secretariat – </a:t>
            </a:r>
          </a:p>
          <a:p>
            <a:pPr marL="27432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2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274320" lvl="1" indent="0">
              <a:lnSpc>
                <a:spcPct val="130000"/>
              </a:lnSpc>
              <a:spcBef>
                <a:spcPts val="0"/>
              </a:spcBef>
              <a:buNone/>
            </a:pPr>
            <a:endParaRPr lang="en-GB" sz="1200" dirty="0">
              <a:latin typeface="Arial" pitchFamily="34" charset="0"/>
              <a:cs typeface="Arial" pitchFamily="34" charset="0"/>
            </a:endParaRPr>
          </a:p>
          <a:p>
            <a:pPr marL="27432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Arial" pitchFamily="34" charset="0"/>
                <a:cs typeface="Arial" pitchFamily="34" charset="0"/>
              </a:rPr>
              <a:t>New trend for example at:</a:t>
            </a:r>
          </a:p>
          <a:p>
            <a:pPr marL="274320" lvl="1" indent="0">
              <a:lnSpc>
                <a:spcPct val="130000"/>
              </a:lnSpc>
              <a:spcBef>
                <a:spcPts val="300"/>
              </a:spcBef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The Agency for Competence Development in the State Sector </a:t>
            </a:r>
            <a:r>
              <a:rPr lang="en-US" sz="1400" dirty="0">
                <a:latin typeface="Arial" pitchFamily="34" charset="0"/>
                <a:cs typeface="Arial" pitchFamily="34" charset="0"/>
                <a:hlinkClick r:id="rId3"/>
              </a:rPr>
              <a:t>–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see </a:t>
            </a:r>
            <a:r>
              <a:rPr lang="en-GB" sz="1400" dirty="0">
                <a:latin typeface="Arial" pitchFamily="34" charset="0"/>
                <a:cs typeface="Arial" pitchFamily="34" charset="0"/>
                <a:hlinkClick r:id="rId3"/>
              </a:rPr>
              <a:t>www.kompetenceudvikling.dk/english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274320" lvl="1" indent="0">
              <a:lnSpc>
                <a:spcPct val="130000"/>
              </a:lnSpc>
              <a:spcBef>
                <a:spcPts val="300"/>
              </a:spcBef>
              <a:buNone/>
            </a:pPr>
            <a:r>
              <a:rPr lang="en-GB" sz="1400" dirty="0">
                <a:latin typeface="Arial" pitchFamily="34" charset="0"/>
                <a:cs typeface="Arial" pitchFamily="34" charset="0"/>
              </a:rPr>
              <a:t>The Danish Institute for Voluntary Effort (DIVE) – see </a:t>
            </a:r>
            <a:r>
              <a:rPr lang="en-GB" sz="1400" dirty="0">
                <a:latin typeface="Arial" pitchFamily="34" charset="0"/>
                <a:cs typeface="Arial" pitchFamily="34" charset="0"/>
                <a:hlinkClick r:id="rId4"/>
              </a:rPr>
              <a:t>http://frivillighed.dk/danish-institute-for-voluntary-effort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274320" lvl="1" indent="0">
              <a:lnSpc>
                <a:spcPct val="130000"/>
              </a:lnSpc>
              <a:spcBef>
                <a:spcPts val="0"/>
              </a:spcBef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400" i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26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  A holistic learning approach  </a:t>
            </a: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827584" y="1091687"/>
            <a:ext cx="7560840" cy="432048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b="1" dirty="0">
                <a:latin typeface="Arial" pitchFamily="34" charset="0"/>
                <a:cs typeface="Arial" pitchFamily="34" charset="0"/>
              </a:rPr>
              <a:t>Transfer requires a holistic </a:t>
            </a:r>
            <a:r>
              <a:rPr lang="en-GB" sz="1600" b="1" u="sng" dirty="0">
                <a:latin typeface="Arial" pitchFamily="34" charset="0"/>
                <a:cs typeface="Arial" pitchFamily="34" charset="0"/>
              </a:rPr>
              <a:t>pre-, during- and post- </a:t>
            </a:r>
            <a:r>
              <a:rPr lang="en-GB" sz="1600" b="1" dirty="0">
                <a:latin typeface="Arial" pitchFamily="34" charset="0"/>
                <a:cs typeface="Arial" pitchFamily="34" charset="0"/>
              </a:rPr>
              <a:t>approach to learning, </a:t>
            </a:r>
          </a:p>
          <a:p>
            <a:pPr marL="252000" indent="-252000"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where it is not only the concrete education situation that is prioritized, </a:t>
            </a:r>
          </a:p>
          <a:p>
            <a:pPr marL="252000" indent="-252000"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but also the future situation and context in which to apply the learned.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b="1" dirty="0">
                <a:latin typeface="Arial" pitchFamily="34" charset="0"/>
                <a:cs typeface="Arial" pitchFamily="34" charset="0"/>
              </a:rPr>
              <a:t>With a tailor-made course: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From the start of the course planning, both the teacher, course leader and organization must be aware </a:t>
            </a:r>
          </a:p>
          <a:p>
            <a:pPr marL="288000" indent="-252000">
              <a:lnSpc>
                <a:spcPct val="120000"/>
              </a:lnSpc>
              <a:spcBef>
                <a:spcPts val="0"/>
              </a:spcBef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how the learning can be transferred and transformed into the specific tasks of the specific organization</a:t>
            </a:r>
            <a:endParaRPr lang="da-DK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400" i="1" dirty="0">
                <a:latin typeface="Arial" pitchFamily="34" charset="0"/>
                <a:cs typeface="Arial" pitchFamily="34" charset="0"/>
              </a:rPr>
              <a:t>NB: Not the case with this course</a:t>
            </a:r>
          </a:p>
          <a:p>
            <a:pPr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  <p:pic>
        <p:nvPicPr>
          <p:cNvPr id="5" name="Billede 4" descr="Et billede, der indeholder papirvare, værelse&#10;&#10;Automatisk genereret beskrivelse">
            <a:extLst>
              <a:ext uri="{FF2B5EF4-FFF2-40B4-BE49-F238E27FC236}">
                <a16:creationId xmlns:a16="http://schemas.microsoft.com/office/drawing/2014/main" id="{6248B468-FEF1-436C-960C-4C4BBD9391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918" y="4221089"/>
            <a:ext cx="2055490" cy="211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2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  The learned must be used  </a:t>
            </a: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55575" y="1484784"/>
            <a:ext cx="7416824" cy="4176464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buNone/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The best conditions for creating effective and useful learning: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You should be able to go home and use what you have learned right away.</a:t>
            </a:r>
            <a:endParaRPr lang="da-DK"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You should get started using your new knowledge as quickly as possible. </a:t>
            </a:r>
            <a:endParaRPr lang="da-DK"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You should find a way to train and test your new knowledge in your work afterwards. </a:t>
            </a:r>
          </a:p>
          <a:p>
            <a:pPr marL="82296" indent="0">
              <a:lnSpc>
                <a:spcPct val="130000"/>
              </a:lnSpc>
              <a:spcBef>
                <a:spcPts val="1200"/>
              </a:spcBef>
              <a:buNone/>
            </a:pPr>
            <a:endParaRPr lang="da-DK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4</a:t>
            </a:fld>
            <a:endParaRPr lang="da-DK" b="1" dirty="0">
              <a:solidFill>
                <a:schemeClr val="tx2"/>
              </a:solidFill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FC0A267F-8C12-4749-AA89-1B576736FF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376" y="3861049"/>
            <a:ext cx="1903728" cy="238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1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GB" sz="3200" dirty="0"/>
              <a:t>      Workshops - transfer to own situation</a:t>
            </a: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899592" y="1412776"/>
            <a:ext cx="8074144" cy="43204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C73AF02-6A8A-451D-A99E-A29328D5420E}"/>
              </a:ext>
            </a:extLst>
          </p:cNvPr>
          <p:cNvSpPr/>
          <p:nvPr/>
        </p:nvSpPr>
        <p:spPr>
          <a:xfrm>
            <a:off x="485800" y="1386812"/>
            <a:ext cx="8172400" cy="5521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 questions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discuss the learning outcome of the pilot course and how to use it at home (be specific, give examples):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primary outcome of the pilot course can you utilize for your daily work at home as volunteers or managers?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you been inspired to develop new ideas for future co-creative initiatives at home?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and with who will you transfer the outcome and/or new ideas to your work at home as volunteers and/or managers?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competences as volunteers/managers should you be more conscious about and try to develop further when you come home?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training possibilities could improve your competences 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a) to initiate new co-creative activities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b) to facilitate and coordinate already ongoing co-creative activities.</a:t>
            </a:r>
          </a:p>
          <a:p>
            <a:pPr marL="228600">
              <a:lnSpc>
                <a:spcPct val="115000"/>
              </a:lnSpc>
              <a:spcAft>
                <a:spcPts val="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183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11912</TotalTime>
  <Words>494</Words>
  <Application>Microsoft Office PowerPoint</Application>
  <PresentationFormat>Skærmshow (4:3)</PresentationFormat>
  <Paragraphs>72</Paragraphs>
  <Slides>5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Verdana</vt:lpstr>
      <vt:lpstr>Wingdings 2</vt:lpstr>
      <vt:lpstr>Bambusfletværk</vt:lpstr>
      <vt:lpstr>PowerPoint-præsentation</vt:lpstr>
      <vt:lpstr>        “Transfer” - a new pedagogical buzzword </vt:lpstr>
      <vt:lpstr>        A holistic learning approach  </vt:lpstr>
      <vt:lpstr>        The learned must be used  </vt:lpstr>
      <vt:lpstr>      Workshops - transfer to own situation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 Vodsgaard</cp:lastModifiedBy>
  <cp:revision>735</cp:revision>
  <dcterms:created xsi:type="dcterms:W3CDTF">2011-03-31T09:38:17Z</dcterms:created>
  <dcterms:modified xsi:type="dcterms:W3CDTF">2019-10-10T20:55:48Z</dcterms:modified>
</cp:coreProperties>
</file>