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5"/>
  </p:notesMasterIdLst>
  <p:sldIdLst>
    <p:sldId id="418" r:id="rId2"/>
    <p:sldId id="421" r:id="rId3"/>
    <p:sldId id="427" r:id="rId4"/>
    <p:sldId id="420" r:id="rId5"/>
    <p:sldId id="424" r:id="rId6"/>
    <p:sldId id="425" r:id="rId7"/>
    <p:sldId id="422" r:id="rId8"/>
    <p:sldId id="423" r:id="rId9"/>
    <p:sldId id="417" r:id="rId10"/>
    <p:sldId id="416" r:id="rId11"/>
    <p:sldId id="426" r:id="rId12"/>
    <p:sldId id="419" r:id="rId13"/>
    <p:sldId id="410" r:id="rId14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FF7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7" autoAdjust="0"/>
    <p:restoredTop sz="91509" autoAdjust="0"/>
  </p:normalViewPr>
  <p:slideViewPr>
    <p:cSldViewPr>
      <p:cViewPr varScale="1">
        <p:scale>
          <a:sx n="56" d="100"/>
          <a:sy n="56" d="100"/>
        </p:scale>
        <p:origin x="173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77"/>
      </p:cViewPr>
      <p:guideLst>
        <p:guide orient="horz" pos="315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11-10-2019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733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962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3364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0017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30513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96374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4033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5907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5092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87809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9</a:t>
            </a:fld>
            <a:endParaRPr lang="da-DK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10</a:t>
            </a:fld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C28-5E2F-4B22-B822-8ABFB9A8A72E}" type="datetime1">
              <a:rPr lang="da-DK" smtClean="0"/>
              <a:t>11-10-2019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3F1A-D4C8-4AF9-8064-F2EFA8B69F12}" type="datetime1">
              <a:rPr lang="da-DK" smtClean="0"/>
              <a:t>11-10-2019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F8A8F-4C1E-470E-B421-B4BA8B36B808}" type="datetime1">
              <a:rPr lang="da-DK" smtClean="0"/>
              <a:t>11-10-2019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63FB-E414-407E-B63B-DBF976752D3D}" type="datetime1">
              <a:rPr lang="da-DK" smtClean="0"/>
              <a:t>11-10-2019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D745-0AA3-44C4-96F8-F4486FD65A83}" type="datetime1">
              <a:rPr lang="da-DK" smtClean="0"/>
              <a:t>11-10-2019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1238-D37C-493C-9825-322DC965573B}" type="datetime1">
              <a:rPr lang="da-DK" smtClean="0"/>
              <a:t>11-10-2019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5B30-0CC7-4F95-A410-23EE69634CE1}" type="datetime1">
              <a:rPr lang="da-DK" smtClean="0"/>
              <a:t>11-10-2019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14D1-5812-4225-ABE9-7F382871B0D7}" type="datetime1">
              <a:rPr lang="da-DK" smtClean="0"/>
              <a:t>11-10-2019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2CF6-15B2-43FE-BF26-A77FC687B631}" type="datetime1">
              <a:rPr lang="da-DK" smtClean="0"/>
              <a:t>11-10-2019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9700-FB7B-4FF7-9CAC-2F2028F213A1}" type="datetime1">
              <a:rPr lang="da-DK" smtClean="0"/>
              <a:t>11-10-2019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1595-F28F-493C-8F53-6FB400E508BF}" type="datetime1">
              <a:rPr lang="da-DK" smtClean="0"/>
              <a:t>11-10-2019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a-DK"/>
              <a:t>Klik for at redigere typografi i masteren</a:t>
            </a:r>
          </a:p>
          <a:p>
            <a:pPr lvl="1" eaLnBrk="1" latinLnBrk="0" hangingPunct="1"/>
            <a:r>
              <a:rPr kumimoji="0" lang="da-DK"/>
              <a:t>Andet niveau</a:t>
            </a:r>
          </a:p>
          <a:p>
            <a:pPr lvl="2" eaLnBrk="1" latinLnBrk="0" hangingPunct="1"/>
            <a:r>
              <a:rPr kumimoji="0" lang="da-DK"/>
              <a:t>Tredje niveau</a:t>
            </a:r>
          </a:p>
          <a:p>
            <a:pPr lvl="3" eaLnBrk="1" latinLnBrk="0" hangingPunct="1"/>
            <a:r>
              <a:rPr kumimoji="0" lang="da-DK"/>
              <a:t>Fjerde niveau</a:t>
            </a:r>
          </a:p>
          <a:p>
            <a:pPr lvl="4" eaLnBrk="1" latinLnBrk="0" hangingPunct="1"/>
            <a:r>
              <a:rPr kumimoji="0" lang="da-DK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ABB08F-D0B8-438C-B560-C3655A5ADC96}" type="datetime1">
              <a:rPr lang="da-DK" smtClean="0"/>
              <a:t>11-10-2019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-create.one/survey%20report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loteus/content/descriptors-pag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d.eu/wp-content/uploads/2018/10/Den-Offentlige-Leadership-Pipeline-2.0-Ledelse-af-samskabelse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gerfair.dk/kursusportal/grundkursus-i-samskabel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5724128" y="566124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Interfolk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da-DK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Institute for Civil Society    </a:t>
            </a: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5806176"/>
            <a:ext cx="568862" cy="576063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043608" y="1772816"/>
            <a:ext cx="7272808" cy="12756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tIns="144000" bIns="144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Good practice of co-creation:</a:t>
            </a:r>
            <a:endParaRPr kumimoji="0" lang="da-DK" sz="2000" b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3-day European pilot course </a:t>
            </a:r>
            <a:endParaRPr kumimoji="0" lang="da-DK" sz="2000" b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9 – 11 October 2019 in Copenhagen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	</a:t>
            </a:r>
            <a:endParaRPr kumimoji="0" lang="da-DK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3185251"/>
            <a:ext cx="7272808" cy="1614252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144000" rIns="91440" bIns="14400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tabLst>
                <a:tab pos="227013" algn="l"/>
              </a:tabLst>
            </a:pPr>
            <a:r>
              <a:rPr lang="en-GB" sz="2000" b="1" dirty="0">
                <a:solidFill>
                  <a:schemeClr val="tx2"/>
                </a:solidFill>
              </a:rPr>
              <a:t>3</a:t>
            </a:r>
            <a:r>
              <a:rPr lang="en-GB" sz="2000" b="1" baseline="30000" dirty="0">
                <a:solidFill>
                  <a:schemeClr val="tx2"/>
                </a:solidFill>
              </a:rPr>
              <a:t>rd</a:t>
            </a:r>
            <a:r>
              <a:rPr lang="en-GB" sz="2000" b="1" dirty="0">
                <a:solidFill>
                  <a:schemeClr val="tx2"/>
                </a:solidFill>
              </a:rPr>
              <a:t> day: 10:15 – 12:00 / introductions</a:t>
            </a:r>
          </a:p>
          <a:p>
            <a:pPr lvl="0" algn="ctr" fontAlgn="base">
              <a:spcBef>
                <a:spcPts val="1200"/>
              </a:spcBef>
              <a:tabLst>
                <a:tab pos="227013" algn="l"/>
              </a:tabLst>
            </a:pPr>
            <a:r>
              <a:rPr lang="en-GB" sz="2800" b="1" dirty="0">
                <a:solidFill>
                  <a:schemeClr val="tx2"/>
                </a:solidFill>
              </a:rPr>
              <a:t>Competence profiles </a:t>
            </a:r>
          </a:p>
          <a:p>
            <a:pPr lvl="0" algn="ctr" fontAlgn="base">
              <a:tabLst>
                <a:tab pos="227013" algn="l"/>
              </a:tabLst>
            </a:pPr>
            <a:r>
              <a:rPr lang="en-GB" sz="2800" b="1" dirty="0">
                <a:solidFill>
                  <a:schemeClr val="tx2"/>
                </a:solidFill>
              </a:rPr>
              <a:t>of successful co-creators</a:t>
            </a:r>
            <a:endParaRPr lang="en-GB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4716016" y="530120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da-DK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Hans Jørgen Vodsgaard</a:t>
            </a:r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AAE076-7F58-41A9-8F73-CDE9F5E0F14C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EEECE1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srgbClr val="EEECE1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2655"/>
            <a:ext cx="7272808" cy="7332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</a:t>
            </a:r>
            <a:r>
              <a:rPr lang="en-GB" sz="2400" dirty="0"/>
              <a:t>Municipal officer competences versus citizen competences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603252" y="1052736"/>
            <a:ext cx="7995516" cy="5112568"/>
          </a:xfrm>
        </p:spPr>
        <p:txBody>
          <a:bodyPr>
            <a:noAutofit/>
          </a:bodyPr>
          <a:lstStyle/>
          <a:p>
            <a:pPr marL="82296" indent="0">
              <a:lnSpc>
                <a:spcPct val="120000"/>
              </a:lnSpc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Unfortunately, I haven’t found any surveys that focus on and present competence profiles for citizens or volunteers from civil society associations. </a:t>
            </a:r>
            <a:endParaRPr lang="en-GB" sz="1500" b="1" dirty="0">
              <a:latin typeface="Arial" panose="020B0604020202020204" pitchFamily="34" charset="0"/>
              <a:cs typeface="Arial" pitchFamily="34" charset="0"/>
            </a:endParaRPr>
          </a:p>
          <a:p>
            <a:pPr marL="8280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b="1" dirty="0">
                <a:latin typeface="Arial" panose="020B0604020202020204" pitchFamily="34" charset="0"/>
                <a:cs typeface="Arial" pitchFamily="34" charset="0"/>
              </a:rPr>
              <a:t>My thesis, </a:t>
            </a:r>
          </a:p>
          <a:p>
            <a:pPr marL="82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we can transfer the new civil servants competences to citizen groups and civil society associations, especially regarding “citizen-driven co-creation”, where the citizens</a:t>
            </a:r>
          </a:p>
          <a:p>
            <a:pPr marL="368550" indent="-285750">
              <a:lnSpc>
                <a:spcPct val="120000"/>
              </a:lnSpc>
              <a:spcBef>
                <a:spcPts val="0"/>
              </a:spcBef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must act both as resourceful co-initiators, co-designers and co-implementers </a:t>
            </a:r>
          </a:p>
          <a:p>
            <a:pPr marL="368550" indent="-285750">
              <a:lnSpc>
                <a:spcPct val="120000"/>
              </a:lnSpc>
              <a:spcBef>
                <a:spcPts val="0"/>
              </a:spcBef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and the outcome is most unpredictable and demanding to manage. </a:t>
            </a:r>
          </a:p>
          <a:p>
            <a:pPr marL="8280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In “citizen-driven co-creation” the citizens must have the resources and competences </a:t>
            </a:r>
          </a:p>
          <a:p>
            <a:pPr marL="368550" indent="-285750">
              <a:lnSpc>
                <a:spcPct val="120000"/>
              </a:lnSpc>
              <a:spcBef>
                <a:spcPts val="300"/>
              </a:spcBef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To take the initiative and define a problem and thereafter engage the municipality and other stakeholders,</a:t>
            </a:r>
          </a:p>
          <a:p>
            <a:pPr marL="368550" indent="-285750">
              <a:lnSpc>
                <a:spcPct val="120000"/>
              </a:lnSpc>
              <a:spcBef>
                <a:spcPts val="300"/>
              </a:spcBef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To facilitate the co-design of new solutions, and </a:t>
            </a:r>
          </a:p>
          <a:p>
            <a:pPr marL="368550" indent="-285750">
              <a:lnSpc>
                <a:spcPct val="120000"/>
              </a:lnSpc>
              <a:spcBef>
                <a:spcPts val="300"/>
              </a:spcBef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To take part in the project as co-implementers to provide the planned services. </a:t>
            </a: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10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9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Possible set of competence for co-creation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606262" y="953344"/>
            <a:ext cx="7995516" cy="5355976"/>
          </a:xfrm>
        </p:spPr>
        <p:txBody>
          <a:bodyPr>
            <a:noAutofit/>
          </a:bodyPr>
          <a:lstStyle/>
          <a:p>
            <a:pPr marL="82296" indent="0">
              <a:lnSpc>
                <a:spcPct val="120000"/>
              </a:lnSpc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ideal competence set for persons involved in citizen-driven co-creative projects can include the following combination of knowledge, skills and behaviours in: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Knowledge:</a:t>
            </a:r>
            <a:endParaRPr lang="da-D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General knowledge of co-creation - basic history, theory and practice. 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Strategic knowledge – of different types of contexts and tasks of co-creation 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Regulatory compliance - insight in legal and political limits for co-creation activities.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Skills:</a:t>
            </a:r>
            <a:endParaRPr lang="da-D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Process facilitation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Moderation of idea workshop 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Situational project management 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Behaviours (attitude and values):</a:t>
            </a:r>
            <a:endParaRPr lang="da-D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Attentive and responsive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Risk willingness 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Open and dialogue oriented 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020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979" y="0"/>
            <a:ext cx="9144000" cy="82971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</a:t>
            </a:r>
            <a:br>
              <a:rPr lang="en-GB" sz="3200" dirty="0"/>
            </a:br>
            <a:r>
              <a:rPr lang="en-GB" sz="2800" dirty="0">
                <a:effectLst/>
                <a:latin typeface="+mn-lt"/>
              </a:rPr>
              <a:t>     </a:t>
            </a:r>
            <a:r>
              <a:rPr lang="en-GB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Session A: Lead questions</a:t>
            </a:r>
            <a:br>
              <a:rPr lang="en-GB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899592" y="1412776"/>
            <a:ext cx="8074144" cy="43204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12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5ED8DC0-E388-433A-BFE2-110C595B6CC6}"/>
              </a:ext>
            </a:extLst>
          </p:cNvPr>
          <p:cNvSpPr/>
          <p:nvPr/>
        </p:nvSpPr>
        <p:spPr>
          <a:xfrm>
            <a:off x="449796" y="1399070"/>
            <a:ext cx="8244408" cy="4917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discuss and clarify the ideal competence set for initiating new and/or facilitating ongoing co-creative activities. </a:t>
            </a:r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 </a:t>
            </a:r>
            <a:r>
              <a:rPr lang="en-GB" sz="16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</a:t>
            </a: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you find most important for respectively 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a) to initiate new co-creative activities; and 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b) to facilitate already ongoing co-creative activities? </a:t>
            </a:r>
          </a:p>
          <a:p>
            <a:pPr lvl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 Which </a:t>
            </a:r>
            <a:r>
              <a:rPr lang="en-GB" sz="16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skills</a:t>
            </a: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you find most important for respectively 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a) new co-creative activities; and b) ongoing co-creative activities? </a:t>
            </a:r>
          </a:p>
          <a:p>
            <a:pPr lvl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 Which behaviours</a:t>
            </a:r>
            <a:r>
              <a:rPr lang="en-GB" sz="16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(attitudes and values) </a:t>
            </a: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you find most important for 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a) new co-creative activities; and b) ongoing co-creative activities? </a:t>
            </a:r>
          </a:p>
          <a:p>
            <a:pPr marL="800100" lvl="1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AutoNum type="arabicPeriod" startAt="4"/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 type of competences (knowledge, skills and behaviours) do you find most 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important for being a good initiator and facilitator of co-creative culture activities? </a:t>
            </a:r>
          </a:p>
          <a:p>
            <a:pPr marL="800100" lvl="1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AutoNum type="arabicPeriod" startAt="5"/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mention 3-4 competences you find most important to strengthen to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become a good co-creator. </a:t>
            </a:r>
          </a:p>
          <a:p>
            <a:pPr lvl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  Other topics regarding needed competences you wish to mention?</a:t>
            </a:r>
          </a:p>
        </p:txBody>
      </p:sp>
    </p:spTree>
    <p:extLst>
      <p:ext uri="{BB962C8B-B14F-4D97-AF65-F5344CB8AC3E}">
        <p14:creationId xmlns:p14="http://schemas.microsoft.com/office/powerpoint/2010/main" val="2627728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521804" y="1021378"/>
            <a:ext cx="8146152" cy="5112568"/>
          </a:xfrm>
        </p:spPr>
        <p:txBody>
          <a:bodyPr>
            <a:noAutofit/>
          </a:bodyPr>
          <a:lstStyle/>
          <a:p>
            <a:pPr marL="82296" lvl="0" indent="0">
              <a:buNone/>
            </a:pPr>
            <a:endParaRPr lang="en-GB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None/>
            </a:pPr>
            <a:endParaRPr lang="en-GB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 algn="ctr">
              <a:buNone/>
            </a:pPr>
            <a:r>
              <a:rPr lang="pl-PL" sz="3600" b="1" dirty="0">
                <a:solidFill>
                  <a:prstClr val="black"/>
                </a:solidFill>
              </a:rPr>
              <a:t>Thank you for your attention!</a:t>
            </a:r>
          </a:p>
          <a:p>
            <a:pPr marL="82296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4000"/>
              </a:lnSpc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endParaRPr lang="en-GB" sz="1400" i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endParaRPr lang="en-GB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260648"/>
            <a:ext cx="457200" cy="332656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bg1"/>
                </a:solidFill>
              </a:rPr>
              <a:pPr/>
              <a:t>13</a:t>
            </a:fld>
            <a:endParaRPr lang="da-DK" b="1" dirty="0">
              <a:solidFill>
                <a:schemeClr val="bg1"/>
              </a:solidFill>
            </a:endParaRPr>
          </a:p>
        </p:txBody>
      </p:sp>
      <p:pic>
        <p:nvPicPr>
          <p:cNvPr id="7" name="Billede 6" descr="bestyrelse, 1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212976"/>
            <a:ext cx="3374089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7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>
                <a:latin typeface="Arial" pitchFamily="34" charset="0"/>
                <a:cs typeface="Arial" pitchFamily="34" charset="0"/>
              </a:rPr>
              <a:t>      Competence need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30316" y="980728"/>
            <a:ext cx="8353643" cy="3672408"/>
          </a:xfrm>
        </p:spPr>
        <p:txBody>
          <a:bodyPr>
            <a:noAutofit/>
          </a:bodyPr>
          <a:lstStyle/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It seems clear that co-creation – especially in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the form of citizen-driven co-creation -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requires new competences both of the municipal officers and the civil society actors.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endParaRPr lang="da-DK" sz="1400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See the </a:t>
            </a:r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survey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report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http://co-create.one/survey%20report/index.html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500" dirty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500" dirty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5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400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6" name="Billede 5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36553872-A781-41F1-98B9-B382EDFAB7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1" y="1792017"/>
            <a:ext cx="5569871" cy="379722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9977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  C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ompetence need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251520" y="1340768"/>
            <a:ext cx="8713683" cy="3672408"/>
          </a:xfrm>
        </p:spPr>
        <p:txBody>
          <a:bodyPr>
            <a:noAutofit/>
          </a:bodyPr>
          <a:lstStyle/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It is a challenge to find valid research on the needed key competences for successful co-creation, and the few examples I have found are mainly elaborated from the municipal point of view! (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see the reference list at the end of this presentation). </a:t>
            </a:r>
          </a:p>
          <a:p>
            <a:pPr marL="521208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Below I present two examples of competence sets, 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provided by Danish researchers: </a:t>
            </a:r>
          </a:p>
          <a:p>
            <a:pPr marL="617220" lvl="1" indent="-34290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Two master's theses in 2017, Roskilde University Centre</a:t>
            </a:r>
          </a:p>
          <a:p>
            <a:pPr marL="61722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Leadership Academy, LEAD + </a:t>
            </a:r>
          </a:p>
          <a:p>
            <a:pPr marL="521208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500" dirty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500" dirty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5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400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E033EADD-CC99-40AA-B1BE-1A15420820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9" y="2609895"/>
            <a:ext cx="2699792" cy="359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9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</a:t>
            </a:r>
            <a:r>
              <a:rPr lang="en-GB" sz="2800" dirty="0">
                <a:latin typeface="+mn-lt"/>
              </a:rPr>
              <a:t>T</a:t>
            </a:r>
            <a:r>
              <a:rPr lang="en-GB" sz="2800" dirty="0">
                <a:effectLst/>
                <a:latin typeface="+mn-lt"/>
                <a:ea typeface="Calibri" panose="020F0502020204030204" pitchFamily="34" charset="0"/>
              </a:rPr>
              <a:t>wo master’s theses / citizen-driven co-creation </a:t>
            </a:r>
            <a:endParaRPr lang="en-GB" sz="2800" dirty="0">
              <a:latin typeface="+mn-lt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395536" y="1048212"/>
            <a:ext cx="8485584" cy="5549140"/>
          </a:xfrm>
        </p:spPr>
        <p:txBody>
          <a:bodyPr>
            <a:noAutofit/>
          </a:bodyPr>
          <a:lstStyle/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Two master's theses in 2017 from Roskilde University Centre (DK (Poulsen, </a:t>
            </a:r>
            <a:r>
              <a:rPr lang="en-GB" sz="1500" dirty="0" err="1">
                <a:latin typeface="Arial" pitchFamily="34" charset="0"/>
                <a:cs typeface="Arial" pitchFamily="34" charset="0"/>
              </a:rPr>
              <a:t>Færch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, 2017)</a:t>
            </a:r>
          </a:p>
          <a:p>
            <a:pPr marL="560070" lvl="1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acknowledge as methodological starting point that there are several models for co-creation, but they focus on the form of co-creation, in which the central actors are citizens and civil society associations. </a:t>
            </a:r>
          </a:p>
          <a:p>
            <a:pPr marL="560070" lvl="1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This form of co-creation is termed </a:t>
            </a:r>
            <a:r>
              <a:rPr lang="en-GB" sz="1500" b="1" dirty="0">
                <a:latin typeface="Arial" pitchFamily="34" charset="0"/>
                <a:cs typeface="Arial" pitchFamily="34" charset="0"/>
              </a:rPr>
              <a:t>"citizen-driven co-creation".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b="1" dirty="0">
                <a:latin typeface="Arial" pitchFamily="34" charset="0"/>
                <a:cs typeface="Arial" pitchFamily="34" charset="0"/>
              </a:rPr>
              <a:t>Defining citizen-driven co-creation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Citizen-driven co-creation means, the citizens </a:t>
            </a:r>
            <a:r>
              <a:rPr lang="en-GB" sz="1500" u="sng" dirty="0">
                <a:latin typeface="Arial" pitchFamily="34" charset="0"/>
                <a:cs typeface="Arial" pitchFamily="34" charset="0"/>
              </a:rPr>
              <a:t>identify a problem, design the solution and initiate the project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on their own. It is thus the citizens, who are the driving force throughout the project. </a:t>
            </a:r>
          </a:p>
          <a:p>
            <a:pPr marL="560070" lvl="1" indent="-285750">
              <a:lnSpc>
                <a:spcPct val="120000"/>
              </a:lnSpc>
              <a:spcBef>
                <a:spcPts val="3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role of the municipality is here </a:t>
            </a:r>
            <a:r>
              <a:rPr lang="en-GB" sz="1500" u="sng" dirty="0">
                <a:latin typeface="Arial" pitchFamily="34" charset="0"/>
                <a:cs typeface="Arial" pitchFamily="34" charset="0"/>
              </a:rPr>
              <a:t>to support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the project with the resources and knowledge that are crucial for the project to succeed. </a:t>
            </a:r>
          </a:p>
          <a:p>
            <a:pPr marL="560070" lvl="1" indent="-285750">
              <a:lnSpc>
                <a:spcPct val="120000"/>
              </a:lnSpc>
              <a:spcBef>
                <a:spcPts val="3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municipality accepts </a:t>
            </a:r>
            <a:r>
              <a:rPr lang="en-GB" sz="1500" u="sng" dirty="0">
                <a:latin typeface="Arial" pitchFamily="34" charset="0"/>
                <a:cs typeface="Arial" pitchFamily="34" charset="0"/>
              </a:rPr>
              <a:t>that content, form and goals for co-creation are defined by the citizens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 and the outcome of co-creation is not possible to predict in advance.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b="1" dirty="0">
                <a:latin typeface="Arial" pitchFamily="34" charset="0"/>
                <a:cs typeface="Arial" pitchFamily="34" charset="0"/>
              </a:rPr>
              <a:t>Citizen-driven co-creation implies new competences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case studies of the two master’s theses indicate </a:t>
            </a:r>
          </a:p>
          <a:p>
            <a:pPr marL="560070" lvl="1" indent="-285750">
              <a:lnSpc>
                <a:spcPct val="120000"/>
              </a:lnSpc>
              <a:spcBef>
                <a:spcPts val="3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civil servants </a:t>
            </a:r>
            <a:r>
              <a:rPr lang="en-GB" sz="1500" u="sng" dirty="0">
                <a:latin typeface="Arial" pitchFamily="34" charset="0"/>
                <a:cs typeface="Arial" pitchFamily="34" charset="0"/>
              </a:rPr>
              <a:t>cannot play their traditionally role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and take control and set the direction on the basis of the directives of the management and politicians, </a:t>
            </a:r>
          </a:p>
          <a:p>
            <a:pPr marL="560070" lvl="1" indent="-285750">
              <a:lnSpc>
                <a:spcPct val="120000"/>
              </a:lnSpc>
              <a:spcBef>
                <a:spcPts val="3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Instead they now </a:t>
            </a:r>
            <a:r>
              <a:rPr lang="en-GB" sz="1500" u="sng" dirty="0">
                <a:latin typeface="Arial" pitchFamily="34" charset="0"/>
                <a:cs typeface="Arial" pitchFamily="34" charset="0"/>
              </a:rPr>
              <a:t>must facilitate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the citizens' work. </a:t>
            </a:r>
          </a:p>
          <a:p>
            <a:pPr>
              <a:lnSpc>
                <a:spcPct val="120000"/>
              </a:lnSpc>
              <a:buNone/>
            </a:pPr>
            <a:endParaRPr lang="en-GB" sz="1400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1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</a:t>
            </a:r>
            <a:r>
              <a:rPr lang="en-GB" sz="2800" dirty="0">
                <a:latin typeface="+mn-lt"/>
              </a:rPr>
              <a:t>T</a:t>
            </a:r>
            <a:r>
              <a:rPr lang="en-GB" sz="2800" dirty="0">
                <a:effectLst/>
                <a:latin typeface="+mn-lt"/>
                <a:ea typeface="Calibri" panose="020F0502020204030204" pitchFamily="34" charset="0"/>
              </a:rPr>
              <a:t>wo master’s theses / four new competences </a:t>
            </a:r>
            <a:endParaRPr lang="en-GB" sz="2800" dirty="0">
              <a:latin typeface="+mn-lt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385750" y="933174"/>
            <a:ext cx="8485584" cy="5924825"/>
          </a:xfrm>
        </p:spPr>
        <p:txBody>
          <a:bodyPr>
            <a:noAutofit/>
          </a:bodyPr>
          <a:lstStyle/>
          <a:p>
            <a:pPr marL="82800" indent="0">
              <a:lnSpc>
                <a:spcPct val="120000"/>
              </a:lnSpc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In order to succeed in this new role, as facilitators in </a:t>
            </a:r>
            <a:r>
              <a:rPr lang="en-GB" sz="1500" b="1" dirty="0">
                <a:latin typeface="Arial" pitchFamily="34" charset="0"/>
                <a:cs typeface="Arial" pitchFamily="34" charset="0"/>
              </a:rPr>
              <a:t>"citizen-driven co-creation“, the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case studies identified four new competences, which the civil servants must master: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b="1" dirty="0">
                <a:latin typeface="Arial" pitchFamily="34" charset="0"/>
                <a:cs typeface="Arial" pitchFamily="34" charset="0"/>
              </a:rPr>
              <a:t>1. Facilitating </a:t>
            </a:r>
          </a:p>
          <a:p>
            <a:pPr marL="82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civil servant should be less governing in the process to avoid to weaken the motivation of the citizens (avoid to weaken their sense of ownership): </a:t>
            </a:r>
          </a:p>
          <a:p>
            <a:pPr marL="368550" indent="-285750">
              <a:lnSpc>
                <a:spcPct val="120000"/>
              </a:lnSpc>
              <a:spcBef>
                <a:spcPts val="0"/>
              </a:spcBef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Must be seen as a process facilitator rather than as a project manager</a:t>
            </a:r>
          </a:p>
          <a:p>
            <a:pPr marL="8280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b="1" dirty="0">
                <a:latin typeface="Arial" pitchFamily="34" charset="0"/>
                <a:cs typeface="Arial" pitchFamily="34" charset="0"/>
              </a:rPr>
              <a:t>2. Build equal relationships</a:t>
            </a:r>
          </a:p>
          <a:p>
            <a:pPr marL="82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Have the ability to meet the citizens and other actors in a more equal and dialog-based relationship.</a:t>
            </a:r>
          </a:p>
          <a:p>
            <a:pPr marL="368550" indent="-285750">
              <a:lnSpc>
                <a:spcPct val="120000"/>
              </a:lnSpc>
              <a:spcBef>
                <a:spcPts val="0"/>
              </a:spcBef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Must be able to motivate the citizens  to share attitudes, experiences, resources and ideas.</a:t>
            </a:r>
          </a:p>
          <a:p>
            <a:pPr>
              <a:spcBef>
                <a:spcPts val="1200"/>
              </a:spcBef>
              <a:buNone/>
            </a:pPr>
            <a:r>
              <a:rPr lang="en-GB" sz="1500" b="1" dirty="0">
                <a:latin typeface="Arial" pitchFamily="34" charset="0"/>
                <a:cs typeface="Arial" pitchFamily="34" charset="0"/>
              </a:rPr>
              <a:t>3. Act as liaison </a:t>
            </a:r>
          </a:p>
          <a:p>
            <a:pPr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Can act as a liaison between the citizens and the municipality. </a:t>
            </a:r>
          </a:p>
          <a:p>
            <a:pPr>
              <a:spcBef>
                <a:spcPts val="0"/>
              </a:spcBef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Must secure a balance between the interests of citizens and the politically agreed guidelines.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b="1" dirty="0">
                <a:latin typeface="Arial" pitchFamily="34" charset="0"/>
                <a:cs typeface="Arial" pitchFamily="34" charset="0"/>
              </a:rPr>
              <a:t>4. Adapt to changing situations and needs</a:t>
            </a:r>
          </a:p>
          <a:p>
            <a:pPr marL="82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With citizen-driven co-creation, every situation and project is different -  therefore the official must continually adapt his own role and effort and assess which resources are needed.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official must have a large individual responsibility in relation to managing and shaping his own role, because it cannot be defined in advance.</a:t>
            </a: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59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>
                <a:latin typeface="+mn-lt"/>
              </a:rPr>
              <a:t>    </a:t>
            </a:r>
            <a:r>
              <a:rPr lang="en-GB" sz="2800" dirty="0">
                <a:effectLst/>
                <a:latin typeface="+mn-lt"/>
              </a:rPr>
              <a:t>Two master’s theses / </a:t>
            </a:r>
            <a:r>
              <a:rPr lang="en-GB" sz="2800" dirty="0">
                <a:effectLst/>
                <a:latin typeface="+mn-lt"/>
                <a:cs typeface="Arial" pitchFamily="34" charset="0"/>
              </a:rPr>
              <a:t>the institutional framework</a:t>
            </a:r>
            <a:endParaRPr lang="en-GB" sz="2800" dirty="0">
              <a:effectLst/>
              <a:latin typeface="+mn-lt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385750" y="933175"/>
            <a:ext cx="8485584" cy="5160122"/>
          </a:xfrm>
        </p:spPr>
        <p:txBody>
          <a:bodyPr>
            <a:noAutofit/>
          </a:bodyPr>
          <a:lstStyle/>
          <a:p>
            <a:pPr marL="8280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two master’s theses point out that the success of the civil servants also implies that the municipalities adapt to the following three requirements:</a:t>
            </a:r>
          </a:p>
          <a:p>
            <a:pPr marL="368550" indent="-285750">
              <a:lnSpc>
                <a:spcPct val="120000"/>
              </a:lnSpc>
              <a:spcBef>
                <a:spcPts val="1200"/>
              </a:spcBef>
            </a:pPr>
            <a:r>
              <a:rPr lang="en-GB" sz="1500" u="sng" dirty="0">
                <a:latin typeface="Arial" pitchFamily="34" charset="0"/>
                <a:cs typeface="Arial" pitchFamily="34" charset="0"/>
              </a:rPr>
              <a:t>Drop the zero-error-culture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to gain more room to experiment and to go new ways, so it is accepted that not all new projects succeed in the first attempt.</a:t>
            </a:r>
          </a:p>
          <a:p>
            <a:pPr marL="368550" indent="-285750">
              <a:lnSpc>
                <a:spcPct val="120000"/>
              </a:lnSpc>
              <a:spcBef>
                <a:spcPts val="1200"/>
              </a:spcBef>
            </a:pPr>
            <a:r>
              <a:rPr lang="en-GB" sz="1500" u="sng" dirty="0">
                <a:latin typeface="Arial" pitchFamily="34" charset="0"/>
                <a:cs typeface="Arial" pitchFamily="34" charset="0"/>
              </a:rPr>
              <a:t>Introduce short decision-making procedures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to make it possible to quickly help citizens further, so that they do not get tired and demotivated during the project</a:t>
            </a:r>
          </a:p>
          <a:p>
            <a:pPr marL="368550" indent="-285750">
              <a:lnSpc>
                <a:spcPct val="120000"/>
              </a:lnSpc>
              <a:spcBef>
                <a:spcPts val="1200"/>
              </a:spcBef>
            </a:pPr>
            <a:r>
              <a:rPr lang="en-GB" sz="1500" u="sng" dirty="0">
                <a:latin typeface="Arial" pitchFamily="34" charset="0"/>
                <a:cs typeface="Arial" pitchFamily="34" charset="0"/>
              </a:rPr>
              <a:t>Provide a free framework for the civil servants, 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so they are able to pursue the citizens' needs by having a more fluid role in the municipal institution.</a:t>
            </a:r>
          </a:p>
          <a:p>
            <a:pPr marL="8280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b="1" dirty="0">
                <a:latin typeface="Arial" pitchFamily="34" charset="0"/>
                <a:cs typeface="Arial" pitchFamily="34" charset="0"/>
              </a:rPr>
              <a:t>In conclusion the master’s theses  </a:t>
            </a:r>
          </a:p>
          <a:p>
            <a:pPr marL="82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mention that the need for new competence profiles of the civil servants, should not replace the former more traditional competence profiles. </a:t>
            </a:r>
          </a:p>
          <a:p>
            <a:pPr marL="8280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1500" dirty="0">
                <a:latin typeface="Arial" pitchFamily="34" charset="0"/>
                <a:cs typeface="Arial" pitchFamily="34" charset="0"/>
              </a:rPr>
              <a:t>The new co-creative role functions more like a supplement to the old roles, and can be used when the municipality aims to involve the citizens and civil society associations more in providing local welfare services.</a:t>
            </a:r>
          </a:p>
          <a:p>
            <a:pPr marL="82800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GB" sz="1200" dirty="0">
                <a:latin typeface="Arial" panose="020B0604020202020204" pitchFamily="34" charset="0"/>
                <a:cs typeface="Arial" pitchFamily="34" charset="0"/>
              </a:rPr>
              <a:t>NB: The ability to work in unpredictable and changing contexts implies high competence levels (and higher salary?) </a:t>
            </a:r>
          </a:p>
          <a:p>
            <a:pPr marL="82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200" dirty="0">
                <a:latin typeface="Arial" panose="020B0604020202020204" pitchFamily="34" charset="0"/>
                <a:cs typeface="Arial" pitchFamily="34" charset="0"/>
              </a:rPr>
              <a:t>See the EU Commission’s European Qualifications Framework (EQF)</a:t>
            </a:r>
          </a:p>
          <a:p>
            <a:pPr marL="82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https://ec.europa.eu/ploteus/content/descriptors-page</a:t>
            </a:r>
            <a:endParaRPr lang="da-DK" sz="12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4134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9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  </a:t>
            </a:r>
            <a:br>
              <a:rPr lang="en-GB" sz="3200" dirty="0"/>
            </a:br>
            <a:r>
              <a:rPr lang="en-GB" sz="3200" dirty="0"/>
              <a:t>       </a:t>
            </a:r>
            <a:r>
              <a:rPr lang="en-GB" sz="2800" dirty="0">
                <a:effectLst/>
                <a:latin typeface="+mn-lt"/>
                <a:cs typeface="Arial" panose="020B0604020202020204" pitchFamily="34" charset="0"/>
              </a:rPr>
              <a:t>T</a:t>
            </a:r>
            <a:r>
              <a:rPr lang="en-GB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he Leadership Academy, LEAD +</a:t>
            </a:r>
            <a:br>
              <a:rPr lang="en-GB" sz="3200" dirty="0">
                <a:latin typeface="Arial" panose="020B0604020202020204" pitchFamily="34" charset="0"/>
                <a:cs typeface="Arial" pitchFamily="34" charset="0"/>
              </a:rPr>
            </a:b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647056" y="1038063"/>
            <a:ext cx="8136904" cy="5040560"/>
          </a:xfrm>
        </p:spPr>
        <p:txBody>
          <a:bodyPr>
            <a:noAutofit/>
          </a:bodyPr>
          <a:lstStyle/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itchFamily="34" charset="0"/>
              </a:rPr>
              <a:t>LEAD+ divides the needed competences for co-creation into four abilities: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1. Analytical competence (to clarify the given context of co-creation)</a:t>
            </a:r>
          </a:p>
          <a:p>
            <a:pPr marL="356616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Aware of what type of co-creation you are a part of and thus also be consciously about your role in the concrete co-operation processes.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2. Strategic competence (to plan the most appropriate form of co-creation) </a:t>
            </a:r>
          </a:p>
          <a:p>
            <a:pPr marL="356616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Can work strategically - It means to be aware of the types of co-creation that are most appropriate in the given situation.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3. Risk willingness </a:t>
            </a:r>
          </a:p>
          <a:p>
            <a:pPr marL="356616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Can handle the unpredictability that is part of co-creation. Many public organizations are characterized by a degree of zero-error-culture - and managers and employees prefer to avoid taking chances than risking mistakes. </a:t>
            </a:r>
          </a:p>
          <a:p>
            <a:pPr>
              <a:spcBef>
                <a:spcPts val="1200"/>
              </a:spcBef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4. Attentive and responsive</a:t>
            </a:r>
          </a:p>
          <a:p>
            <a:pPr marL="356616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In equal co-creation processes, management is not just something that goes down from above. As a leader you must also be very attentive and responsive to the needs expressed by the actors involved in the concrete co-creation processes.</a:t>
            </a:r>
          </a:p>
          <a:p>
            <a:pPr marL="356616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400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  </a:t>
            </a:r>
            <a:br>
              <a:rPr lang="en-GB" sz="3200" dirty="0"/>
            </a:br>
            <a:r>
              <a:rPr lang="en-GB" sz="3200" dirty="0"/>
              <a:t>      </a:t>
            </a:r>
            <a:r>
              <a:rPr lang="en-GB" sz="2800" dirty="0">
                <a:effectLst/>
                <a:cs typeface="Arial" panose="020B0604020202020204" pitchFamily="34" charset="0"/>
              </a:rPr>
              <a:t>T</a:t>
            </a:r>
            <a:r>
              <a:rPr lang="en-GB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he Leadership Academy, LEAD +</a:t>
            </a:r>
            <a:br>
              <a:rPr lang="en-GB" sz="3200" dirty="0">
                <a:latin typeface="Arial" panose="020B0604020202020204" pitchFamily="34" charset="0"/>
                <a:cs typeface="Arial" pitchFamily="34" charset="0"/>
              </a:rPr>
            </a:b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647056" y="1340768"/>
            <a:ext cx="8317432" cy="504056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Final clarification</a:t>
            </a:r>
          </a:p>
          <a:p>
            <a:pPr marL="82296" indent="0">
              <a:lnSpc>
                <a:spcPct val="120000"/>
              </a:lnSpc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LEAD+ also point out that the new roles with co-creation must live side by side with the classical roles as civil servants based on authority and compliance</a:t>
            </a:r>
          </a:p>
          <a:p>
            <a:pPr marL="8280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Therefore co-creation shall not replace, but rather supplement the classic objectives</a:t>
            </a:r>
          </a:p>
          <a:p>
            <a:pPr marL="368550" indent="-28575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“to made the services cheaper and more efficient", and </a:t>
            </a:r>
          </a:p>
          <a:p>
            <a:pPr marL="368550" indent="-28575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"to ensure that the rules are followed".</a:t>
            </a:r>
          </a:p>
          <a:p>
            <a:pPr marL="8280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key message in co-creation seen as a paradigm shift is: </a:t>
            </a:r>
          </a:p>
          <a:p>
            <a:pPr marL="368550" indent="-28575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challenges in our society are so complex and resource-intensive that we must seek to complement the traditional approach of public services with new approaches. </a:t>
            </a:r>
          </a:p>
          <a:p>
            <a:pPr marL="368550" indent="-285750"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 even sharper: Governmental monopoly to solve societal problems is inadequate. We must also find ways to ensure that a wider range of actors can create welfare.</a:t>
            </a:r>
          </a:p>
          <a:p>
            <a:pPr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410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Possible competence for co-creation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683568" y="1556792"/>
            <a:ext cx="7995516" cy="352839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GB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Ulrich, Jens; Nielsen, Kim Martin &amp; Bartram, Jan: Ledelse af samskabelse. In Offentlig </a:t>
            </a:r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 Pipeline 2.0. Download: </a:t>
            </a:r>
            <a:r>
              <a:rPr lang="da-DK" sz="1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https://lead.eu/wp-content/uploads/2018/10/Den-Offentlige-Leadership-Pipeline-2.0-Ledelse-af-samskabelse.pdf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</a:rPr>
              <a:t>Bresser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, Babette;  Andersen, Sofi e Amalie; Kok, Sanne; </a:t>
            </a:r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</a:rPr>
              <a:t>Beuschel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, Nikolaj; Billekop, Sofi e Marie (2013): Et magasin om samskabelse. Inspiration til velfærdsmagere. Udgivet af Frivilligrådet i forbindelse med Frivilligrådets årsmøde 2013</a:t>
            </a:r>
          </a:p>
          <a:p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</a:rPr>
              <a:t>Ingerfair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 – udvikler bæredygtige frivilligmiljøer (2018). Grundkursus i Samskabelse. See </a:t>
            </a:r>
            <a:r>
              <a:rPr lang="da-DK" sz="14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https://www.ingerfair.dk/kursusportal/grundkursus-i-samskabelse/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Poulsen, Lea &amp; Færch, Cæcilie (2017): Embedsmanden som samskaber: Her er fire afgørende kompetencer. Artikel RUC 04.09.17.  </a:t>
            </a: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50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11459</TotalTime>
  <Words>1687</Words>
  <Application>Microsoft Office PowerPoint</Application>
  <PresentationFormat>Skærmshow (4:3)</PresentationFormat>
  <Paragraphs>194</Paragraphs>
  <Slides>13</Slides>
  <Notes>12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Verdana</vt:lpstr>
      <vt:lpstr>Wingdings</vt:lpstr>
      <vt:lpstr>Wingdings 2</vt:lpstr>
      <vt:lpstr>Bambusfletværk</vt:lpstr>
      <vt:lpstr>PowerPoint-præsentation</vt:lpstr>
      <vt:lpstr>      Competence need</vt:lpstr>
      <vt:lpstr>        Competence need</vt:lpstr>
      <vt:lpstr>      Two master’s theses / citizen-driven co-creation </vt:lpstr>
      <vt:lpstr>    Two master’s theses / four new competences </vt:lpstr>
      <vt:lpstr>    Two master’s theses / the institutional framework</vt:lpstr>
      <vt:lpstr>                The Leadership Academy, LEAD + </vt:lpstr>
      <vt:lpstr>               The Leadership Academy, LEAD + </vt:lpstr>
      <vt:lpstr>      Possible competence for co-creation</vt:lpstr>
      <vt:lpstr>      Municipal officer competences versus citizen competences</vt:lpstr>
      <vt:lpstr>      Possible set of competence for co-creation</vt:lpstr>
      <vt:lpstr>            Session A: Lead questions 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 Vodsgaard</cp:lastModifiedBy>
  <cp:revision>753</cp:revision>
  <dcterms:created xsi:type="dcterms:W3CDTF">2011-03-31T09:38:17Z</dcterms:created>
  <dcterms:modified xsi:type="dcterms:W3CDTF">2019-10-11T09:00:38Z</dcterms:modified>
</cp:coreProperties>
</file>