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323" r:id="rId2"/>
    <p:sldId id="325" r:id="rId3"/>
    <p:sldId id="327" r:id="rId4"/>
    <p:sldId id="329" r:id="rId5"/>
    <p:sldId id="330" r:id="rId6"/>
    <p:sldId id="331" r:id="rId7"/>
    <p:sldId id="332" r:id="rId8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7" autoAdjust="0"/>
    <p:restoredTop sz="94660" autoAdjust="0"/>
  </p:normalViewPr>
  <p:slideViewPr>
    <p:cSldViewPr>
      <p:cViewPr>
        <p:scale>
          <a:sx n="90" d="100"/>
          <a:sy n="90" d="100"/>
        </p:scale>
        <p:origin x="-9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tx2">
                <a:lumMod val="20000"/>
                <a:lumOff val="80000"/>
                <a:alpha val="11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petenceudvikling.dk/englis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rivillighed.dk/danish-institute-for-voluntary-effor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5508104" y="57332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Institute for Civil Society    </a:t>
            </a:r>
            <a:endParaRPr lang="da-DK" sz="105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877272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187624" y="2132856"/>
            <a:ext cx="7056784" cy="10756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Pilot courses for culture managers and volunteers </a:t>
            </a:r>
          </a:p>
          <a:p>
            <a:pPr lvl="0" algn="ctr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 2</a:t>
            </a:r>
            <a:r>
              <a:rPr lang="en-GB" sz="2400" b="1" baseline="300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nd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 – 7</a:t>
            </a:r>
            <a:r>
              <a:rPr lang="en-GB" sz="2400" b="1" baseline="300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itchFamily="34" charset="0"/>
              </a:rPr>
              <a:t> October 2017 in Lousada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87624" y="3284984"/>
            <a:ext cx="7056784" cy="1275698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tabLst>
                <a:tab pos="227013" algn="l"/>
              </a:tabLst>
            </a:pP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Transfer the learning outcome </a:t>
            </a:r>
          </a:p>
          <a:p>
            <a:pPr algn="ctr" fontAlgn="base">
              <a:tabLst>
                <a:tab pos="227013" algn="l"/>
              </a:tabLst>
            </a:pP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to tasks at home</a:t>
            </a:r>
            <a:endParaRPr lang="en-GB" sz="24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4283968" y="53012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Hans Jørgen Vodsgaard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Billede 10" descr="SPAR - letter head symb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60648"/>
            <a:ext cx="7023409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  “Transfer” - a new pedagogical buzzword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432048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“Transfer“ is about being able to utilize and transfer what you have learned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in a context (on a course) to another context (the daily work of the organization). </a:t>
            </a:r>
            <a:endParaRPr lang="da-DK" sz="19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“We should focus much more on the situation and context in which the learned shall be applied.”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Bent Gringer, chief consultant at the Competence Secretariat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“When we plan learning and competence development, we must focus on the transfer potential rather than at the contents of courses etc.”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      Bent Gringer, chief consultant at the Competence Secretariat –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New trend for example at: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The Agency for Competence Development in the State Sector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3"/>
              </a:rPr>
              <a:t>–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see </a:t>
            </a:r>
            <a:r>
              <a:rPr lang="en-GB" sz="1400" dirty="0" smtClean="0">
                <a:latin typeface="Arial" pitchFamily="34" charset="0"/>
                <a:cs typeface="Arial" pitchFamily="34" charset="0"/>
                <a:hlinkClick r:id="rId3"/>
              </a:rPr>
              <a:t>www.kompetenceudvikling.dk/english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The Danish Institute for Voluntary Effort (DIVE) – see </a:t>
            </a:r>
            <a:r>
              <a:rPr lang="en-GB" sz="1400" dirty="0" smtClean="0">
                <a:latin typeface="Arial" pitchFamily="34" charset="0"/>
                <a:cs typeface="Arial" pitchFamily="34" charset="0"/>
                <a:hlinkClick r:id="rId4"/>
              </a:rPr>
              <a:t>http://frivillighed.dk/danish-institute-for-voluntary-effort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  A holistic learning approach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99592" y="1412776"/>
            <a:ext cx="7344816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Transfer requires a holistic </a:t>
            </a:r>
            <a:r>
              <a:rPr lang="en-GB" sz="1600" b="1" u="sng" dirty="0" smtClean="0">
                <a:latin typeface="Arial" pitchFamily="34" charset="0"/>
                <a:cs typeface="Arial" pitchFamily="34" charset="0"/>
              </a:rPr>
              <a:t>pre-, </a:t>
            </a:r>
            <a:r>
              <a:rPr lang="en-GB" sz="1600" b="1" u="sng" dirty="0" smtClean="0">
                <a:latin typeface="Arial" pitchFamily="34" charset="0"/>
                <a:cs typeface="Arial" pitchFamily="34" charset="0"/>
              </a:rPr>
              <a:t>during- </a:t>
            </a:r>
            <a:r>
              <a:rPr lang="en-GB" sz="1600" b="1" u="sng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GB" sz="1600" b="1" u="sng" dirty="0" smtClean="0">
                <a:latin typeface="Arial" pitchFamily="34" charset="0"/>
                <a:cs typeface="Arial" pitchFamily="34" charset="0"/>
              </a:rPr>
              <a:t>post-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approach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to learning, </a:t>
            </a:r>
          </a:p>
          <a:p>
            <a:pPr marL="252000" indent="-252000"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where it is not only the concrete education situation that is prioritized, </a:t>
            </a:r>
          </a:p>
          <a:p>
            <a:pPr marL="252000" indent="-252000"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but also the future situation and context in which to apply the learned.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From the start of the course planning both teacher, course leader and organization must be aware </a:t>
            </a:r>
          </a:p>
          <a:p>
            <a:pPr marL="288000" indent="-252000"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how the learning can be transferred and transformed into the specific tasks of the specific organization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  The learned must be used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55576" y="1196752"/>
            <a:ext cx="7416824" cy="417646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best conditions for creating effective and useful learning: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You should be able to go home and use what you have learned right away.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You get started using your new knowledge as quickly as possible. 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You find a way to train and test your new knowledge in your voluntary work afterwards. 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What you learn should benefit you, your association and not least the users. 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The learning outcome can be many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27584" y="1124744"/>
            <a:ext cx="7632848" cy="5112568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Hand at heart we all know where we have weaknesses or where we lack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some personal competences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some specific skills or skills to do a better job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some broader visions or perspectives  why it is important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ability to assess own strengths and weaknesses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All four abilities (qualifications) can be developed by training,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But not least the 3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ability to motivate and inspire by visions  is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least in 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a voluntary NGO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context.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An initiator, a leader must be able to inspire and motivate because he / she has</a:t>
            </a:r>
          </a:p>
          <a:p>
            <a:pPr marL="252000" indent="-252000">
              <a:lnSpc>
                <a:spcPct val="120000"/>
              </a:lnSpc>
              <a:spcBef>
                <a:spcPts val="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 vision - can formulate purpose and direction (directly and indirectly)</a:t>
            </a: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26320" lvl="1" indent="-252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If you want to start a cultural activity in the local community in a remote area, 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it is important not only to be able to talk about the specific activity 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but also to communicate the added values for the community, 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especially when talking to key stakeholders (local politicians)</a:t>
            </a:r>
            <a:endParaRPr lang="en-GB" sz="1400" i="1" dirty="0" smtClean="0">
              <a:latin typeface="Arial" pitchFamily="34" charset="0"/>
              <a:cs typeface="Arial" pitchFamily="34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Workshops - transfer to own situation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899592" y="1412776"/>
            <a:ext cx="8074144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683568" y="1556792"/>
          <a:ext cx="7776864" cy="3888432"/>
        </p:xfrm>
        <a:graphic>
          <a:graphicData uri="http://schemas.openxmlformats.org/drawingml/2006/table">
            <a:tbl>
              <a:tblPr/>
              <a:tblGrid>
                <a:gridCol w="1080120"/>
                <a:gridCol w="6696744"/>
              </a:tblGrid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Theme:        </a:t>
                      </a:r>
                      <a:endParaRPr lang="da-DK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Compile ideas for transfer of the learned to own situation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57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Activity:</a:t>
                      </a:r>
                      <a:endParaRPr lang="da-DK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Workshops / five mixed groups of managers and volunteers ;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1-3 in Room 1; Group 4-5 in Room 2.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8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Questions: </a:t>
                      </a:r>
                      <a:endParaRPr lang="da-DK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Please discuss the learning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outcome of the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courses</a:t>
                      </a:r>
                      <a:r>
                        <a:rPr lang="en-GB" sz="16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and how to use it at home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 specific, give examples): 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26695" algn="l"/>
                          <a:tab pos="828040" algn="l"/>
                        </a:tabLst>
                      </a:pP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What primary outcome of the course can you utilize for your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daily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work at home as volunteers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managers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26695" algn="l"/>
                          <a:tab pos="828040" algn="l"/>
                        </a:tabLst>
                      </a:pP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Which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competences</a:t>
                      </a:r>
                      <a:r>
                        <a:rPr lang="en-GB" sz="16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volunteers/managers should you be more conscious about and try to develop further when you come home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AutoNum type="arabicParenR"/>
                        <a:tabLst>
                          <a:tab pos="226695" algn="l"/>
                          <a:tab pos="828040" algn="l"/>
                        </a:tabLst>
                      </a:pP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How and with who will you transfer the key outcome to your work at home as volunteers and/or managers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3200" dirty="0" smtClean="0"/>
              <a:t>      Groups </a:t>
            </a:r>
            <a:endParaRPr lang="en-GB" sz="3200" dirty="0"/>
          </a:p>
        </p:txBody>
      </p:sp>
      <p:sp>
        <p:nvSpPr>
          <p:cNvPr id="4" name="Tekstboks 3"/>
          <p:cNvSpPr txBox="1"/>
          <p:nvPr/>
        </p:nvSpPr>
        <p:spPr>
          <a:xfrm>
            <a:off x="8388424" y="260648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8316416" y="188640"/>
            <a:ext cx="564704" cy="476250"/>
          </a:xfrm>
        </p:spPr>
        <p:txBody>
          <a:bodyPr/>
          <a:lstStyle/>
          <a:p>
            <a:pPr algn="r"/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 algn="r"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251521" y="2132856"/>
          <a:ext cx="8496942" cy="3960446"/>
        </p:xfrm>
        <a:graphic>
          <a:graphicData uri="http://schemas.openxmlformats.org/drawingml/2006/table">
            <a:tbl>
              <a:tblPr/>
              <a:tblGrid>
                <a:gridCol w="1699158"/>
                <a:gridCol w="1699158"/>
                <a:gridCol w="1749302"/>
                <a:gridCol w="1649590"/>
                <a:gridCol w="1699734"/>
              </a:tblGrid>
              <a:tr h="297735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Room 1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FA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Room 2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977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1: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FA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2: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FA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3: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FA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4: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Group 5: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65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346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Participants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Jennie Dennett (UK)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Helen Randle (UK)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Denise Hayhurst (UK)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Carol Scott (UK)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Farmeena Akhtar (UK)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Jordan Burns (UK)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Yvonne Halskov (DK)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Astrid Tyroll (DK)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Mogens </a:t>
                      </a:r>
                      <a:r>
                        <a:rPr lang="en-GB" sz="11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Pedersen (</a:t>
                      </a: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Niels Frederiksen (DK)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Ingerlise Larsen (DK)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Verner </a:t>
                      </a:r>
                      <a:r>
                        <a:rPr lang="en-GB" sz="11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B. </a:t>
                      </a: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Larsen (DK)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Erika Hefner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Andrea Bor (HU)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Sándor Striker (HU)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Tomas Kovacs (HU)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Richard Nagy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Bettina E. Csipszer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Gerly Toth (HU)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Virag Pozsgai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Ewa Poloczek (PL)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Tomasz Kleczek (PL)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Agnieszka Pytlik (PL)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Jerzy Kraus (PL)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Agnieszka Mandrysz (PL)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Paulina Wolos (PL)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Sandra Esteves (PT)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Catia Magalhaes (PT)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Filipe Barbosa (PT)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Sandra Silva (PT)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Susana Vasconcelos (PT)</a:t>
                      </a:r>
                      <a:endParaRPr lang="da-D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Tiago Meireles (PT)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endParaRPr lang="en-GB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endParaRPr lang="en-GB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46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Moderators and reporters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086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Bente von Schindel (DK) 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Hans </a:t>
                      </a:r>
                      <a:r>
                        <a:rPr lang="en-GB" sz="11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J.</a:t>
                      </a:r>
                      <a:r>
                        <a:rPr lang="en-GB" sz="11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1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Vodsgaard </a:t>
                      </a: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(DK)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Artur Pinto (PT)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Manuel Nunes (PT)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da-DK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Laraine Winning (UK)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da-DK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Lindsey Jackson (UK) </a:t>
                      </a: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Agnieszka Dadak (PL) 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Rafał Dadak (PL)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235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János Szigeti Tóth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1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Jozsef Fekete (HU)</a:t>
                      </a:r>
                      <a:endParaRPr lang="da-D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44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251520" y="1196752"/>
          <a:ext cx="8496944" cy="693571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693571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Workshops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 five mixed groups of managers and volunteers ;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  <a:tab pos="680720" algn="l"/>
                        </a:tabLst>
                      </a:pPr>
                      <a:r>
                        <a:rPr lang="en-GB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 </a:t>
                      </a:r>
                      <a:r>
                        <a:rPr lang="en-GB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1-3 in Room 1; Group 4-5 in Room 2.</a:t>
                      </a:r>
                      <a:endParaRPr lang="da-DK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3565" marR="2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8330</TotalTime>
  <Words>819</Words>
  <Application>Microsoft Office PowerPoint</Application>
  <PresentationFormat>Skærmshow (4:3)</PresentationFormat>
  <Paragraphs>148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Bambusfletværk</vt:lpstr>
      <vt:lpstr>Dias nummer 1</vt:lpstr>
      <vt:lpstr>        “Transfer” - a new pedagogical buzzword </vt:lpstr>
      <vt:lpstr>        A holistic learning approach  </vt:lpstr>
      <vt:lpstr>        The learned must be used  </vt:lpstr>
      <vt:lpstr>      The learning outcome can be many </vt:lpstr>
      <vt:lpstr>      Workshops - transfer to own situation</vt:lpstr>
      <vt:lpstr>      Groups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hjv</cp:lastModifiedBy>
  <cp:revision>674</cp:revision>
  <dcterms:created xsi:type="dcterms:W3CDTF">2011-03-31T09:38:17Z</dcterms:created>
  <dcterms:modified xsi:type="dcterms:W3CDTF">2017-10-05T09:12:36Z</dcterms:modified>
</cp:coreProperties>
</file>