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Overlock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da-DK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da-DK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00" cy="372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Forventninger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Fordringer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Kompleksitet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Omstilling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Fleksibilitet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Krav og lovgivning </a:t>
            </a:r>
            <a:endParaRPr sz="1400"/>
          </a:p>
        </p:txBody>
      </p:sp>
      <p:sp>
        <p:nvSpPr>
          <p:cNvPr id="169" name="Google Shape;169;p1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a-DK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00" cy="372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Museumsloven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Sikkerhed, forsikringer og arbejdsmiljø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Danmarks Statistik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Persondata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Medier og fotos</a:t>
            </a:r>
            <a:r>
              <a:rPr lang="da-DK" sz="3200">
                <a:latin typeface="Overlock"/>
                <a:ea typeface="Overlock"/>
                <a:cs typeface="Overlock"/>
                <a:sym typeface="Overlock"/>
              </a:rPr>
              <a:t> </a:t>
            </a:r>
            <a:endParaRPr/>
          </a:p>
        </p:txBody>
      </p:sp>
      <p:sp>
        <p:nvSpPr>
          <p:cNvPr id="176" name="Google Shape;176;p13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a-DK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00" cy="372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1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a-DK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00" cy="372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1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a-DK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00" cy="372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Museumsverdenen og Kulturarvssektoren 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lock"/>
              <a:buChar char="-"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Kom med erfaringer og kompetencer 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lock"/>
              <a:buChar char="-"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Back-stage eller event-frivillige</a:t>
            </a:r>
            <a:endParaRPr sz="1400"/>
          </a:p>
        </p:txBody>
      </p:sp>
      <p:sp>
        <p:nvSpPr>
          <p:cNvPr id="98" name="Google Shape;98;p3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a-DK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4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a-DK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00" cy="372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lock"/>
              <a:buChar char="-"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Civilsamfundet 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- Velfærdssamfundet 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- Samskabelse</a:t>
            </a:r>
            <a:endParaRPr sz="1400"/>
          </a:p>
        </p:txBody>
      </p:sp>
      <p:sp>
        <p:nvSpPr>
          <p:cNvPr id="120" name="Google Shape;120;p5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a-DK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5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Autonomy – Selvbestemmelse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Mastery – Mestring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Purpose - Formål</a:t>
            </a:r>
            <a:endParaRPr sz="1400"/>
          </a:p>
        </p:txBody>
      </p:sp>
      <p:sp>
        <p:nvSpPr>
          <p:cNvPr id="128" name="Google Shape;128;p15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a-DK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00" cy="372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lock"/>
              <a:buChar char="-"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Uddanne i fællesskab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lock"/>
              <a:buChar char="-"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Dele erfaringer og viden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lock"/>
              <a:buChar char="-"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Engagere kvalificerede undervisere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Frivillige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Frivilligkoordinatorer 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36" name="Google Shape;136;p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a-DK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00" cy="372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p8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a-DK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00" cy="372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lock"/>
              <a:buChar char="•"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4 af 5 museer har frivillige tilknyttet (især kulturhistoriske)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2857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lock"/>
              <a:buChar char="•"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55+ og kvinder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2857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lock"/>
              <a:buChar char="•"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Praktiske og formidlingsopgaver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2857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lock"/>
              <a:buChar char="•"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57% frivilligpolitik / 29% kontrakter 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2857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lock"/>
              <a:buChar char="•"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Stordriftsfordele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2857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lock"/>
              <a:buChar char="•"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Kompetenceudvikling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2857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lock"/>
              <a:buChar char="•"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Ressourcemangel 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285750" lvl="0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lock"/>
              <a:buChar char="•"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Positive – flere i fremtiden</a:t>
            </a:r>
            <a:endParaRPr sz="1400"/>
          </a:p>
        </p:txBody>
      </p:sp>
      <p:sp>
        <p:nvSpPr>
          <p:cNvPr id="152" name="Google Shape;152;p9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a-DK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00" cy="3721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00" cy="4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Nye organiseringsformer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It- og kommunikation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Ledelsesstile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da-DK" sz="1400">
                <a:latin typeface="Overlock"/>
                <a:ea typeface="Overlock"/>
                <a:cs typeface="Overlock"/>
                <a:sym typeface="Overlock"/>
              </a:rPr>
              <a:t>Forventningsafstemning</a:t>
            </a:r>
            <a:endParaRPr sz="14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0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a-DK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s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lock"/>
              <a:buNone/>
              <a:defRPr sz="44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Overlock"/>
              <a:buNone/>
              <a:defRPr sz="320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lodret teks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et titel og teks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og indholdsobjek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lock"/>
              <a:buNone/>
              <a:defRPr sz="44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verlock"/>
              <a:buChar char="•"/>
              <a:defRPr sz="32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lock"/>
              <a:buChar char="–"/>
              <a:defRPr sz="2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verlock"/>
              <a:buChar char="•"/>
              <a:defRPr sz="24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lock"/>
              <a:buChar char="–"/>
              <a:defRPr sz="20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lock"/>
              <a:buChar char="»"/>
              <a:defRPr sz="20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lock"/>
              <a:buChar char="•"/>
              <a:defRPr sz="20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lock"/>
              <a:buChar char="•"/>
              <a:defRPr sz="20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lock"/>
              <a:buChar char="•"/>
              <a:defRPr sz="20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lock"/>
              <a:buChar char="•"/>
              <a:defRPr sz="20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verlock"/>
              <a:buNone/>
              <a:defRPr sz="120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verlock"/>
              <a:buNone/>
              <a:defRPr sz="120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verlock"/>
              <a:buNone/>
              <a:defRPr sz="1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verlock"/>
              <a:buNone/>
              <a:defRPr sz="1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verlock"/>
              <a:buNone/>
              <a:defRPr sz="1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verlock"/>
              <a:buNone/>
              <a:defRPr sz="1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verlock"/>
              <a:buNone/>
              <a:defRPr sz="1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verlock"/>
              <a:buNone/>
              <a:defRPr sz="1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verlock"/>
              <a:buNone/>
              <a:defRPr sz="1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verlock"/>
              <a:buNone/>
              <a:defRPr sz="1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snitsoverskrift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lock"/>
              <a:buNone/>
              <a:defRPr sz="4000" b="1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Overlock"/>
              <a:buNone/>
              <a:defRPr sz="200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Overlock"/>
              <a:buNone/>
              <a:defRPr sz="180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Overlock"/>
              <a:buNone/>
              <a:defRPr sz="160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Overlock"/>
              <a:buNone/>
              <a:defRPr sz="140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Overlock"/>
              <a:buNone/>
              <a:defRPr sz="140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Overlock"/>
              <a:buNone/>
              <a:defRPr sz="140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Overlock"/>
              <a:buNone/>
              <a:defRPr sz="140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Overlock"/>
              <a:buNone/>
              <a:defRPr sz="140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Overlock"/>
              <a:buNone/>
              <a:defRPr sz="140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verlock"/>
              <a:buNone/>
              <a:defRPr sz="1200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verlock"/>
              <a:buNone/>
              <a:defRPr sz="1200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dholdsobjekter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lock"/>
              <a:buNone/>
              <a:defRPr sz="44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lock"/>
              <a:buChar char="•"/>
              <a:defRPr sz="2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verlock"/>
              <a:buChar char="–"/>
              <a:defRPr sz="24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lock"/>
              <a:buChar char="•"/>
              <a:defRPr sz="20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lock"/>
              <a:buChar char="–"/>
              <a:defRPr sz="1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lock"/>
              <a:buChar char="»"/>
              <a:defRPr sz="1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lock"/>
              <a:buChar char="•"/>
              <a:defRPr sz="1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lock"/>
              <a:buChar char="•"/>
              <a:defRPr sz="1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lock"/>
              <a:buChar char="•"/>
              <a:defRPr sz="1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lock"/>
              <a:buChar char="•"/>
              <a:defRPr sz="1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verlock"/>
              <a:buChar char="•"/>
              <a:defRPr sz="2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verlock"/>
              <a:buChar char="–"/>
              <a:defRPr sz="24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lock"/>
              <a:buChar char="•"/>
              <a:defRPr sz="20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lock"/>
              <a:buChar char="–"/>
              <a:defRPr sz="1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lock"/>
              <a:buChar char="»"/>
              <a:defRPr sz="1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lock"/>
              <a:buChar char="•"/>
              <a:defRPr sz="1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lock"/>
              <a:buChar char="•"/>
              <a:defRPr sz="1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lock"/>
              <a:buChar char="•"/>
              <a:defRPr sz="1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lock"/>
              <a:buChar char="•"/>
              <a:defRPr sz="180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verlock"/>
              <a:buNone/>
              <a:defRPr sz="1200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verlock"/>
              <a:buNone/>
              <a:defRPr sz="1200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n titel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hold med billedtekst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lede med billedtekst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‹nr.›</a:t>
            </a:fld>
            <a:endParaRPr/>
          </a:p>
        </p:txBody>
      </p:sp>
      <p:pic>
        <p:nvPicPr>
          <p:cNvPr id="15" name="Google Shape;15;p1" descr="Logo_ODM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812360" y="116632"/>
            <a:ext cx="1222525" cy="110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4">
            <a:alphaModFix/>
          </a:blip>
          <a:srcRect r="90762"/>
          <a:stretch/>
        </p:blipFill>
        <p:spPr>
          <a:xfrm>
            <a:off x="8178025" y="5368725"/>
            <a:ext cx="844677" cy="11474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395536" y="764704"/>
            <a:ext cx="8373616" cy="2259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4000">
                <a:latin typeface="Overlock"/>
                <a:ea typeface="Overlock"/>
                <a:cs typeface="Overlock"/>
                <a:sym typeface="Overlock"/>
              </a:rPr>
              <a:t> </a:t>
            </a:r>
            <a:endParaRPr sz="40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-DK" sz="4000"/>
              <a:t>Education for Volunteers</a:t>
            </a:r>
            <a:endParaRPr sz="4000">
              <a:latin typeface="Overlock"/>
              <a:ea typeface="Overlock"/>
              <a:cs typeface="Overlock"/>
              <a:sym typeface="Overlock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lock"/>
              <a:buNone/>
            </a:pPr>
            <a:endParaRPr sz="400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0" y="419668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da-DK" sz="3200" b="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rPr>
              <a:t>Per Lunde Lauridsen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rPr lang="da-DK" sz="3200" b="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rPr>
              <a:t>A</a:t>
            </a:r>
            <a:r>
              <a:rPr lang="da-DK"/>
              <a:t>cademy Leader</a:t>
            </a:r>
            <a:endParaRPr sz="3200" b="0" i="0" u="none" strike="noStrike" cap="none">
              <a:solidFill>
                <a:srgbClr val="888888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88" y="5361900"/>
            <a:ext cx="8731200" cy="10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0" y="2792550"/>
            <a:ext cx="9144000" cy="11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rPr lang="da-DK" sz="2400" b="0" i="0" u="none" strike="noStrike" cap="none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rPr>
              <a:t>Kulturelle Samråd i Danmark</a:t>
            </a:r>
            <a:endParaRPr sz="2400" b="0" i="0" u="none" strike="noStrike" cap="none">
              <a:solidFill>
                <a:srgbClr val="888888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r>
              <a:rPr lang="da-DK" sz="2400">
                <a:solidFill>
                  <a:srgbClr val="888888"/>
                </a:solidFill>
                <a:latin typeface="Overlock"/>
                <a:ea typeface="Overlock"/>
                <a:cs typeface="Overlock"/>
                <a:sym typeface="Overlock"/>
              </a:rPr>
              <a:t>Vartov Oktober 2019</a:t>
            </a:r>
            <a:endParaRPr sz="2400">
              <a:solidFill>
                <a:srgbClr val="888888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72" name="Google Shape;17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0389" y="103150"/>
            <a:ext cx="4703224" cy="665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a-DK"/>
              <a:t>Volunteers &amp; Legislation</a:t>
            </a:r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80" name="Google Shape;18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013" y="2142000"/>
            <a:ext cx="7721975" cy="257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500" y="4930650"/>
            <a:ext cx="8062997" cy="4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89" name="Google Shape;189;p24"/>
          <p:cNvPicPr preferRelativeResize="0"/>
          <p:nvPr/>
        </p:nvPicPr>
        <p:blipFill rotWithShape="1">
          <a:blip r:embed="rId3">
            <a:alphaModFix/>
          </a:blip>
          <a:srcRect t="14806"/>
          <a:stretch/>
        </p:blipFill>
        <p:spPr>
          <a:xfrm>
            <a:off x="0" y="1015600"/>
            <a:ext cx="9144003" cy="5842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74" y="-1"/>
            <a:ext cx="4144746" cy="10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 txBox="1"/>
          <p:nvPr/>
        </p:nvSpPr>
        <p:spPr>
          <a:xfrm>
            <a:off x="4302625" y="54600"/>
            <a:ext cx="47613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a-DK" sz="2400" b="0" i="0" u="none" strike="noStrike" cap="non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Kulturregion Midt- og Vestjylland </a:t>
            </a:r>
            <a:endParaRPr sz="24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a-DK" sz="2400" b="0" i="0" u="none" strike="noStrike" cap="none">
                <a:solidFill>
                  <a:srgbClr val="000000"/>
                </a:solidFill>
                <a:latin typeface="Overlock"/>
                <a:ea typeface="Overlock"/>
                <a:cs typeface="Overlock"/>
                <a:sym typeface="Overlock"/>
              </a:rPr>
              <a:t>Kulturaftale</a:t>
            </a:r>
            <a:endParaRPr sz="2400" b="0" i="0" u="none" strike="noStrike" cap="none">
              <a:solidFill>
                <a:srgbClr val="000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a-DK"/>
              <a:t>www.frivillighedsakademiet.dk</a:t>
            </a:r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da-DK"/>
              <a:t>www.facebook.com/frivillighedsakademiet</a:t>
            </a:r>
            <a:endParaRPr/>
          </a:p>
        </p:txBody>
      </p:sp>
      <p:pic>
        <p:nvPicPr>
          <p:cNvPr id="199" name="Google Shape;19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450" y="375117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a-DK"/>
              <a:t>Volunteering - past and present</a:t>
            </a:r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588" y="1600200"/>
            <a:ext cx="6708267" cy="503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0487" y="-334379"/>
            <a:ext cx="257175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2241" y="-637238"/>
            <a:ext cx="2984901" cy="4475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5">
            <a:alphaModFix/>
          </a:blip>
          <a:srcRect l="33479" t="32040" r="28476" b="35591"/>
          <a:stretch/>
        </p:blipFill>
        <p:spPr>
          <a:xfrm>
            <a:off x="3607374" y="1437271"/>
            <a:ext cx="3210600" cy="169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7308" y="2448274"/>
            <a:ext cx="4016998" cy="268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59070" y="2886394"/>
            <a:ext cx="4210427" cy="2806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3242" y="348672"/>
            <a:ext cx="2984901" cy="2238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4266" y="4584016"/>
            <a:ext cx="3118086" cy="2077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17211" y="5247392"/>
            <a:ext cx="3258440" cy="2173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228088" y="5163497"/>
            <a:ext cx="2522467" cy="1497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a-DK"/>
              <a:t>Volunteers &amp; Professionals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200400" lvl="0" indent="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663" y="2112083"/>
            <a:ext cx="6992676" cy="493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a-DK"/>
              <a:t>Engagement</a:t>
            </a:r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32" name="Google Shape;13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500" y="160020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a-DK"/>
              <a:t>FrivillighedsAkademiet</a:t>
            </a:r>
            <a:endParaRPr/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913" y="1668855"/>
            <a:ext cx="8086175" cy="4548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a-DK"/>
              <a:t>Udviklingsprojekter</a:t>
            </a:r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-"/>
            </a:pPr>
            <a:r>
              <a:rPr lang="da-DK"/>
              <a:t>Pride, joy and surplus value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da-DK"/>
              <a:t>Level Up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da-DK"/>
              <a:t>The Nordic Volunteer Management Academy</a:t>
            </a: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444" y="3730169"/>
            <a:ext cx="4569250" cy="118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 rotWithShape="1">
          <a:blip r:embed="rId4">
            <a:alphaModFix/>
          </a:blip>
          <a:srcRect r="8053"/>
          <a:stretch/>
        </p:blipFill>
        <p:spPr>
          <a:xfrm>
            <a:off x="5391374" y="3730175"/>
            <a:ext cx="3371625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a-DK"/>
              <a:t>Danish Museums</a:t>
            </a:r>
            <a:endParaRPr/>
          </a:p>
        </p:txBody>
      </p:sp>
      <p:sp>
        <p:nvSpPr>
          <p:cNvPr id="155" name="Google Shape;15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verlock"/>
              <a:buChar char="•"/>
            </a:pPr>
            <a:endParaRPr sz="3000"/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577400"/>
            <a:ext cx="4483750" cy="408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7847" y="1231746"/>
            <a:ext cx="4249400" cy="208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a-DK"/>
              <a:t>Organisations &amp; Management</a:t>
            </a:r>
            <a:endParaRPr/>
          </a:p>
        </p:txBody>
      </p:sp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 amt="45000"/>
          </a:blip>
          <a:srcRect/>
          <a:stretch/>
        </p:blipFill>
        <p:spPr>
          <a:xfrm>
            <a:off x="457200" y="2350825"/>
            <a:ext cx="8229600" cy="4027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175</Words>
  <Application>Microsoft Office PowerPoint</Application>
  <PresentationFormat>Skærmshow (4:3)</PresentationFormat>
  <Paragraphs>72</Paragraphs>
  <Slides>13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Overlock</vt:lpstr>
      <vt:lpstr>Arial</vt:lpstr>
      <vt:lpstr>Calibri</vt:lpstr>
      <vt:lpstr>Kontortema</vt:lpstr>
      <vt:lpstr>  Education for Volunteers </vt:lpstr>
      <vt:lpstr>Volunteering - past and present</vt:lpstr>
      <vt:lpstr>PowerPoint-præsentation</vt:lpstr>
      <vt:lpstr>Volunteers &amp; Professionals</vt:lpstr>
      <vt:lpstr>Engagement</vt:lpstr>
      <vt:lpstr>FrivillighedsAkademiet</vt:lpstr>
      <vt:lpstr>Udviklingsprojekter</vt:lpstr>
      <vt:lpstr>Danish Museums</vt:lpstr>
      <vt:lpstr>Organisations &amp; Management</vt:lpstr>
      <vt:lpstr>PowerPoint-præsentation</vt:lpstr>
      <vt:lpstr>Volunteers &amp; Legislation</vt:lpstr>
      <vt:lpstr>PowerPoint-præsentation</vt:lpstr>
      <vt:lpstr>www.frivillighedsakademiet.dk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for Volunteers</dc:title>
  <dc:creator>Kulturelle Samråd i Danmark</dc:creator>
  <cp:lastModifiedBy>Kulturelle Samråd i Danmark</cp:lastModifiedBy>
  <cp:revision>1</cp:revision>
  <dcterms:modified xsi:type="dcterms:W3CDTF">2019-10-13T12:18:02Z</dcterms:modified>
</cp:coreProperties>
</file>