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9" r:id="rId3"/>
    <p:sldId id="270" r:id="rId4"/>
    <p:sldId id="279" r:id="rId5"/>
    <p:sldId id="258" r:id="rId6"/>
    <p:sldId id="275" r:id="rId7"/>
    <p:sldId id="276" r:id="rId8"/>
    <p:sldId id="260" r:id="rId9"/>
    <p:sldId id="261" r:id="rId10"/>
    <p:sldId id="262" r:id="rId11"/>
    <p:sldId id="271" r:id="rId12"/>
    <p:sldId id="272" r:id="rId13"/>
    <p:sldId id="277" r:id="rId14"/>
    <p:sldId id="278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B537F-5F85-4ABA-91F5-74F358A5A63F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C3A4-90E8-42DB-976A-7D9F40003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1480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21EB7-2126-4B85-9A44-9D455F0B71D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15C58-7B41-47FE-9428-C067C6DCAE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3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6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063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7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6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7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23659" y="1124745"/>
            <a:ext cx="8544949" cy="20307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5000" baseline="0">
                <a:solidFill>
                  <a:srgbClr val="CA9E28"/>
                </a:solidFill>
                <a:latin typeface="Impact" pitchFamily="34" charset="0"/>
              </a:defRPr>
            </a:lvl1pPr>
          </a:lstStyle>
          <a:p>
            <a:r>
              <a:rPr lang="da-DK" dirty="0"/>
              <a:t>GULD linje</a:t>
            </a:r>
            <a:br>
              <a:rPr lang="da-DK" dirty="0"/>
            </a:br>
            <a:r>
              <a:rPr lang="da-DK" dirty="0"/>
              <a:t>Rød linje(r)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659" y="2612504"/>
            <a:ext cx="8544949" cy="600472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2000" b="1" cap="all" baseline="0">
                <a:solidFill>
                  <a:srgbClr val="C4262D"/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tilføje en undertitel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584-3472-4216-85C8-7172CB58C1DD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A509-61E5-4548-B4EA-13D60AA6CB4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694" y="640944"/>
            <a:ext cx="6657351" cy="441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599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med banner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0" y="3068960"/>
            <a:ext cx="12192000" cy="2952328"/>
          </a:xfrm>
        </p:spPr>
        <p:txBody>
          <a:bodyPr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6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7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23659" y="780643"/>
            <a:ext cx="8544949" cy="20307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5000" baseline="0">
                <a:solidFill>
                  <a:srgbClr val="CA9E28"/>
                </a:solidFill>
                <a:latin typeface="Impact" pitchFamily="34" charset="0"/>
              </a:defRPr>
            </a:lvl1pPr>
          </a:lstStyle>
          <a:p>
            <a:r>
              <a:rPr lang="da-DK" dirty="0"/>
              <a:t>GULD linje</a:t>
            </a:r>
            <a:br>
              <a:rPr lang="da-DK" dirty="0"/>
            </a:br>
            <a:r>
              <a:rPr lang="da-DK" dirty="0"/>
              <a:t>Rød linje(r)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659" y="2268403"/>
            <a:ext cx="8544949" cy="600472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2000" b="1" cap="all" baseline="0">
                <a:solidFill>
                  <a:srgbClr val="C4262D"/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tilføje en undertitel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584-3472-4216-85C8-7172CB58C1DD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A509-61E5-4548-B4EA-13D60AA6CB4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694" y="640944"/>
            <a:ext cx="6657351" cy="441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821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561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045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25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94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481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377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902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7CBC5A-EFB1-4843-BFF1-C8CA709B687D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D9DE77-D842-4212-876C-CC9BA876154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3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Co-Creation</a:t>
            </a:r>
            <a:br>
              <a:rPr lang="da-DK" dirty="0"/>
            </a:br>
            <a:r>
              <a:rPr lang="da-DK" dirty="0"/>
              <a:t>in </a:t>
            </a:r>
            <a:br>
              <a:rPr lang="da-DK" dirty="0"/>
            </a:br>
            <a:r>
              <a:rPr lang="da-DK" dirty="0"/>
              <a:t>Guldborgsund Muncipality</a:t>
            </a:r>
            <a:endParaRPr lang="da-DK" dirty="0">
              <a:solidFill>
                <a:srgbClr val="C4262D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740518" y="3340290"/>
            <a:ext cx="6408712" cy="1248544"/>
          </a:xfrm>
        </p:spPr>
        <p:txBody>
          <a:bodyPr/>
          <a:lstStyle/>
          <a:p>
            <a:r>
              <a:rPr lang="da-DK" dirty="0"/>
              <a:t>- On leveraging community as A KEY driver in wellfare DEVELOPMENTS/solutions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520" y="640944"/>
            <a:ext cx="4993013" cy="441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-1692696" y="116633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Du finder forskellige</a:t>
            </a:r>
          </a:p>
          <a:p>
            <a:r>
              <a:rPr lang="da-DK" dirty="0"/>
              <a:t>opstillinger af dias i fanen ”Startside” under ”Nyt dias”.</a:t>
            </a:r>
          </a:p>
        </p:txBody>
      </p:sp>
    </p:spTree>
    <p:extLst>
      <p:ext uri="{BB962C8B-B14F-4D97-AF65-F5344CB8AC3E}">
        <p14:creationId xmlns:p14="http://schemas.microsoft.com/office/powerpoint/2010/main" val="20964626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812647" y="780643"/>
            <a:ext cx="8755961" cy="2030737"/>
          </a:xfrm>
        </p:spPr>
        <p:txBody>
          <a:bodyPr/>
          <a:lstStyle/>
          <a:p>
            <a:r>
              <a:rPr lang="da-DK" dirty="0"/>
              <a:t>6 Principles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219199" y="1796011"/>
            <a:ext cx="8292353" cy="4177553"/>
          </a:xfrm>
        </p:spPr>
        <p:txBody>
          <a:bodyPr>
            <a:normAutofit fontScale="25000" lnSpcReduction="2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da-DK" sz="9600" dirty="0"/>
              <a:t>LEAD THROUGH PROCESSES INSTEAD OF LEADING THE PROCESS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a-DK" sz="9600" dirty="0"/>
              <a:t>BE A FACILITATOR AND NOT A MANAGER - LET GO OF THE CONTROL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a-DK" sz="9600" dirty="0"/>
              <a:t>EXPAND THE PROBLEM STATEMENT – START BY RE-EXAMINING THE PROBLEM!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a-DK" sz="9600" dirty="0"/>
              <a:t>Give up the right of initiative and prepare the ground for for other people taking the initiative. Be responsive to the need of </a:t>
            </a:r>
            <a:r>
              <a:rPr lang="da-DK" sz="9600" dirty="0" err="1"/>
              <a:t>your</a:t>
            </a:r>
            <a:r>
              <a:rPr lang="da-DK" sz="9600" dirty="0"/>
              <a:t> </a:t>
            </a:r>
            <a:r>
              <a:rPr lang="da-DK" sz="9600" dirty="0" err="1"/>
              <a:t>surroundings</a:t>
            </a:r>
            <a:endParaRPr lang="da-DK" sz="96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a-DK" sz="9600" dirty="0"/>
              <a:t>Explore the unknown, support areas for co-creation and participation 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a-DK" sz="9600" dirty="0"/>
              <a:t>Think big and start small by  linking to what alreay exists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33155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Actual Initiatives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58636" y="2078183"/>
            <a:ext cx="9547249" cy="4109552"/>
          </a:xfrm>
        </p:spPr>
        <p:txBody>
          <a:bodyPr>
            <a:normAutofit fontScale="25000" lnSpcReduction="20000"/>
          </a:bodyPr>
          <a:lstStyle/>
          <a:p>
            <a:r>
              <a:rPr lang="da-DK" sz="8000" dirty="0"/>
              <a:t>Community – knowledge forum</a:t>
            </a:r>
          </a:p>
          <a:p>
            <a:r>
              <a:rPr lang="da-DK" sz="8000" dirty="0"/>
              <a:t>community - workshops</a:t>
            </a:r>
          </a:p>
          <a:p>
            <a:r>
              <a:rPr lang="da-DK" sz="8000" dirty="0"/>
              <a:t>community – facebook group</a:t>
            </a:r>
          </a:p>
          <a:p>
            <a:endParaRPr lang="da-DK" sz="8000" dirty="0"/>
          </a:p>
          <a:p>
            <a:r>
              <a:rPr lang="da-DK" sz="8000" dirty="0"/>
              <a:t>Diploma in co-creation - INTERNal</a:t>
            </a:r>
            <a:br>
              <a:rPr lang="da-DK" sz="8000" dirty="0"/>
            </a:br>
            <a:r>
              <a:rPr lang="da-DK" sz="8000" dirty="0"/>
              <a:t>-presentation for management group</a:t>
            </a:r>
            <a:br>
              <a:rPr lang="da-DK" sz="8000" dirty="0"/>
            </a:br>
            <a:endParaRPr lang="da-DK" sz="8000" dirty="0"/>
          </a:p>
          <a:p>
            <a:r>
              <a:rPr lang="da-DK" sz="8000" dirty="0"/>
              <a:t>Academy training – internal</a:t>
            </a:r>
            <a:br>
              <a:rPr lang="da-DK" sz="8000" dirty="0"/>
            </a:br>
            <a:br>
              <a:rPr lang="da-DK" sz="8000" dirty="0"/>
            </a:br>
            <a:r>
              <a:rPr lang="da-DK" sz="8000" dirty="0"/>
              <a:t>work environment day – 400 participants</a:t>
            </a:r>
            <a:br>
              <a:rPr lang="da-DK" sz="8000" dirty="0"/>
            </a:br>
            <a:br>
              <a:rPr lang="da-DK" sz="8000" dirty="0"/>
            </a:br>
            <a:r>
              <a:rPr lang="da-DK" sz="8000" dirty="0"/>
              <a:t>management day – 400 participants</a:t>
            </a:r>
            <a:br>
              <a:rPr lang="da-DK" sz="8000" dirty="0"/>
            </a:br>
            <a:br>
              <a:rPr lang="da-DK" sz="8000" dirty="0"/>
            </a:br>
            <a:br>
              <a:rPr lang="da-DK" sz="8000" dirty="0"/>
            </a:br>
            <a:r>
              <a:rPr lang="da-DK" sz="8000" dirty="0"/>
              <a:t>17,4-committee</a:t>
            </a:r>
            <a:br>
              <a:rPr lang="da-DK" dirty="0"/>
            </a:br>
            <a:endParaRPr lang="da-DK" dirty="0"/>
          </a:p>
          <a:p>
            <a:endParaRPr lang="da-DK" dirty="0"/>
          </a:p>
          <a:p>
            <a:br>
              <a:rPr lang="da-DK" dirty="0"/>
            </a:br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248" y="1724892"/>
            <a:ext cx="3336063" cy="34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723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KTB Team\Samskabelse\FÆLLES-SKABET\KICK OFF KIRSTIINEBERG 23. august 2017\IMG_2832.JPG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4" b="338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Undertitel 3"/>
          <p:cNvSpPr>
            <a:spLocks noGrp="1"/>
          </p:cNvSpPr>
          <p:nvPr>
            <p:ph type="subTitle" idx="1"/>
          </p:nvPr>
        </p:nvSpPr>
        <p:spPr>
          <a:xfrm>
            <a:off x="4257264" y="560149"/>
            <a:ext cx="7489847" cy="4082398"/>
          </a:xfrm>
        </p:spPr>
        <p:txBody>
          <a:bodyPr/>
          <a:lstStyle/>
          <a:p>
            <a:r>
              <a:rPr lang="da-DK" sz="4800" dirty="0"/>
              <a:t>AHA´s</a:t>
            </a:r>
            <a:br>
              <a:rPr lang="da-DK" dirty="0"/>
            </a:br>
            <a:br>
              <a:rPr lang="da-DK" dirty="0"/>
            </a:br>
            <a:r>
              <a:rPr lang="da-DK" dirty="0"/>
              <a:t>”not everything is co-creation. Many great welldriven collaborations should not be replaced by co-creation”</a:t>
            </a:r>
          </a:p>
          <a:p>
            <a:r>
              <a:rPr lang="da-DK" dirty="0"/>
              <a:t>”trust is key to allow room for co-creating processes”</a:t>
            </a:r>
          </a:p>
          <a:p>
            <a:r>
              <a:rPr lang="da-DK" dirty="0"/>
              <a:t>”the municipality must adjust physically and behaviourally in ways that open up for wellfare solutions, so other actors can offer their input and ideas”</a:t>
            </a:r>
            <a:br>
              <a:rPr lang="da-DK" dirty="0"/>
            </a:br>
            <a:br>
              <a:rPr lang="da-DK" dirty="0"/>
            </a:b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7565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3122271" y="1299883"/>
            <a:ext cx="8544949" cy="3917577"/>
          </a:xfrm>
        </p:spPr>
        <p:txBody>
          <a:bodyPr>
            <a:normAutofit/>
          </a:bodyPr>
          <a:lstStyle/>
          <a:p>
            <a:r>
              <a:rPr lang="da-DK" dirty="0"/>
              <a:t>”It is really great that you give your clubs and associations the opportunity to know more about what we think we do – including our self perception, and perhaps even to push us to the next level, if we change perspective just a little bit – ”Lykke &amp; Fremgang” is based on co-creation, even if we did not really know it 😊 ”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mail 21 september 2018, Stine Pilt, ”Lykke &amp; Fremgang”</a:t>
            </a:r>
          </a:p>
          <a:p>
            <a:endParaRPr lang="da-DK" dirty="0"/>
          </a:p>
          <a:p>
            <a:br>
              <a:rPr lang="da-DK" dirty="0"/>
            </a:br>
            <a:endParaRPr lang="da-DK" dirty="0"/>
          </a:p>
        </p:txBody>
      </p:sp>
      <p:pic>
        <p:nvPicPr>
          <p:cNvPr id="14" name="Picture 4" descr="https://lf-kalenderen.dk/wp-content/uploads/2017/08/lykkefr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18" y="3121959"/>
            <a:ext cx="5501776" cy="309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212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The ”Difficult Stuff”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2440953" y="1891884"/>
            <a:ext cx="8544949" cy="4356515"/>
          </a:xfrm>
        </p:spPr>
        <p:txBody>
          <a:bodyPr/>
          <a:lstStyle/>
          <a:p>
            <a:r>
              <a:rPr lang="da-DK" dirty="0"/>
              <a:t>”what is co-creation – in real-life?!”</a:t>
            </a:r>
          </a:p>
          <a:p>
            <a:r>
              <a:rPr lang="da-DK" dirty="0"/>
              <a:t>”we are already working together”</a:t>
            </a:r>
          </a:p>
          <a:p>
            <a:r>
              <a:rPr lang="da-DK" dirty="0"/>
              <a:t>”it takes too much time, we also have to do our usual job”</a:t>
            </a:r>
            <a:br>
              <a:rPr lang="da-DK" dirty="0"/>
            </a:br>
            <a:br>
              <a:rPr lang="da-DK" dirty="0"/>
            </a:br>
            <a:r>
              <a:rPr lang="da-DK" dirty="0"/>
              <a:t>”is it not just another way to save money?”</a:t>
            </a:r>
          </a:p>
          <a:p>
            <a:r>
              <a:rPr lang="da-DK" dirty="0"/>
              <a:t>”I have worked here for years, this FAD will surely pass”</a:t>
            </a:r>
          </a:p>
          <a:p>
            <a:r>
              <a:rPr lang="da-DK" dirty="0"/>
              <a:t>”but we are the ones with the knowhow and competencies”</a:t>
            </a:r>
          </a:p>
          <a:p>
            <a:r>
              <a:rPr lang="da-DK" dirty="0"/>
              <a:t>”we can’t find any ”volunteers””</a:t>
            </a:r>
          </a:p>
          <a:p>
            <a:r>
              <a:rPr lang="da-DK" dirty="0"/>
              <a:t>”what happens if they want something completely different than we want?”</a:t>
            </a:r>
          </a:p>
          <a:p>
            <a:r>
              <a:rPr lang="da-DK" dirty="0"/>
              <a:t>”what is the role of the politicians if the citizens are the ones making the decisions?”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03935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WHAT CHALLENGES DO YOU SEE?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7994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709894" y="2214996"/>
            <a:ext cx="8544949" cy="3334156"/>
          </a:xfrm>
        </p:spPr>
        <p:txBody>
          <a:bodyPr/>
          <a:lstStyle/>
          <a:p>
            <a:r>
              <a:rPr lang="da-DK" dirty="0"/>
              <a:t>THANK YOU FOR MAKING ME A PART OF THIS SESSION</a:t>
            </a:r>
          </a:p>
        </p:txBody>
      </p:sp>
    </p:spTree>
    <p:extLst>
      <p:ext uri="{BB962C8B-B14F-4D97-AF65-F5344CB8AC3E}">
        <p14:creationId xmlns:p14="http://schemas.microsoft.com/office/powerpoint/2010/main" val="14721050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848769" y="1712258"/>
            <a:ext cx="7123954" cy="4007224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97000" y="1026133"/>
            <a:ext cx="8544949" cy="2030737"/>
          </a:xfrm>
        </p:spPr>
        <p:txBody>
          <a:bodyPr/>
          <a:lstStyle/>
          <a:p>
            <a:r>
              <a:rPr lang="da-DK" dirty="0"/>
              <a:t>Helle Bertram 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576295" y="2140113"/>
            <a:ext cx="8544949" cy="3393849"/>
          </a:xfrm>
        </p:spPr>
        <p:txBody>
          <a:bodyPr>
            <a:normAutofit/>
          </a:bodyPr>
          <a:lstStyle/>
          <a:p>
            <a:r>
              <a:rPr lang="da-DK" dirty="0"/>
              <a:t>Special CONSULTANT CO-CREATION</a:t>
            </a:r>
          </a:p>
          <a:p>
            <a:r>
              <a:rPr lang="da-DK" dirty="0"/>
              <a:t>Cand.mag (M.a. Degree)</a:t>
            </a:r>
          </a:p>
          <a:p>
            <a:r>
              <a:rPr lang="da-DK" dirty="0"/>
              <a:t>BUSINESS COMMUNICATION</a:t>
            </a:r>
          </a:p>
          <a:p>
            <a:r>
              <a:rPr lang="da-DK" dirty="0"/>
              <a:t>Business coach</a:t>
            </a:r>
          </a:p>
          <a:p>
            <a:r>
              <a:rPr lang="da-DK" dirty="0"/>
              <a:t>WRITER</a:t>
            </a:r>
          </a:p>
          <a:p>
            <a:r>
              <a:rPr lang="da-DK" dirty="0"/>
              <a:t>Fundraiser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59843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77752" y="1069367"/>
            <a:ext cx="3830936" cy="2030737"/>
          </a:xfrm>
        </p:spPr>
        <p:txBody>
          <a:bodyPr/>
          <a:lstStyle/>
          <a:p>
            <a:r>
              <a:rPr lang="da-DK" dirty="0"/>
              <a:t>OUR LOCATION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53" y="396024"/>
            <a:ext cx="4062235" cy="5951429"/>
          </a:xfrm>
          <a:prstGeom prst="rect">
            <a:avLst/>
          </a:prstGeom>
        </p:spPr>
      </p:pic>
      <p:pic>
        <p:nvPicPr>
          <p:cNvPr id="1028" name="Picture 4" descr="Lokaliserig af Guldborgsund Komm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4" y="3232217"/>
            <a:ext cx="2381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850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WHAT IS CO-CREATION 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IN YOUR UNDERSTANDING …?</a:t>
            </a:r>
          </a:p>
        </p:txBody>
      </p:sp>
    </p:spTree>
    <p:extLst>
      <p:ext uri="{BB962C8B-B14F-4D97-AF65-F5344CB8AC3E}">
        <p14:creationId xmlns:p14="http://schemas.microsoft.com/office/powerpoint/2010/main" val="33014665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BACKGROUND FOR CO-CREATION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3791744" y="2268403"/>
            <a:ext cx="6408712" cy="3752885"/>
          </a:xfrm>
        </p:spPr>
        <p:txBody>
          <a:bodyPr/>
          <a:lstStyle/>
          <a:p>
            <a:r>
              <a:rPr lang="da-DK" dirty="0"/>
              <a:t>At the edge; 100 DAYS WITH CO-CREATION</a:t>
            </a:r>
          </a:p>
          <a:p>
            <a:endParaRPr lang="da-DK" dirty="0"/>
          </a:p>
          <a:p>
            <a:r>
              <a:rPr lang="da-DK" dirty="0"/>
              <a:t>RECOMMENDATIONS FOR THE EXECUTIVE GROUP;  BEGIN AT ”THE BOTTOM” AND LET THE PERSONS WHO REALIZE THE BENEFITS first RUN WITH THE BALL</a:t>
            </a:r>
          </a:p>
          <a:p>
            <a:endParaRPr lang="da-DK" dirty="0"/>
          </a:p>
          <a:p>
            <a:r>
              <a:rPr lang="da-DK" dirty="0"/>
              <a:t>Education and COMPETENCY BOOST through JOINT COMMUNITIES</a:t>
            </a:r>
          </a:p>
        </p:txBody>
      </p:sp>
    </p:spTree>
    <p:extLst>
      <p:ext uri="{BB962C8B-B14F-4D97-AF65-F5344CB8AC3E}">
        <p14:creationId xmlns:p14="http://schemas.microsoft.com/office/powerpoint/2010/main" val="28554826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02588"/>
              </p:ext>
            </p:extLst>
          </p:nvPr>
        </p:nvGraphicFramePr>
        <p:xfrm>
          <a:off x="3469341" y="1066799"/>
          <a:ext cx="8043786" cy="65163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043786">
                  <a:extLst>
                    <a:ext uri="{9D8B030D-6E8A-4147-A177-3AD203B41FA5}">
                      <a16:colId xmlns:a16="http://schemas.microsoft.com/office/drawing/2014/main" val="3178885448"/>
                    </a:ext>
                  </a:extLst>
                </a:gridCol>
              </a:tblGrid>
              <a:tr h="924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”THE </a:t>
                      </a:r>
                      <a:r>
                        <a:rPr lang="da-DK" sz="2400" b="1" dirty="0">
                          <a:effectLst/>
                        </a:rPr>
                        <a:t>ROSTOCK CONCLUSIONS” (2015)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7093779"/>
                  </a:ext>
                </a:extLst>
              </a:tr>
              <a:tr h="339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We want to get closer to the citizens to create a close community and involve the citizens in relevant decisions. We want to do this because we think that all citizens are an important resource with shared  responsibility and having a role to play in our municipality.  </a:t>
                      </a:r>
                      <a:br>
                        <a:rPr lang="da-DK" sz="2400" dirty="0">
                          <a:effectLst/>
                        </a:rPr>
                      </a:br>
                      <a:br>
                        <a:rPr lang="da-DK" sz="2400" dirty="0">
                          <a:effectLst/>
                        </a:rPr>
                      </a:br>
                      <a:r>
                        <a:rPr lang="da-DK" sz="2400" dirty="0">
                          <a:effectLst/>
                        </a:rPr>
                        <a:t>We accomplish this by being more facilitating and opening at an early stage a dialogue with citizens, clubs, associations and other actors. It is about creating small local communities and cross functional communities within the large </a:t>
                      </a:r>
                      <a:r>
                        <a:rPr lang="da-DK" sz="2400" dirty="0" err="1">
                          <a:effectLst/>
                        </a:rPr>
                        <a:t>community</a:t>
                      </a:r>
                      <a:r>
                        <a:rPr lang="da-DK" sz="2400" dirty="0">
                          <a:effectLst/>
                        </a:rPr>
                        <a:t>.</a:t>
                      </a:r>
                      <a:br>
                        <a:rPr lang="da-DK" sz="2400" dirty="0">
                          <a:effectLst/>
                        </a:rPr>
                      </a:br>
                      <a:r>
                        <a:rPr lang="da-DK" sz="2400" dirty="0">
                          <a:effectLst/>
                        </a:rPr>
                        <a:t> ”The Guldborgsundske </a:t>
                      </a:r>
                      <a:r>
                        <a:rPr lang="da-DK" sz="2400" dirty="0" err="1">
                          <a:effectLst/>
                        </a:rPr>
                        <a:t>Mindset</a:t>
                      </a:r>
                      <a:r>
                        <a:rPr lang="da-DK" sz="2400" dirty="0">
                          <a:effectLst/>
                        </a:rPr>
                        <a:t>”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5308872"/>
                  </a:ext>
                </a:extLst>
              </a:tr>
              <a:tr h="75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9643248"/>
                  </a:ext>
                </a:extLst>
              </a:tr>
              <a:tr h="643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107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2587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194463"/>
              </p:ext>
            </p:extLst>
          </p:nvPr>
        </p:nvGraphicFramePr>
        <p:xfrm>
          <a:off x="116540" y="0"/>
          <a:ext cx="12075459" cy="73260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045514">
                  <a:extLst>
                    <a:ext uri="{9D8B030D-6E8A-4147-A177-3AD203B41FA5}">
                      <a16:colId xmlns:a16="http://schemas.microsoft.com/office/drawing/2014/main" val="1574362324"/>
                    </a:ext>
                  </a:extLst>
                </a:gridCol>
                <a:gridCol w="6029945">
                  <a:extLst>
                    <a:ext uri="{9D8B030D-6E8A-4147-A177-3AD203B41FA5}">
                      <a16:colId xmlns:a16="http://schemas.microsoft.com/office/drawing/2014/main" val="2409959622"/>
                    </a:ext>
                  </a:extLst>
                </a:gridCol>
              </a:tblGrid>
              <a:tr h="633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 AWAY FROM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3200" dirty="0">
                          <a:effectLst/>
                        </a:rPr>
                        <a:t>MOVE TOWARDS</a:t>
                      </a:r>
                      <a:endParaRPr lang="da-DK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915168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Silo Thinking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Unities and coordination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00609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Political micro management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Political framework control/ trust in management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3632561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Bureaucracy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Crossfunctional solutions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7290757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”Them” / ”Us” (citizens &gt;&lt; municipality)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Citizens participating and sharing responsibility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128540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Monologue and one-way communication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True dialogue and participation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744884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”The Right of the Authority”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Citizen involvement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202105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Trust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65962"/>
                  </a:ext>
                </a:extLst>
              </a:tr>
              <a:tr h="522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Standardization – same solution for all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Individualization – fits the individual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633603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Ordering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Co-</a:t>
                      </a:r>
                      <a:r>
                        <a:rPr lang="da-DK" sz="2400" dirty="0" err="1">
                          <a:effectLst/>
                        </a:rPr>
                        <a:t>creation</a:t>
                      </a:r>
                      <a:r>
                        <a:rPr lang="da-DK" sz="2400" dirty="0">
                          <a:effectLst/>
                        </a:rPr>
                        <a:t>/</a:t>
                      </a:r>
                      <a:r>
                        <a:rPr lang="da-DK" sz="2400" dirty="0" err="1">
                          <a:effectLst/>
                        </a:rPr>
                        <a:t>co-production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837307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Polarization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err="1">
                          <a:effectLst/>
                        </a:rPr>
                        <a:t>Getting</a:t>
                      </a:r>
                      <a:r>
                        <a:rPr lang="da-DK" sz="2400" dirty="0">
                          <a:effectLst/>
                        </a:rPr>
                        <a:t> </a:t>
                      </a:r>
                      <a:r>
                        <a:rPr lang="da-DK" sz="2400" dirty="0" err="1">
                          <a:effectLst/>
                        </a:rPr>
                        <a:t>together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218511"/>
                  </a:ext>
                </a:extLst>
              </a:tr>
              <a:tr h="812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Citizens = Customers in the service shop demanding their rights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Citizens = Active people with a lot of resoures contributing to our wellfare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0438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0765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/>
          <p:nvPr/>
        </p:nvPicPr>
        <p:blipFill rotWithShape="1">
          <a:blip r:embed="rId2"/>
          <a:srcRect l="33378" t="25828" r="34181" b="13875"/>
          <a:stretch/>
        </p:blipFill>
        <p:spPr bwMode="auto">
          <a:xfrm>
            <a:off x="2376668" y="1102659"/>
            <a:ext cx="4893709" cy="4921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7646894" y="1165412"/>
            <a:ext cx="363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4006798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 rotWithShape="1">
          <a:blip r:embed="rId2"/>
          <a:srcRect l="34279" t="29459" r="34920" b="11013"/>
          <a:stretch/>
        </p:blipFill>
        <p:spPr bwMode="auto">
          <a:xfrm>
            <a:off x="2053599" y="1030942"/>
            <a:ext cx="4714754" cy="5242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7646894" y="1165412"/>
            <a:ext cx="363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39064995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651</TotalTime>
  <Words>485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Retro</vt:lpstr>
      <vt:lpstr>Co-Creation in  Guldborgsund Muncipality</vt:lpstr>
      <vt:lpstr>Helle Bertram </vt:lpstr>
      <vt:lpstr>OUR LOCATION</vt:lpstr>
      <vt:lpstr>WHAT IS CO-CREATION </vt:lpstr>
      <vt:lpstr>BACKGROUND FOR CO-CREATION</vt:lpstr>
      <vt:lpstr>PowerPoint-præsentation</vt:lpstr>
      <vt:lpstr>PowerPoint-præsentation</vt:lpstr>
      <vt:lpstr>PowerPoint-præsentation</vt:lpstr>
      <vt:lpstr>PowerPoint-præsentation</vt:lpstr>
      <vt:lpstr>6 Principles</vt:lpstr>
      <vt:lpstr>Actual Initiatives</vt:lpstr>
      <vt:lpstr>PowerPoint-præsentation</vt:lpstr>
      <vt:lpstr>PowerPoint-præsentation</vt:lpstr>
      <vt:lpstr>The ”Difficult Stuff”</vt:lpstr>
      <vt:lpstr>WHAT CHALLENGES DO YOU SEE?</vt:lpstr>
      <vt:lpstr>THANK YOU FOR MAKING ME A PART OF THIS SESSION</vt:lpstr>
    </vt:vector>
  </TitlesOfParts>
  <Company>Guldborgsund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Samskabelse i  Guldborgsund</dc:title>
  <dc:creator>Helle Bertram</dc:creator>
  <cp:lastModifiedBy>Hans Vodsgaard</cp:lastModifiedBy>
  <cp:revision>45</cp:revision>
  <dcterms:created xsi:type="dcterms:W3CDTF">2018-09-18T11:39:25Z</dcterms:created>
  <dcterms:modified xsi:type="dcterms:W3CDTF">2019-10-10T08:09:24Z</dcterms:modified>
</cp:coreProperties>
</file>