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1" r:id="rId3"/>
    <p:sldId id="272" r:id="rId4"/>
    <p:sldId id="273" r:id="rId5"/>
    <p:sldId id="280" r:id="rId6"/>
    <p:sldId id="281" r:id="rId7"/>
    <p:sldId id="282" r:id="rId8"/>
    <p:sldId id="283" r:id="rId9"/>
    <p:sldId id="284" r:id="rId10"/>
    <p:sldId id="324" r:id="rId11"/>
    <p:sldId id="285" r:id="rId12"/>
    <p:sldId id="286" r:id="rId13"/>
    <p:sldId id="287" r:id="rId14"/>
    <p:sldId id="289" r:id="rId15"/>
    <p:sldId id="290" r:id="rId16"/>
    <p:sldId id="291" r:id="rId17"/>
    <p:sldId id="294" r:id="rId18"/>
    <p:sldId id="295" r:id="rId19"/>
    <p:sldId id="260" r:id="rId20"/>
    <p:sldId id="296" r:id="rId21"/>
    <p:sldId id="298" r:id="rId22"/>
    <p:sldId id="301" r:id="rId23"/>
    <p:sldId id="300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22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4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2CDED-3EA7-4953-A5FA-8A4B7469D5A6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1E6BF-EA74-430A-993D-99F53FDBA3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73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.gov.pl/strony/o-programie/dokumenty/agenda-dzialan-na-rzecz-rownosci-szans-i-niedyskryminacji-w-ramach-funduszy-unijnych-na-lata-2014-2020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 </a:t>
            </a:r>
            <a:r>
              <a:rPr lang="pl-PL" dirty="0" err="1" smtClean="0"/>
              <a:t>would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 prezent the …… </a:t>
            </a:r>
            <a:r>
              <a:rPr lang="pl-PL" dirty="0" err="1" smtClean="0"/>
              <a:t>main</a:t>
            </a:r>
            <a:r>
              <a:rPr lang="pl-PL" dirty="0" smtClean="0"/>
              <a:t> management </a:t>
            </a:r>
            <a:r>
              <a:rPr lang="pl-PL" dirty="0" err="1" smtClean="0"/>
              <a:t>questions</a:t>
            </a:r>
            <a:r>
              <a:rPr lang="pl-PL" dirty="0" smtClean="0"/>
              <a:t>, </a:t>
            </a:r>
            <a:r>
              <a:rPr lang="pl-PL" dirty="0" err="1" smtClean="0"/>
              <a:t>quite</a:t>
            </a:r>
            <a:r>
              <a:rPr lang="pl-PL" dirty="0" smtClean="0"/>
              <a:t> </a:t>
            </a:r>
            <a:r>
              <a:rPr lang="pl-PL" dirty="0" err="1" smtClean="0"/>
              <a:t>universal</a:t>
            </a:r>
            <a:r>
              <a:rPr lang="pl-PL" dirty="0" smtClean="0"/>
              <a:t>, for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kind</a:t>
            </a:r>
            <a:r>
              <a:rPr lang="pl-PL" dirty="0" smtClean="0"/>
              <a:t> of a </a:t>
            </a:r>
            <a:r>
              <a:rPr lang="pl-PL" dirty="0" err="1" smtClean="0"/>
              <a:t>project</a:t>
            </a:r>
            <a:r>
              <a:rPr lang="pl-PL" dirty="0" smtClean="0"/>
              <a:t>…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E6BF-EA74-430A-993D-99F53FDBA3B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563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&gt; doceń zasoby ludzkie i czasowe</a:t>
            </a:r>
          </a:p>
          <a:p>
            <a:r>
              <a:rPr lang="pl-PL" dirty="0" smtClean="0"/>
              <a:t>&gt; jakie dodatkowe zasoby będą potrzebne?</a:t>
            </a:r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85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 story </a:t>
            </a:r>
            <a:r>
              <a:rPr lang="pl-PL" dirty="0" err="1" smtClean="0"/>
              <a:t>about</a:t>
            </a:r>
            <a:r>
              <a:rPr lang="pl-PL" baseline="0" dirty="0" smtClean="0"/>
              <a:t> 4 </a:t>
            </a:r>
            <a:r>
              <a:rPr lang="pl-PL" baseline="0" dirty="0" err="1" smtClean="0"/>
              <a:t>people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named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Everybody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Somebody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Anybody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Nobody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E6BF-EA74-430A-993D-99F53FDBA3B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34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66">
              <a:defRPr/>
            </a:pPr>
            <a:r>
              <a:rPr lang="pl-PL" dirty="0" smtClean="0"/>
              <a:t>Co jest potrzebne, żeby zespół mógł dobrze pracować? Jakie są Państwa</a:t>
            </a:r>
            <a:r>
              <a:rPr lang="pl-PL" baseline="0" dirty="0" smtClean="0"/>
              <a:t> doświadczenia (ZANIM POKAŻESZ POPRZEDNI SLAJD)?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72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66">
              <a:defRPr/>
            </a:pPr>
            <a:r>
              <a:rPr lang="pl-PL" dirty="0" smtClean="0"/>
              <a:t> Sposoby. Dobre praktyki. Szukając partnera – proponujemy napisać pismo/ e-mail przewodni zawierający</a:t>
            </a:r>
            <a:r>
              <a:rPr lang="pl-PL" baseline="0" dirty="0" smtClean="0"/>
              <a:t> podstawowe informacje o organizacji – projekcie – konkursie (krótki!), a szczegóły załączyć. Proponuję 2 pliki: one </a:t>
            </a:r>
            <a:r>
              <a:rPr lang="pl-PL" baseline="0" dirty="0" err="1" smtClean="0"/>
              <a:t>page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project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summary</a:t>
            </a:r>
            <a:r>
              <a:rPr lang="pl-PL" baseline="0" dirty="0" smtClean="0"/>
              <a:t> i „wizytówkę” organizacji (czyli krótkie info – jakie mamy cele – dla kogo działamy – co osiągnęliśmy – co planujemy…)</a:t>
            </a:r>
            <a:endParaRPr lang="pl-PL" dirty="0" smtClean="0"/>
          </a:p>
          <a:p>
            <a:pPr defTabSz="914166">
              <a:defRPr/>
            </a:pPr>
            <a:r>
              <a:rPr lang="pl-PL" dirty="0" smtClean="0"/>
              <a:t>Przedstawiasz ćwiczenie &gt; przechodzisz do teorii &gt;</a:t>
            </a:r>
            <a:r>
              <a:rPr lang="pl-PL" baseline="0" dirty="0" smtClean="0"/>
              <a:t> wracasz do slajdu z ćwiczeniem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CC BY NC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62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8. Jaki jest potencjał Wnioskodawcy/ Partnerstwa do realizacji projektu?</a:t>
            </a:r>
          </a:p>
          <a:p>
            <a:pPr marL="285677" indent="-285677">
              <a:buFont typeface="Wingdings" panose="05000000000000000000" pitchFamily="2" charset="2"/>
              <a:buChar char="Ø"/>
            </a:pPr>
            <a:r>
              <a:rPr lang="pl-PL" dirty="0"/>
              <a:t>Wiarygodność (doświadczenie w zarządzaniu/ wdrażaniu podobnych – skalą/zakresem projektów).</a:t>
            </a:r>
          </a:p>
          <a:p>
            <a:pPr marL="285677" indent="-285677">
              <a:buFont typeface="Wingdings" panose="05000000000000000000" pitchFamily="2" charset="2"/>
              <a:buChar char="Ø"/>
            </a:pPr>
            <a:r>
              <a:rPr lang="pl-PL" dirty="0"/>
              <a:t> Zasoby kadrowe (czyli zespół projektu + osoby realizujące zadania merytoryczne – trenerzy, doradcy, eksperci. Ważne jest doświadczenie i kwalifikacje tych osób);</a:t>
            </a:r>
          </a:p>
          <a:p>
            <a:pPr marL="285677" indent="-285677">
              <a:buFont typeface="Wingdings" panose="05000000000000000000" pitchFamily="2" charset="2"/>
              <a:buChar char="Ø"/>
            </a:pPr>
            <a:r>
              <a:rPr lang="pl-PL" dirty="0"/>
              <a:t> Potencjał instytucjonalny (zasoby organizacyjne, zaplecze techniczne – biuro projektu, sprzęt, sale szkoleniowe…);</a:t>
            </a:r>
          </a:p>
          <a:p>
            <a:pPr marL="285677" indent="-285677">
              <a:buFont typeface="Wingdings" panose="05000000000000000000" pitchFamily="2" charset="2"/>
              <a:buChar char="Ø"/>
            </a:pPr>
            <a:r>
              <a:rPr lang="pl-PL" dirty="0"/>
              <a:t>Możliwości finansowe (przede wszystkim: organizacji – wnioskodawcy).</a:t>
            </a:r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953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2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Zapodajesz</a:t>
            </a:r>
            <a:r>
              <a:rPr lang="pl-PL" baseline="0" dirty="0" smtClean="0"/>
              <a:t> ćwiczenie &gt; przechodzisz do teorii &gt; wracasz do ćwiczenia</a:t>
            </a:r>
          </a:p>
          <a:p>
            <a:r>
              <a:rPr lang="pl-PL" baseline="0" dirty="0" smtClean="0"/>
              <a:t>ZARZĄDZANIE RYZYKIEM</a:t>
            </a:r>
          </a:p>
          <a:p>
            <a:r>
              <a:rPr lang="pl-PL" dirty="0" smtClean="0"/>
              <a:t>Planowanie zarządzania ryzykiem;</a:t>
            </a:r>
          </a:p>
          <a:p>
            <a:r>
              <a:rPr lang="pl-PL" dirty="0" smtClean="0"/>
              <a:t>Identyfikacja ryzyka;</a:t>
            </a:r>
          </a:p>
          <a:p>
            <a:r>
              <a:rPr lang="pl-PL" dirty="0" smtClean="0"/>
              <a:t>Klasyfikacja ryzyka;</a:t>
            </a:r>
          </a:p>
          <a:p>
            <a:r>
              <a:rPr lang="pl-PL" dirty="0" smtClean="0"/>
              <a:t>Pomiar ryzyka;</a:t>
            </a:r>
          </a:p>
          <a:p>
            <a:r>
              <a:rPr lang="pl-PL" dirty="0" smtClean="0"/>
              <a:t>Planowanie metod reakcji na ryzyko;</a:t>
            </a:r>
          </a:p>
          <a:p>
            <a:r>
              <a:rPr lang="pl-PL" dirty="0" smtClean="0"/>
              <a:t>Kontrola i nadzór nad ryzykiem.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81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Ryzyko – ma swoje odzwierciedlenie też w matrycy logicznej. Wpisujesz tam „odwrócone ryzyko” – czyli założenia – warunki zewnętrzne, niezależne od</a:t>
            </a:r>
            <a:r>
              <a:rPr lang="pl-PL" baseline="0" dirty="0" smtClean="0"/>
              <a:t> realizatorów projektów, które muszą zostać spełnione, by projekt się udał.</a:t>
            </a:r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CC BY NC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33A61EB-F03D-4B96-B7C5-E1FE69445D33}" type="datetime10">
              <a:rPr lang="pl-PL" smtClean="0"/>
              <a:t>22:54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176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&gt; projekt wykorzystujący nowe metody działania dla osiągnięcia nowych, nie osiąganych dotąd (przez organizacje tworzące Partnerstwo) rezultatów ma wysokie ryzyko. Zakładasz  wówczas, że wszystko co zaplanowano w projekcie może się rozwijać w sposób nie zaplanowany. Potrzebujesz opracować dokładny, realny plan reakcji na ryzyko/ zminimalizowania negatywnego wpływu ryzyka i wzmocnienia wpływu pozytywnego</a:t>
            </a:r>
          </a:p>
          <a:p>
            <a:r>
              <a:rPr lang="pl-PL" dirty="0"/>
              <a:t>ĆWICZENIE: Wasz plan poradzenia sobie z ryzykiem (dla tych, co wybrali/ przydzielono diagram 1)</a:t>
            </a:r>
          </a:p>
          <a:p>
            <a:r>
              <a:rPr lang="pl-PL" b="1" i="1" dirty="0"/>
              <a:t>&gt; wskazówki ad. Diagramu z </a:t>
            </a:r>
            <a:r>
              <a:rPr lang="pl-PL" b="1" i="1" dirty="0" err="1"/>
              <a:t>PMBook</a:t>
            </a:r>
            <a:endParaRPr lang="pl-PL" dirty="0"/>
          </a:p>
          <a:p>
            <a:r>
              <a:rPr lang="pl-PL" dirty="0"/>
              <a:t>ĆWICZENIE: Wasz plan poradzenia sobie z ryzykiem (dla tych, co wybrali/ przydzielono diagram 1)</a:t>
            </a:r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CC BY NC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361D1F6-AA1A-44DA-AF42-C9F1B34DDCCB}" type="datetime10">
              <a:rPr lang="pl-PL" smtClean="0"/>
              <a:t>22:54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117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84" indent="-171384" defTabSz="914048">
              <a:buFont typeface="Wingdings" pitchFamily="2" charset="2"/>
              <a:buChar char="Ø"/>
              <a:defRPr/>
            </a:pPr>
            <a:r>
              <a:rPr lang="pl-PL" dirty="0" smtClean="0"/>
              <a:t>Jakie metody/ narzędzia działań informacyjnych i promocyjnych zostaną wykorzystane? /elementy promocji, np. strona www, konferencje, imprezy, broszury informacyjne; kanały promocji, np. media lokalne/ regionalne/ogólnokrajowe…/ Kiedy?</a:t>
            </a:r>
          </a:p>
          <a:p>
            <a:pPr marL="171384" indent="-171384" defTabSz="914048">
              <a:buFont typeface="Wingdings" pitchFamily="2" charset="2"/>
              <a:buChar char="Ø"/>
              <a:defRPr/>
            </a:pPr>
            <a:r>
              <a:rPr lang="pl-PL" dirty="0" smtClean="0"/>
              <a:t>&gt; spójna identyfikacja audiowizualna (określona graficzna forma materiałów/ hasło…). Uwaga na wymogi </a:t>
            </a:r>
            <a:r>
              <a:rPr lang="pl-PL" dirty="0" err="1" smtClean="0"/>
              <a:t>grantodawcy</a:t>
            </a:r>
            <a:r>
              <a:rPr lang="pl-PL" dirty="0" smtClean="0"/>
              <a:t> (np.</a:t>
            </a:r>
          </a:p>
          <a:p>
            <a:pPr marL="171384" indent="-171384" defTabSz="914048">
              <a:buFont typeface="Wingdings" pitchFamily="2" charset="2"/>
              <a:buChar char="Ø"/>
              <a:defRPr/>
            </a:pPr>
            <a:r>
              <a:rPr lang="pl-PL" dirty="0" smtClean="0"/>
              <a:t>&gt; informacja i promocja – 2 poziomy: poziom poszczególnych działań projektu i poziom projektu jako całości. Jak będzie wyglądać promocja na każdym z tych poziomów?</a:t>
            </a:r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6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May </a:t>
            </a:r>
            <a:r>
              <a:rPr lang="pl-PL" dirty="0" err="1" smtClean="0"/>
              <a:t>apply</a:t>
            </a:r>
            <a:r>
              <a:rPr lang="pl-PL" dirty="0" smtClean="0"/>
              <a:t> for </a:t>
            </a:r>
            <a:r>
              <a:rPr lang="pl-PL" dirty="0" err="1" smtClean="0"/>
              <a:t>voluntary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as </a:t>
            </a:r>
            <a:r>
              <a:rPr lang="pl-PL" dirty="0" err="1" smtClean="0"/>
              <a:t>well</a:t>
            </a:r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975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POLITYKI HORYZONTALNE  </a:t>
            </a:r>
            <a:r>
              <a:rPr lang="pl-PL" dirty="0" smtClean="0"/>
              <a:t>To priorytetowe kierunki rozwoju społecznego i gospodarczego Unii Europejskiej. Na lata 2014-20:</a:t>
            </a:r>
          </a:p>
          <a:p>
            <a:pPr defTabSz="914166">
              <a:defRPr/>
            </a:pPr>
            <a:r>
              <a:rPr lang="pl-PL" dirty="0"/>
              <a:t>" Unia Europejska w strategii Europa 2020 określiła swoje cele strategiczne i priorytety rozwoju. Na tej podstawie wyznaczone zostały tzw. polityki horyzontalne. </a:t>
            </a:r>
            <a:r>
              <a:rPr lang="pl-PL" u="sng" dirty="0"/>
              <a:t>Każdy projekt, który ma być realizowany z udziałem Funduszy Europejskich, jest oceniany w kontekście zgodności z trzema podstawowymi politykami:</a:t>
            </a:r>
            <a:endParaRPr lang="pl-PL" dirty="0"/>
          </a:p>
          <a:p>
            <a:pPr defTabSz="914166">
              <a:defRPr/>
            </a:pPr>
            <a:r>
              <a:rPr lang="pl-PL" dirty="0" smtClean="0"/>
              <a:t>1. </a:t>
            </a:r>
            <a:r>
              <a:rPr lang="pl-PL" b="1" dirty="0"/>
              <a:t>Zrównoważony rozwój</a:t>
            </a:r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Unia stara się dbać o to, by rozwój gospodarczy Europy nie odbywał się kosztem środowiska naturalnego. Ponadto Unia promuje racjonalne i oszczędne korzystanie z zasobów naturalnych oraz ochronę środowiska poprzez ograniczenie emisji gazów czy upowszechnienie technologii przyjaznych środowisku.</a:t>
            </a:r>
          </a:p>
          <a:p>
            <a:pPr defTabSz="914166">
              <a:defRPr/>
            </a:pPr>
            <a:r>
              <a:rPr lang="pl-PL" dirty="0" smtClean="0"/>
              <a:t>2. </a:t>
            </a:r>
            <a:r>
              <a:rPr lang="pl-PL" b="1" dirty="0"/>
              <a:t>Równość szans</a:t>
            </a:r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Przedsięwzięcia współfinansowane ze środków europejskich powinny być zgodne z polityką równości szans. Oznacza to zapewnienie równego traktowania kobiet i mężczyzn. Nie dopuszcza się dyskryminacji ze względu na wiek, poglądy, pochodzenie, religie czy niepełnosprawność. Zapoznaj się z </a:t>
            </a:r>
            <a:r>
              <a:rPr lang="pl-PL" dirty="0">
                <a:hlinkClick r:id="rId3" tooltip="Agenda działań na rzecz równości szans i niedyskryminacji w ramach funduszy unijnych na lata 2014-2020"/>
              </a:rPr>
              <a:t>Agendą działań na rzecz równości szans i niedyskryminacji w ramach funduszy unijnych 2014-2020</a:t>
            </a:r>
            <a:endParaRPr lang="pl-PL" dirty="0"/>
          </a:p>
          <a:p>
            <a:r>
              <a:rPr lang="pl-PL" dirty="0" smtClean="0"/>
              <a:t>3. </a:t>
            </a:r>
            <a:r>
              <a:rPr lang="pl-PL" b="1" dirty="0"/>
              <a:t>Społeczeństwo informacyjne</a:t>
            </a:r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Realizacja polityki społeczeństwa informacyjnego polega na upowszechnianiu nowoczesnych technologii informacyjnych w życiu codziennym obywateli, przedsiębiorstw i administracji publicznej.</a:t>
            </a:r>
          </a:p>
          <a:p>
            <a:r>
              <a:rPr lang="pl-PL" dirty="0"/>
              <a:t>Coraz ważniejszym obszarem działań Unii Europejskiej staje się także </a:t>
            </a:r>
            <a:r>
              <a:rPr lang="pl-PL" u="sng" dirty="0"/>
              <a:t>polityka rozwoju przestrzennego.</a:t>
            </a:r>
            <a:r>
              <a:rPr lang="pl-PL" dirty="0"/>
              <a:t> </a:t>
            </a:r>
            <a:r>
              <a:rPr lang="pl-PL"/>
              <a:t>Jej głównym zadaniem jest zapewnienie różnorodności i zachowanie odrębności kulturowej regionów."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6 polityk horyzontalnych UE, które musi znać projektodawca:</a:t>
            </a:r>
          </a:p>
          <a:p>
            <a:r>
              <a:rPr lang="pl-PL" dirty="0" smtClean="0"/>
              <a:t>Zrównoważony rozwój;</a:t>
            </a:r>
          </a:p>
          <a:p>
            <a:r>
              <a:rPr lang="pl-PL" dirty="0" smtClean="0"/>
              <a:t>Innowacyjność;</a:t>
            </a:r>
          </a:p>
          <a:p>
            <a:r>
              <a:rPr lang="pl-PL" dirty="0" smtClean="0"/>
              <a:t>Równość szans;</a:t>
            </a:r>
          </a:p>
          <a:p>
            <a:r>
              <a:rPr lang="pl-PL" dirty="0" smtClean="0"/>
              <a:t>Partnerstwo; </a:t>
            </a:r>
          </a:p>
          <a:p>
            <a:r>
              <a:rPr lang="pl-PL" dirty="0" smtClean="0"/>
              <a:t>Społeczeństwo informacyjne</a:t>
            </a:r>
            <a:r>
              <a:rPr lang="pl-PL" i="1" dirty="0" smtClean="0"/>
              <a:t>;</a:t>
            </a:r>
            <a:endParaRPr lang="pl-PL" dirty="0" smtClean="0"/>
          </a:p>
          <a:p>
            <a:r>
              <a:rPr lang="pl-PL" dirty="0" smtClean="0"/>
              <a:t>Rozwój lokalny</a:t>
            </a:r>
            <a:r>
              <a:rPr lang="pl-PL" i="1" dirty="0" smtClean="0"/>
              <a:t>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546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 smtClean="0"/>
              <a:t>&gt;&gt;[</a:t>
            </a:r>
            <a:r>
              <a:rPr lang="pl-PL" sz="1200" i="1" dirty="0" smtClean="0">
                <a:solidFill>
                  <a:srgbClr val="0070C0"/>
                </a:solidFill>
              </a:rPr>
              <a:t>Warto dobrze się przygotować na przyjęcie wolontariuszy. Kiedy ich zapraszamy, powinniśmy wiedzieć, jakie mamy wobec nich oczekiwania i precyzyjnie je sformułować. </a:t>
            </a:r>
            <a:r>
              <a:rPr lang="pl-PL" sz="1200" i="1" u="sng" dirty="0" smtClean="0">
                <a:solidFill>
                  <a:srgbClr val="0070C0"/>
                </a:solidFill>
              </a:rPr>
              <a:t>Nie marnować ich czasu</a:t>
            </a:r>
            <a:r>
              <a:rPr lang="pl-PL" sz="1200" i="1" dirty="0" smtClean="0">
                <a:solidFill>
                  <a:srgbClr val="0070C0"/>
                </a:solidFill>
              </a:rPr>
              <a:t>. Pamiętać, że wolontariusz ma swoją wrażliwość i potrzeby. Uszanować i docenić jego chęć niesienia pomocy. Obecność wolontariuszy uwrażliwia nas na drugiego człowieka i wzbogaca.]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&gt;&gt; </a:t>
            </a:r>
            <a:r>
              <a:rPr lang="pl-PL" sz="1200" dirty="0" smtClean="0"/>
              <a:t>Dla dobrego działania wolontariatu bardzo istotne jest to, aby wszyscy pracownicy identycznie definiowali wolontariat i dobrze rozumieli rolę wolontariusza w organizacji. Nasze nastawienie i zrozumienie idei wolontariatu jest kluczowe dla powodzenia programu wolontariatu w instytucji kultury. </a:t>
            </a:r>
            <a:br>
              <a:rPr lang="pl-PL" sz="1200" dirty="0" smtClean="0"/>
            </a:br>
            <a:r>
              <a:rPr lang="pl-PL" sz="1200" dirty="0" smtClean="0"/>
              <a:t>Praca nad projektem wolontariatu powinna zacząć się na długo przed tym, zanim pojawią się u nas pierwsi wolontariusze. Najpierw trzeba zadbać o to, aby miał ich kto dobrze przyjąć, bo budowanie relacji i atmosfery jest kluczowe we współpracy z wolontariuszami.</a:t>
            </a:r>
            <a:endParaRPr lang="pl-PL" sz="1200" i="1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0FB7-1B59-4255-BC13-245135C9772C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30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66">
              <a:defRPr/>
            </a:pPr>
            <a:r>
              <a:rPr lang="pl-PL" dirty="0" smtClean="0"/>
              <a:t>Chcę zaproponować</a:t>
            </a:r>
            <a:r>
              <a:rPr lang="pl-PL" baseline="0" dirty="0" smtClean="0"/>
              <a:t> pewną sekwencję pracy nad projektem, która umożliwia zaplanowanie spójnego, kompletnego i wykonalnego projektu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9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66">
              <a:defRPr/>
            </a:pPr>
            <a:r>
              <a:rPr lang="pl-PL" smtClean="0"/>
              <a:t>ZARAZ PO ANALIZIE</a:t>
            </a:r>
            <a:r>
              <a:rPr lang="pl-PL" baseline="0" smtClean="0"/>
              <a:t> PROBLEMÓW – OKREŚLENIE ADRESATÓW DZIAŁAŃ!</a:t>
            </a:r>
            <a:endParaRPr lang="pl-PL" smtClean="0"/>
          </a:p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50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Zaprezentowanie. Omówienie na forum.</a:t>
            </a:r>
            <a:r>
              <a:rPr lang="pl-PL" baseline="0" dirty="0" smtClean="0"/>
              <a:t> Uwagi uczestników</a:t>
            </a:r>
          </a:p>
          <a:p>
            <a:r>
              <a:rPr lang="pl-PL" baseline="0" dirty="0" smtClean="0"/>
              <a:t>- Czy cele spełniają warunki SMART(ER)?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6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Zaprezentowanie. Omówienie na forum.</a:t>
            </a:r>
            <a:r>
              <a:rPr lang="pl-PL" baseline="0" dirty="0" smtClean="0"/>
              <a:t> Uwagi uczestników</a:t>
            </a:r>
          </a:p>
          <a:p>
            <a:r>
              <a:rPr lang="pl-PL" baseline="0" dirty="0" smtClean="0"/>
              <a:t>- Czy cele spełniają warunki SMART(ER)?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6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06" indent="-171406">
              <a:buFont typeface="Wingdings"/>
              <a:buChar char="Ø"/>
            </a:pPr>
            <a:r>
              <a:rPr lang="pl-PL" dirty="0" smtClean="0"/>
              <a:t>Powiedz o świętach, dniach wolnych, przerwach wakacyjnych…</a:t>
            </a:r>
          </a:p>
          <a:p>
            <a:pPr marL="171406" indent="-171406">
              <a:buFont typeface="Wingdings"/>
              <a:buChar char="Ø"/>
            </a:pPr>
            <a:r>
              <a:rPr lang="pl-PL" dirty="0" smtClean="0"/>
              <a:t>&gt; powiedz o elastyczności</a:t>
            </a:r>
          </a:p>
          <a:p>
            <a:pPr marL="171406" indent="-171406">
              <a:buFont typeface="Wingdings"/>
              <a:buChar char="Ø"/>
            </a:pPr>
            <a:r>
              <a:rPr lang="pl-PL" dirty="0" smtClean="0"/>
              <a:t>&gt;</a:t>
            </a:r>
            <a:r>
              <a:rPr lang="pl-PL" baseline="0" dirty="0" smtClean="0"/>
              <a:t> powiedz o decyzjach: czy zadanie 1 musi się skończyć, by zaczęło się zadanie 2; czy mogą przebiegać równolegle, czy mogą się zazębiać itp..</a:t>
            </a:r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345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Donations</a:t>
            </a:r>
            <a:r>
              <a:rPr lang="pl-PL" dirty="0" smtClean="0"/>
              <a:t>, </a:t>
            </a:r>
            <a:r>
              <a:rPr lang="pl-PL" dirty="0" err="1" smtClean="0"/>
              <a:t>credit</a:t>
            </a:r>
            <a:r>
              <a:rPr lang="pl-PL" dirty="0" smtClean="0"/>
              <a:t> </a:t>
            </a:r>
            <a:r>
              <a:rPr lang="pl-PL" dirty="0" err="1" smtClean="0"/>
              <a:t>commitment</a:t>
            </a:r>
            <a:r>
              <a:rPr lang="pl-PL" dirty="0" smtClean="0"/>
              <a:t>, public </a:t>
            </a:r>
            <a:r>
              <a:rPr lang="pl-PL" dirty="0" err="1" smtClean="0"/>
              <a:t>fundraising</a:t>
            </a:r>
            <a:r>
              <a:rPr lang="pl-PL" dirty="0" smtClean="0"/>
              <a:t>,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local-governmen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grants</a:t>
            </a:r>
            <a:r>
              <a:rPr lang="pl-PL" baseline="0" dirty="0" smtClean="0"/>
              <a:t>/co-</a:t>
            </a:r>
            <a:r>
              <a:rPr lang="pl-PL" baseline="0" dirty="0" err="1" smtClean="0"/>
              <a:t>financing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grants</a:t>
            </a:r>
            <a:r>
              <a:rPr lang="pl-PL" baseline="0" dirty="0" smtClean="0"/>
              <a:t>,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E6BF-EA74-430A-993D-99F53FDBA3B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36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Interesariusze: wszystkie, szeroko brane pod uwagę, osoby/instytucje/organizacje lub ich grupy, które:</a:t>
            </a:r>
          </a:p>
          <a:p>
            <a:r>
              <a:rPr lang="pl-PL" dirty="0"/>
              <a:t>- Świadomie lub nieświadomie mogą wpłynąć na realizację projektu; </a:t>
            </a:r>
          </a:p>
          <a:p>
            <a:r>
              <a:rPr lang="pl-PL" dirty="0"/>
              <a:t>- Na które projekt ma wpływ;</a:t>
            </a:r>
          </a:p>
          <a:p>
            <a:r>
              <a:rPr lang="pl-PL" dirty="0"/>
              <a:t>- Które mogą stać się partnerami (formalnymi lub nie) projektu;</a:t>
            </a:r>
          </a:p>
          <a:p>
            <a:r>
              <a:rPr lang="pl-PL" dirty="0"/>
              <a:t>- Które mogą stać się stroną konfliktu w projekcie;</a:t>
            </a:r>
          </a:p>
          <a:p>
            <a:r>
              <a:rPr lang="pl-PL" dirty="0"/>
              <a:t>- Które tak czy inaczej zostaną w projekt zaangażowane.</a:t>
            </a:r>
          </a:p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33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50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79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15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40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1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16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6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5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75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0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78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40A2-907B-4C0B-8CDD-F90E4C438E32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F8E1-4307-413C-B701-22C493983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54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MANAGEMENT SKILLS TO COORDINATE CROSS-CULTURAL ACTIVITIES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sz="2000" dirty="0" smtClean="0"/>
          </a:p>
          <a:p>
            <a:r>
              <a:rPr lang="pl-PL" sz="2000" dirty="0" smtClean="0"/>
              <a:t>Agnieszka </a:t>
            </a:r>
            <a:r>
              <a:rPr lang="pl-PL" sz="2000" dirty="0" err="1"/>
              <a:t>Dadak</a:t>
            </a:r>
            <a:endParaRPr lang="pl-PL" sz="2000" dirty="0"/>
          </a:p>
          <a:p>
            <a:r>
              <a:rPr lang="pl-PL" sz="2000" dirty="0" err="1" smtClean="0"/>
              <a:t>Lousada</a:t>
            </a:r>
            <a:r>
              <a:rPr lang="pl-PL" sz="2000" dirty="0"/>
              <a:t>, 2 – 6 </a:t>
            </a:r>
            <a:r>
              <a:rPr lang="pl-PL" sz="2000" dirty="0" err="1"/>
              <a:t>October</a:t>
            </a:r>
            <a:r>
              <a:rPr lang="pl-PL" sz="2000" dirty="0"/>
              <a:t> 2017</a:t>
            </a:r>
          </a:p>
          <a:p>
            <a:endParaRPr lang="pl-PL" dirty="0"/>
          </a:p>
        </p:txBody>
      </p:sp>
      <p:pic>
        <p:nvPicPr>
          <p:cNvPr id="4" name="Picture 2" descr="C:\Users\aga\Documents\FAIE 2012\WWW FAIE 2012\FAI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4982"/>
            <a:ext cx="1196954" cy="8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C:\Users\Rafał\Documents\FAIE_2017\3_SPAR_2017_Realizacja\SPAR_Realizacja_2017\LOGOs_SPAR_2017\SPAR Project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96515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65" descr="EU flag-Erasmus+_vect_PO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1880" y="6021288"/>
            <a:ext cx="2524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2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704" y="76470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pl-PL" sz="4000" b="1" dirty="0" smtClean="0">
                <a:solidFill>
                  <a:srgbClr val="002060"/>
                </a:solidFill>
              </a:rPr>
              <a:t>The </a:t>
            </a:r>
            <a:r>
              <a:rPr lang="pl-PL" sz="4000" b="1" dirty="0" err="1" smtClean="0">
                <a:solidFill>
                  <a:srgbClr val="002060"/>
                </a:solidFill>
              </a:rPr>
              <a:t>project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goal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should</a:t>
            </a:r>
            <a:r>
              <a:rPr lang="pl-PL" sz="4000" b="1" dirty="0" smtClean="0">
                <a:solidFill>
                  <a:srgbClr val="002060"/>
                </a:solidFill>
              </a:rPr>
              <a:t> be…</a:t>
            </a:r>
            <a:endParaRPr lang="pl-PL" sz="40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1556792"/>
            <a:ext cx="8229600" cy="4398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7" name="Prostokąt 6"/>
          <p:cNvSpPr/>
          <p:nvPr/>
        </p:nvSpPr>
        <p:spPr>
          <a:xfrm>
            <a:off x="479054" y="1772816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SMART(ER)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l-PL" sz="2400" dirty="0" smtClean="0"/>
              <a:t>PECIFIC</a:t>
            </a:r>
            <a:r>
              <a:rPr lang="pl-PL" sz="2400" dirty="0"/>
              <a:t>/ </a:t>
            </a:r>
            <a:r>
              <a:rPr lang="pl-PL" sz="2400" dirty="0" smtClean="0"/>
              <a:t>SIMPLE</a:t>
            </a:r>
            <a:endParaRPr lang="pl-PL" sz="2400" dirty="0"/>
          </a:p>
          <a:p>
            <a:pPr marL="342900" indent="-342900">
              <a:buFont typeface="Arial" charset="0"/>
              <a:buChar char="•"/>
            </a:pP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pl-PL" sz="2400" dirty="0" smtClean="0"/>
              <a:t>EASURABLE </a:t>
            </a:r>
            <a:endParaRPr lang="pl-PL" sz="2400" dirty="0"/>
          </a:p>
          <a:p>
            <a:pPr marL="342900" indent="-342900">
              <a:buFont typeface="Arial" charset="0"/>
              <a:buChar char="•"/>
            </a:pP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pl-PL" sz="2400" dirty="0" smtClean="0"/>
              <a:t>CHIEVABLE</a:t>
            </a:r>
            <a:r>
              <a:rPr lang="pl-PL" sz="2400" dirty="0"/>
              <a:t>, </a:t>
            </a:r>
            <a:r>
              <a:rPr lang="pl-PL" sz="2400" dirty="0" smtClean="0"/>
              <a:t>AMBITIOUS</a:t>
            </a:r>
          </a:p>
          <a:p>
            <a:pPr marL="342900" indent="-342900">
              <a:buFont typeface="Arial" charset="0"/>
              <a:buChar char="•"/>
            </a:pP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pl-PL" sz="2400" dirty="0" smtClean="0"/>
              <a:t>EALISTIC</a:t>
            </a:r>
            <a:r>
              <a:rPr lang="pl-PL" sz="2400" dirty="0"/>
              <a:t>, RELEVANT </a:t>
            </a:r>
          </a:p>
          <a:p>
            <a:pPr marL="342900" indent="-342900">
              <a:buFont typeface="Arial" charset="0"/>
              <a:buChar char="•"/>
            </a:pP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pl-PL" sz="2400" dirty="0" smtClean="0"/>
              <a:t>IMELY </a:t>
            </a:r>
            <a:r>
              <a:rPr lang="pl-PL" sz="2400" dirty="0"/>
              <a:t>DEFINED </a:t>
            </a:r>
          </a:p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err="1" smtClean="0"/>
              <a:t>Additionally</a:t>
            </a:r>
            <a:r>
              <a:rPr lang="pl-PL" sz="2400" dirty="0" smtClean="0"/>
              <a:t> –  </a:t>
            </a:r>
            <a:r>
              <a:rPr lang="pl-PL" sz="2400" dirty="0" err="1" smtClean="0"/>
              <a:t>both</a:t>
            </a:r>
            <a:r>
              <a:rPr lang="pl-PL" sz="2400" dirty="0" smtClean="0"/>
              <a:t> to the </a:t>
            </a:r>
            <a:r>
              <a:rPr lang="pl-PL" sz="2400" dirty="0" err="1" smtClean="0"/>
              <a:t>realisers</a:t>
            </a:r>
            <a:r>
              <a:rPr lang="pl-PL" sz="2400" dirty="0" smtClean="0"/>
              <a:t> and </a:t>
            </a:r>
            <a:r>
              <a:rPr lang="pl-PL" sz="2400" dirty="0" err="1" smtClean="0"/>
              <a:t>participants</a:t>
            </a:r>
            <a:r>
              <a:rPr lang="pl-PL" sz="2400" dirty="0" smtClean="0"/>
              <a:t>…</a:t>
            </a:r>
            <a:endParaRPr lang="pl-PL" sz="2400" dirty="0"/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pl-PL" sz="2400" dirty="0"/>
              <a:t>XCITING </a:t>
            </a:r>
          </a:p>
          <a:p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pl-PL" sz="2400" dirty="0"/>
              <a:t>ECORDED </a:t>
            </a:r>
            <a:endParaRPr lang="pl-P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8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396261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b="1" dirty="0" err="1" smtClean="0">
                <a:solidFill>
                  <a:srgbClr val="002060"/>
                </a:solidFill>
              </a:rPr>
              <a:t>Question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4. </a:t>
            </a:r>
            <a:r>
              <a:rPr lang="pl-PL" b="1" dirty="0" err="1" smtClean="0">
                <a:solidFill>
                  <a:srgbClr val="002060"/>
                </a:solidFill>
              </a:rPr>
              <a:t>What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will</a:t>
            </a:r>
            <a:r>
              <a:rPr lang="pl-PL" b="1" dirty="0" smtClean="0">
                <a:solidFill>
                  <a:srgbClr val="002060"/>
                </a:solidFill>
              </a:rPr>
              <a:t> be the </a:t>
            </a:r>
            <a:r>
              <a:rPr lang="pl-PL" b="1" dirty="0" err="1" smtClean="0">
                <a:solidFill>
                  <a:srgbClr val="002060"/>
                </a:solidFill>
              </a:rPr>
              <a:t>project’s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time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schedule</a:t>
            </a:r>
            <a:r>
              <a:rPr lang="pl-PL" b="1" dirty="0">
                <a:solidFill>
                  <a:srgbClr val="002060"/>
                </a:solidFill>
              </a:rPr>
              <a:t>?</a:t>
            </a:r>
            <a:endParaRPr lang="pl-PL" sz="40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2636912"/>
            <a:ext cx="8229600" cy="3318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How </a:t>
            </a:r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will</a:t>
            </a:r>
            <a:r>
              <a:rPr lang="pl-PL" dirty="0" smtClean="0"/>
              <a:t> the </a:t>
            </a:r>
            <a:r>
              <a:rPr lang="pl-PL" dirty="0" err="1" smtClean="0"/>
              <a:t>project</a:t>
            </a:r>
            <a:r>
              <a:rPr lang="pl-PL" dirty="0" smtClean="0"/>
              <a:t> be </a:t>
            </a:r>
            <a:r>
              <a:rPr lang="pl-PL" dirty="0" err="1" smtClean="0"/>
              <a:t>realised</a:t>
            </a:r>
            <a:r>
              <a:rPr lang="pl-PL" dirty="0" smtClean="0"/>
              <a:t>?</a:t>
            </a:r>
            <a:br>
              <a:rPr lang="pl-PL" dirty="0" smtClean="0"/>
            </a:br>
            <a:endParaRPr lang="pl-PL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l-PL" dirty="0" err="1" smtClean="0"/>
              <a:t>Decide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the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starts</a:t>
            </a:r>
            <a:r>
              <a:rPr lang="pl-PL" dirty="0" smtClean="0"/>
              <a:t>, and </a:t>
            </a:r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ends</a:t>
            </a:r>
            <a:r>
              <a:rPr lang="pl-PL" dirty="0" smtClean="0"/>
              <a:t>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l-PL" dirty="0" err="1" smtClean="0"/>
              <a:t>Develop</a:t>
            </a:r>
            <a:r>
              <a:rPr lang="pl-PL" dirty="0" smtClean="0"/>
              <a:t> </a:t>
            </a:r>
            <a:r>
              <a:rPr lang="pl-PL" dirty="0" err="1" smtClean="0"/>
              <a:t>detailed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schedule</a:t>
            </a:r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TIME SCHEDULE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96262"/>
            <a:ext cx="8229600" cy="5190550"/>
          </a:xfrm>
        </p:spPr>
        <p:txBody>
          <a:bodyPr/>
          <a:lstStyle/>
          <a:p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worth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</a:t>
            </a:r>
            <a:r>
              <a:rPr lang="pl-PL" dirty="0" err="1" smtClean="0"/>
              <a:t>visual</a:t>
            </a:r>
            <a:r>
              <a:rPr lang="pl-PL" dirty="0" smtClean="0"/>
              <a:t>…</a:t>
            </a:r>
            <a:endParaRPr lang="pl-PL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99224"/>
              </p:ext>
            </p:extLst>
          </p:nvPr>
        </p:nvGraphicFramePr>
        <p:xfrm>
          <a:off x="476919" y="2132856"/>
          <a:ext cx="8496942" cy="402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720080"/>
                <a:gridCol w="648072"/>
                <a:gridCol w="792088"/>
                <a:gridCol w="648072"/>
                <a:gridCol w="720080"/>
                <a:gridCol w="720080"/>
                <a:gridCol w="720078"/>
              </a:tblGrid>
              <a:tr h="526857">
                <a:tc>
                  <a:txBody>
                    <a:bodyPr/>
                    <a:lstStyle/>
                    <a:p>
                      <a:r>
                        <a:rPr lang="pl-PL" dirty="0" smtClean="0"/>
                        <a:t>The </a:t>
                      </a:r>
                      <a:r>
                        <a:rPr lang="pl-PL" dirty="0" err="1" smtClean="0"/>
                        <a:t>task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Jan 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Feb</a:t>
                      </a:r>
                      <a:endParaRPr lang="pl-PL" dirty="0" smtClean="0"/>
                    </a:p>
                    <a:p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Mar</a:t>
                      </a:r>
                    </a:p>
                    <a:p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Apr</a:t>
                      </a:r>
                      <a:endParaRPr lang="pl-PL" dirty="0" smtClean="0"/>
                    </a:p>
                    <a:p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May</a:t>
                      </a:r>
                    </a:p>
                    <a:p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June</a:t>
                      </a:r>
                      <a:endParaRPr lang="pl-PL" dirty="0" smtClean="0"/>
                    </a:p>
                    <a:p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July</a:t>
                      </a:r>
                      <a:r>
                        <a:rPr lang="pl-PL" dirty="0" smtClean="0"/>
                        <a:t> 2018</a:t>
                      </a:r>
                      <a:endParaRPr lang="pl-PL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pl-PL" dirty="0" smtClean="0"/>
                        <a:t>1. </a:t>
                      </a:r>
                      <a:r>
                        <a:rPr lang="pl-PL" dirty="0" err="1" smtClean="0"/>
                        <a:t>Employing</a:t>
                      </a:r>
                      <a:r>
                        <a:rPr lang="pl-PL" dirty="0" smtClean="0"/>
                        <a:t> the team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pl-PL" dirty="0" smtClean="0"/>
                        <a:t>2. Developing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info&amp;promo</a:t>
                      </a:r>
                      <a:r>
                        <a:rPr lang="pl-PL" baseline="0" dirty="0" smtClean="0"/>
                        <a:t> materials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pl-PL" dirty="0" smtClean="0"/>
                        <a:t>3. </a:t>
                      </a:r>
                      <a:r>
                        <a:rPr lang="pl-PL" dirty="0" err="1" smtClean="0"/>
                        <a:t>Conducting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information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smtClean="0"/>
                        <a:t>&amp; </a:t>
                      </a:r>
                      <a:r>
                        <a:rPr lang="pl-PL" baseline="0" dirty="0" err="1" smtClean="0"/>
                        <a:t>promotion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pl-PL" dirty="0" smtClean="0"/>
                        <a:t>4.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Recruitment</a:t>
                      </a:r>
                      <a:endParaRPr lang="pl-PL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pl-PL" dirty="0" smtClean="0"/>
                        <a:t>4.1. </a:t>
                      </a:r>
                      <a:r>
                        <a:rPr lang="pl-PL" dirty="0" err="1" smtClean="0"/>
                        <a:t>Recruitment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stage</a:t>
                      </a:r>
                      <a:r>
                        <a:rPr lang="pl-PL" dirty="0" smtClean="0"/>
                        <a:t> 1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pl-PL" dirty="0" smtClean="0"/>
                        <a:t>4.2. </a:t>
                      </a:r>
                      <a:r>
                        <a:rPr lang="pl-PL" dirty="0" err="1" smtClean="0"/>
                        <a:t>Recruitment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stage</a:t>
                      </a:r>
                      <a:r>
                        <a:rPr lang="pl-PL" dirty="0" smtClean="0"/>
                        <a:t> 2…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9"/>
            <a:ext cx="1979712" cy="70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7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008112"/>
          </a:xfrm>
        </p:spPr>
        <p:txBody>
          <a:bodyPr>
            <a:normAutofit/>
          </a:bodyPr>
          <a:lstStyle/>
          <a:p>
            <a:r>
              <a:rPr lang="pl-PL" sz="4000" b="1" dirty="0" err="1" smtClean="0">
                <a:solidFill>
                  <a:srgbClr val="002060"/>
                </a:solidFill>
              </a:rPr>
              <a:t>Question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>
                <a:solidFill>
                  <a:srgbClr val="002060"/>
                </a:solidFill>
              </a:rPr>
              <a:t>5. </a:t>
            </a:r>
            <a:r>
              <a:rPr lang="pl-PL" sz="4000" b="1" dirty="0" smtClean="0">
                <a:solidFill>
                  <a:srgbClr val="002060"/>
                </a:solidFill>
              </a:rPr>
              <a:t>How much </a:t>
            </a:r>
            <a:r>
              <a:rPr lang="pl-PL" sz="4000" b="1" dirty="0" err="1" smtClean="0">
                <a:solidFill>
                  <a:srgbClr val="002060"/>
                </a:solidFill>
              </a:rPr>
              <a:t>will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it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cost</a:t>
            </a:r>
            <a:r>
              <a:rPr lang="pl-PL" sz="4000" b="1" dirty="0" smtClean="0">
                <a:solidFill>
                  <a:srgbClr val="002060"/>
                </a:solidFill>
              </a:rPr>
              <a:t>?</a:t>
            </a:r>
            <a:r>
              <a:rPr lang="pl-PL" dirty="0" smtClean="0"/>
              <a:t>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2276872"/>
            <a:ext cx="8229600" cy="367838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l-PL" dirty="0" err="1" smtClean="0"/>
              <a:t>Develop</a:t>
            </a:r>
            <a:r>
              <a:rPr lang="pl-PL" dirty="0" smtClean="0"/>
              <a:t> </a:t>
            </a:r>
            <a:r>
              <a:rPr lang="pl-PL" dirty="0" err="1" smtClean="0"/>
              <a:t>detailed</a:t>
            </a:r>
            <a:r>
              <a:rPr lang="pl-PL" dirty="0" smtClean="0"/>
              <a:t> </a:t>
            </a:r>
            <a:r>
              <a:rPr lang="pl-PL" dirty="0" err="1" smtClean="0"/>
              <a:t>budget</a:t>
            </a:r>
            <a:r>
              <a:rPr lang="pl-PL" dirty="0" smtClean="0"/>
              <a:t> </a:t>
            </a:r>
            <a:r>
              <a:rPr lang="pl-PL" dirty="0" err="1" smtClean="0"/>
              <a:t>using</a:t>
            </a:r>
            <a:r>
              <a:rPr lang="pl-PL" dirty="0" smtClean="0"/>
              <a:t> </a:t>
            </a:r>
            <a:r>
              <a:rPr lang="pl-PL" dirty="0" err="1" smtClean="0"/>
              <a:t>budget</a:t>
            </a:r>
            <a:r>
              <a:rPr lang="pl-PL" dirty="0" smtClean="0"/>
              <a:t> </a:t>
            </a:r>
            <a:r>
              <a:rPr lang="pl-PL" dirty="0" err="1" smtClean="0"/>
              <a:t>categories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 err="1" smtClean="0"/>
              <a:t>Name</a:t>
            </a:r>
            <a:r>
              <a:rPr lang="pl-PL" dirty="0" smtClean="0"/>
              <a:t> the </a:t>
            </a:r>
            <a:r>
              <a:rPr lang="pl-PL" dirty="0" err="1" smtClean="0"/>
              <a:t>eligible</a:t>
            </a:r>
            <a:r>
              <a:rPr lang="pl-PL" dirty="0" smtClean="0"/>
              <a:t> and </a:t>
            </a:r>
            <a:r>
              <a:rPr lang="pl-PL" dirty="0" err="1" smtClean="0"/>
              <a:t>ineligible</a:t>
            </a:r>
            <a:r>
              <a:rPr lang="pl-PL" dirty="0" smtClean="0"/>
              <a:t> </a:t>
            </a:r>
            <a:r>
              <a:rPr lang="pl-PL" dirty="0" err="1" smtClean="0"/>
              <a:t>costs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71600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 THE BUDGET</a:t>
            </a:r>
            <a:endParaRPr lang="pl-PL" sz="4000" dirty="0"/>
          </a:p>
        </p:txBody>
      </p:sp>
      <p:sp>
        <p:nvSpPr>
          <p:cNvPr id="6" name="Prostokąt 5"/>
          <p:cNvSpPr/>
          <p:nvPr/>
        </p:nvSpPr>
        <p:spPr>
          <a:xfrm>
            <a:off x="1842390" y="1398645"/>
            <a:ext cx="5616624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TOTAL COST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35696" y="2420888"/>
            <a:ext cx="223224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ELIGIBLE COSTS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239207" y="2443505"/>
            <a:ext cx="2160240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INELIGIBLE COSTS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5536" y="3545295"/>
            <a:ext cx="2304256" cy="847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COSTS COVERED BY THE GRANT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03848" y="3542659"/>
            <a:ext cx="1728192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OWN CONTRIBUTION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95536" y="5085184"/>
            <a:ext cx="210770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FINANCIAL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843807" y="4725144"/>
            <a:ext cx="2395399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l-PL" sz="1400" b="1" dirty="0" smtClean="0">
                <a:solidFill>
                  <a:schemeClr val="tx2"/>
                </a:solidFill>
              </a:rPr>
              <a:t>FINANCIAL</a:t>
            </a:r>
          </a:p>
          <a:p>
            <a:r>
              <a:rPr lang="pl-PL" sz="1400" b="1" dirty="0" smtClean="0">
                <a:solidFill>
                  <a:schemeClr val="tx2"/>
                </a:solidFill>
              </a:rPr>
              <a:t>-  PERSONAL</a:t>
            </a:r>
          </a:p>
          <a:p>
            <a:pPr marL="285750" indent="-285750">
              <a:buFontTx/>
              <a:buChar char="-"/>
            </a:pPr>
            <a:r>
              <a:rPr lang="pl-PL" sz="1400" b="1" dirty="0" smtClean="0">
                <a:solidFill>
                  <a:schemeClr val="tx2"/>
                </a:solidFill>
              </a:rPr>
              <a:t>IN-KIND</a:t>
            </a:r>
          </a:p>
          <a:p>
            <a:pPr marL="285750" indent="-285750">
              <a:buFontTx/>
              <a:buChar char="-"/>
            </a:pPr>
            <a:r>
              <a:rPr lang="pl-PL" sz="1400" b="1" dirty="0">
                <a:solidFill>
                  <a:schemeClr val="tx2"/>
                </a:solidFill>
              </a:rPr>
              <a:t> </a:t>
            </a:r>
            <a:r>
              <a:rPr lang="pl-PL" sz="1400" b="1" dirty="0" smtClean="0">
                <a:solidFill>
                  <a:schemeClr val="tx2"/>
                </a:solidFill>
              </a:rPr>
              <a:t>OTHER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>
            <a:off x="2843808" y="2046717"/>
            <a:ext cx="216024" cy="374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6084168" y="2046717"/>
            <a:ext cx="235159" cy="374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1979712" y="3140968"/>
            <a:ext cx="144016" cy="404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3851920" y="3140968"/>
            <a:ext cx="144016" cy="404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1979712" y="4392783"/>
            <a:ext cx="144016" cy="664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dół 17"/>
          <p:cNvSpPr/>
          <p:nvPr/>
        </p:nvSpPr>
        <p:spPr>
          <a:xfrm>
            <a:off x="3851920" y="4315240"/>
            <a:ext cx="144016" cy="40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2" y="3088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21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188640" y="0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1196752"/>
            <a:ext cx="8229600" cy="4558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 err="1" smtClean="0">
                <a:solidFill>
                  <a:srgbClr val="002060"/>
                </a:solidFill>
              </a:rPr>
              <a:t>Question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</a:rPr>
              <a:t>6</a:t>
            </a:r>
            <a:r>
              <a:rPr lang="pl-PL" sz="4000" b="1" dirty="0">
                <a:solidFill>
                  <a:srgbClr val="002060"/>
                </a:solidFill>
              </a:rPr>
              <a:t>. </a:t>
            </a:r>
            <a:r>
              <a:rPr lang="pl-PL" sz="4000" b="1" dirty="0" err="1" smtClean="0">
                <a:solidFill>
                  <a:srgbClr val="002060"/>
                </a:solidFill>
              </a:rPr>
              <a:t>Who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are</a:t>
            </a:r>
            <a:r>
              <a:rPr lang="pl-PL" sz="4000" b="1" dirty="0" smtClean="0">
                <a:solidFill>
                  <a:srgbClr val="002060"/>
                </a:solidFill>
              </a:rPr>
              <a:t> the </a:t>
            </a:r>
            <a:r>
              <a:rPr lang="pl-PL" sz="4000" b="1" dirty="0" err="1" smtClean="0">
                <a:solidFill>
                  <a:srgbClr val="002060"/>
                </a:solidFill>
              </a:rPr>
              <a:t>project’s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stakeholders</a:t>
            </a:r>
            <a:r>
              <a:rPr lang="pl-PL" sz="4000" b="1" dirty="0" smtClean="0">
                <a:solidFill>
                  <a:srgbClr val="002060"/>
                </a:solidFill>
              </a:rPr>
              <a:t>?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err="1" smtClean="0"/>
              <a:t>Name</a:t>
            </a:r>
            <a:r>
              <a:rPr lang="pl-PL" dirty="0" smtClean="0"/>
              <a:t> the </a:t>
            </a:r>
            <a:r>
              <a:rPr lang="pl-PL" dirty="0" err="1" smtClean="0"/>
              <a:t>stakeholders</a:t>
            </a: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 smtClean="0"/>
              <a:t>Determine </a:t>
            </a:r>
            <a:r>
              <a:rPr lang="en-US" dirty="0"/>
              <a:t>the importance and strength of </a:t>
            </a:r>
            <a:r>
              <a:rPr lang="en-US" dirty="0" err="1" smtClean="0"/>
              <a:t>i</a:t>
            </a:r>
            <a:r>
              <a:rPr lang="pl-PL" dirty="0" err="1" smtClean="0"/>
              <a:t>nfluence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pl-PL" dirty="0" smtClean="0"/>
              <a:t>the </a:t>
            </a:r>
            <a:r>
              <a:rPr lang="pl-PL" dirty="0" err="1" smtClean="0"/>
              <a:t>respective</a:t>
            </a:r>
            <a:r>
              <a:rPr lang="en-US" dirty="0" smtClean="0"/>
              <a:t> </a:t>
            </a:r>
            <a:r>
              <a:rPr lang="en-US" dirty="0"/>
              <a:t>stakeholders</a:t>
            </a:r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03646" y="401565"/>
            <a:ext cx="688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 </a:t>
            </a:r>
            <a:r>
              <a:rPr lang="pl-PL" sz="4000" dirty="0" smtClean="0"/>
              <a:t>  STAKEHOLDERS ANALYSIS</a:t>
            </a:r>
            <a:endParaRPr lang="pl-PL" sz="4000" dirty="0"/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2843808" y="1772816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2843808" y="4941168"/>
            <a:ext cx="48965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732240" y="515719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INTEREST</a:t>
            </a: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263131" y="1562654"/>
            <a:ext cx="360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POWER</a:t>
            </a:r>
            <a:r>
              <a:rPr lang="pl-PL" sz="1600" b="1" dirty="0" smtClean="0"/>
              <a:t> </a:t>
            </a:r>
          </a:p>
          <a:p>
            <a:endParaRPr lang="pl-PL" sz="1600" b="1" dirty="0"/>
          </a:p>
          <a:p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INF</a:t>
            </a:r>
          </a:p>
          <a:p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LUENCE</a:t>
            </a:r>
            <a:endParaRPr lang="pl-PL" sz="1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059832" y="191683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TAKE CARE OF THEM, SO THEY WOULD BE SATISFIED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364088" y="19168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MANAGE </a:t>
            </a:r>
            <a:r>
              <a:rPr lang="pl-PL" dirty="0" smtClean="0"/>
              <a:t>CONSCIENTIOUSLY </a:t>
            </a:r>
            <a:endParaRPr lang="pl-PL" dirty="0"/>
          </a:p>
        </p:txBody>
      </p:sp>
      <p:cxnSp>
        <p:nvCxnSpPr>
          <p:cNvPr id="22" name="Łącznik prostoliniowy 21"/>
          <p:cNvCxnSpPr/>
          <p:nvPr/>
        </p:nvCxnSpPr>
        <p:spPr>
          <a:xfrm>
            <a:off x="5220072" y="1852755"/>
            <a:ext cx="0" cy="3014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2987824" y="3356992"/>
            <a:ext cx="4248472" cy="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2987824" y="3933056"/>
            <a:ext cx="20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MONITOR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534811" y="39551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INFORM</a:t>
            </a:r>
            <a:endParaRPr lang="pl-PL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47765" cy="87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3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16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3690" y="1135807"/>
            <a:ext cx="8229600" cy="50795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4300" b="1" dirty="0" err="1" smtClean="0">
                <a:solidFill>
                  <a:srgbClr val="002060"/>
                </a:solidFill>
              </a:rPr>
              <a:t>Question</a:t>
            </a:r>
            <a:r>
              <a:rPr lang="pl-PL" sz="4300" b="1" dirty="0" smtClean="0">
                <a:solidFill>
                  <a:srgbClr val="002060"/>
                </a:solidFill>
              </a:rPr>
              <a:t> </a:t>
            </a:r>
            <a:r>
              <a:rPr lang="pl-PL" sz="4300" b="1" dirty="0">
                <a:solidFill>
                  <a:srgbClr val="002060"/>
                </a:solidFill>
              </a:rPr>
              <a:t>7. </a:t>
            </a:r>
            <a:r>
              <a:rPr lang="pl-PL" sz="4300" b="1" dirty="0" err="1" smtClean="0">
                <a:solidFill>
                  <a:srgbClr val="002060"/>
                </a:solidFill>
              </a:rPr>
              <a:t>Who</a:t>
            </a:r>
            <a:r>
              <a:rPr lang="pl-PL" sz="4300" b="1" dirty="0" smtClean="0">
                <a:solidFill>
                  <a:srgbClr val="002060"/>
                </a:solidFill>
              </a:rPr>
              <a:t> </a:t>
            </a:r>
            <a:r>
              <a:rPr lang="pl-PL" sz="4300" b="1" dirty="0" err="1" smtClean="0">
                <a:solidFill>
                  <a:srgbClr val="002060"/>
                </a:solidFill>
              </a:rPr>
              <a:t>should</a:t>
            </a:r>
            <a:r>
              <a:rPr lang="pl-PL" sz="4300" b="1" dirty="0" smtClean="0">
                <a:solidFill>
                  <a:srgbClr val="002060"/>
                </a:solidFill>
              </a:rPr>
              <a:t> be </a:t>
            </a:r>
            <a:r>
              <a:rPr lang="pl-PL" sz="4300" b="1" dirty="0" err="1" smtClean="0">
                <a:solidFill>
                  <a:srgbClr val="002060"/>
                </a:solidFill>
              </a:rPr>
              <a:t>involved</a:t>
            </a:r>
            <a:r>
              <a:rPr lang="pl-PL" sz="4300" b="1" dirty="0" smtClean="0">
                <a:solidFill>
                  <a:srgbClr val="002060"/>
                </a:solidFill>
              </a:rPr>
              <a:t> in </a:t>
            </a:r>
            <a:r>
              <a:rPr lang="pl-PL" sz="4300" b="1" dirty="0" smtClean="0">
                <a:solidFill>
                  <a:srgbClr val="002060"/>
                </a:solidFill>
              </a:rPr>
              <a:t>the </a:t>
            </a:r>
            <a:r>
              <a:rPr lang="pl-PL" sz="4300" b="1" dirty="0" err="1" smtClean="0">
                <a:solidFill>
                  <a:srgbClr val="002060"/>
                </a:solidFill>
              </a:rPr>
              <a:t>project</a:t>
            </a:r>
            <a:r>
              <a:rPr lang="pl-PL" sz="4300" b="1" dirty="0" smtClean="0">
                <a:solidFill>
                  <a:srgbClr val="002060"/>
                </a:solidFill>
              </a:rPr>
              <a:t> </a:t>
            </a:r>
            <a:r>
              <a:rPr lang="pl-PL" sz="4300" b="1" dirty="0" err="1" smtClean="0">
                <a:solidFill>
                  <a:srgbClr val="002060"/>
                </a:solidFill>
              </a:rPr>
              <a:t>realisation</a:t>
            </a:r>
            <a:r>
              <a:rPr lang="pl-PL" sz="4300" b="1" dirty="0" smtClean="0">
                <a:solidFill>
                  <a:srgbClr val="002060"/>
                </a:solidFill>
              </a:rPr>
              <a:t>? 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3600" dirty="0" err="1" smtClean="0"/>
              <a:t>Divide</a:t>
            </a:r>
            <a:r>
              <a:rPr lang="pl-PL" sz="3600" dirty="0" smtClean="0"/>
              <a:t> </a:t>
            </a:r>
            <a:r>
              <a:rPr lang="pl-PL" sz="3600" dirty="0" smtClean="0"/>
              <a:t>the </a:t>
            </a:r>
            <a:r>
              <a:rPr lang="pl-PL" sz="3600" dirty="0" err="1" smtClean="0"/>
              <a:t>project</a:t>
            </a:r>
            <a:r>
              <a:rPr lang="pl-PL" sz="3600" dirty="0" smtClean="0"/>
              <a:t> </a:t>
            </a:r>
            <a:r>
              <a:rPr lang="pl-PL" sz="3600" dirty="0" err="1" smtClean="0"/>
              <a:t>work</a:t>
            </a:r>
            <a:r>
              <a:rPr lang="pl-PL" sz="3600" dirty="0" smtClean="0"/>
              <a:t> </a:t>
            </a:r>
            <a:r>
              <a:rPr lang="pl-PL" sz="3600" dirty="0" err="1" smtClean="0"/>
              <a:t>into</a:t>
            </a:r>
            <a:r>
              <a:rPr lang="pl-PL" sz="3600" dirty="0" smtClean="0"/>
              <a:t> </a:t>
            </a:r>
            <a:r>
              <a:rPr lang="pl-PL" sz="3600" dirty="0" smtClean="0"/>
              <a:t>”</a:t>
            </a:r>
            <a:r>
              <a:rPr lang="pl-PL" sz="3600" dirty="0" err="1" smtClean="0"/>
              <a:t>tasks</a:t>
            </a:r>
            <a:r>
              <a:rPr lang="pl-PL" sz="3600" dirty="0" smtClean="0"/>
              <a:t> to do”</a:t>
            </a:r>
            <a:br>
              <a:rPr lang="pl-PL" sz="3600" dirty="0" smtClean="0"/>
            </a:br>
            <a:endParaRPr lang="pl-PL" sz="1500" dirty="0"/>
          </a:p>
          <a:p>
            <a:pPr marL="0" indent="0" algn="ctr">
              <a:buNone/>
            </a:pPr>
            <a:r>
              <a:rPr lang="pl-PL" sz="3300" dirty="0" err="1" smtClean="0"/>
              <a:t>Determine</a:t>
            </a:r>
            <a:r>
              <a:rPr lang="pl-PL" sz="3300" dirty="0" smtClean="0"/>
              <a:t> the </a:t>
            </a:r>
            <a:r>
              <a:rPr lang="pl-PL" sz="3300" dirty="0" err="1" smtClean="0"/>
              <a:t>competences</a:t>
            </a:r>
            <a:r>
              <a:rPr lang="pl-PL" sz="3300" dirty="0" smtClean="0"/>
              <a:t> </a:t>
            </a:r>
            <a:r>
              <a:rPr lang="pl-PL" sz="3300" dirty="0" err="1" smtClean="0"/>
              <a:t>needed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1500" dirty="0"/>
          </a:p>
          <a:p>
            <a:pPr algn="ctr">
              <a:buFont typeface="Wingdings" pitchFamily="2" charset="2"/>
              <a:buChar char="Ø"/>
            </a:pPr>
            <a:r>
              <a:rPr lang="pl-PL" sz="3600" dirty="0" smtClean="0"/>
              <a:t>Plan the </a:t>
            </a:r>
            <a:r>
              <a:rPr lang="pl-PL" sz="3600" dirty="0" err="1" smtClean="0"/>
              <a:t>composition</a:t>
            </a:r>
            <a:r>
              <a:rPr lang="pl-PL" sz="3600" dirty="0" smtClean="0"/>
              <a:t> of the </a:t>
            </a:r>
            <a:r>
              <a:rPr lang="pl-PL" sz="3600" dirty="0" err="1" smtClean="0"/>
              <a:t>project</a:t>
            </a:r>
            <a:r>
              <a:rPr lang="pl-PL" sz="3600" dirty="0" smtClean="0"/>
              <a:t> team</a:t>
            </a:r>
            <a:r>
              <a:rPr lang="pl-PL" sz="3600" dirty="0" smtClean="0"/>
              <a:t>:</a:t>
            </a:r>
            <a:br>
              <a:rPr lang="pl-PL" sz="36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err="1" smtClean="0"/>
              <a:t>Determine</a:t>
            </a:r>
            <a:r>
              <a:rPr lang="pl-PL" sz="3000" dirty="0" smtClean="0"/>
              <a:t> the </a:t>
            </a:r>
            <a:r>
              <a:rPr lang="pl-PL" sz="3000" dirty="0" err="1" smtClean="0"/>
              <a:t>roles</a:t>
            </a:r>
            <a:r>
              <a:rPr lang="pl-PL" sz="3000" dirty="0" smtClean="0"/>
              <a:t> and </a:t>
            </a:r>
            <a:r>
              <a:rPr lang="pl-PL" sz="3000" dirty="0" err="1" smtClean="0"/>
              <a:t>responsibilities</a:t>
            </a:r>
            <a:endParaRPr lang="pl-PL" sz="3000" dirty="0"/>
          </a:p>
          <a:p>
            <a:pPr marL="0" indent="0" algn="ctr">
              <a:buNone/>
            </a:pPr>
            <a:r>
              <a:rPr lang="pl-PL" sz="3000" dirty="0" err="1" smtClean="0"/>
              <a:t>Include</a:t>
            </a:r>
            <a:r>
              <a:rPr lang="pl-PL" sz="3000" dirty="0" smtClean="0"/>
              <a:t> </a:t>
            </a:r>
            <a:r>
              <a:rPr lang="pl-PL" sz="3000" dirty="0" err="1" smtClean="0"/>
              <a:t>partner’s</a:t>
            </a:r>
            <a:r>
              <a:rPr lang="pl-PL" sz="3000" dirty="0" smtClean="0"/>
              <a:t> team </a:t>
            </a:r>
            <a:r>
              <a:rPr lang="pl-PL" sz="3000" dirty="0" err="1" smtClean="0"/>
              <a:t>members</a:t>
            </a:r>
            <a:r>
              <a:rPr lang="pl-PL" sz="3000" dirty="0" smtClean="0"/>
              <a:t> (</a:t>
            </a:r>
            <a:r>
              <a:rPr lang="pl-PL" sz="3000" dirty="0" err="1" smtClean="0"/>
              <a:t>partnership</a:t>
            </a:r>
            <a:r>
              <a:rPr lang="pl-PL" sz="3000" dirty="0" smtClean="0"/>
              <a:t> </a:t>
            </a:r>
            <a:r>
              <a:rPr lang="pl-PL" sz="3000" dirty="0" err="1" smtClean="0"/>
              <a:t>projects</a:t>
            </a:r>
            <a:r>
              <a:rPr lang="pl-PL" sz="3000" dirty="0" smtClean="0"/>
              <a:t>)</a:t>
            </a:r>
            <a:endParaRPr lang="pl-PL" sz="3000" dirty="0"/>
          </a:p>
          <a:p>
            <a:pPr marL="0" indent="0">
              <a:buNone/>
            </a:pPr>
            <a:endParaRPr lang="pl-PL" sz="4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3600" b="1" dirty="0" smtClean="0">
                <a:solidFill>
                  <a:srgbClr val="002060"/>
                </a:solidFill>
              </a:rPr>
              <a:t>T</a:t>
            </a:r>
            <a:r>
              <a:rPr lang="en-US" sz="3600" b="1" dirty="0">
                <a:solidFill>
                  <a:srgbClr val="002060"/>
                </a:solidFill>
              </a:rPr>
              <a:t>he Story of Everybody, Somebody, Anybody and </a:t>
            </a:r>
            <a:r>
              <a:rPr lang="en-US" sz="3600" b="1" dirty="0" smtClean="0">
                <a:solidFill>
                  <a:srgbClr val="002060"/>
                </a:solidFill>
              </a:rPr>
              <a:t>Nobody</a:t>
            </a:r>
            <a:r>
              <a:rPr lang="pl-PL" sz="3600" b="1" dirty="0" smtClean="0">
                <a:solidFill>
                  <a:srgbClr val="002060"/>
                </a:solidFill>
              </a:rPr>
              <a:t>…</a:t>
            </a:r>
            <a:endParaRPr lang="pl-PL" sz="36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There was an important job to be </a:t>
            </a:r>
            <a:r>
              <a:rPr lang="en-US" dirty="0" smtClean="0"/>
              <a:t>done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en-US" b="1" dirty="0" smtClean="0"/>
              <a:t>Everybody </a:t>
            </a:r>
            <a:r>
              <a:rPr lang="en-US" dirty="0"/>
              <a:t>was sure that </a:t>
            </a:r>
            <a:r>
              <a:rPr lang="en-US" b="1" dirty="0"/>
              <a:t>Somebody</a:t>
            </a:r>
            <a:r>
              <a:rPr lang="en-US" dirty="0"/>
              <a:t> would do it.  </a:t>
            </a:r>
            <a:endParaRPr lang="pl-PL" dirty="0" smtClean="0"/>
          </a:p>
          <a:p>
            <a:pPr marL="0" indent="0">
              <a:buNone/>
            </a:pPr>
            <a:r>
              <a:rPr lang="en-US" b="1" dirty="0" smtClean="0"/>
              <a:t>Anybody</a:t>
            </a:r>
            <a:r>
              <a:rPr lang="en-US" dirty="0" smtClean="0"/>
              <a:t> </a:t>
            </a:r>
            <a:r>
              <a:rPr lang="en-US" dirty="0"/>
              <a:t>could have done it, but </a:t>
            </a:r>
            <a:r>
              <a:rPr lang="en-US" b="1" dirty="0"/>
              <a:t>Nobody</a:t>
            </a:r>
            <a:r>
              <a:rPr lang="en-US" dirty="0"/>
              <a:t> did it.  </a:t>
            </a:r>
            <a:endParaRPr lang="pl-PL" dirty="0" smtClean="0"/>
          </a:p>
          <a:p>
            <a:pPr marL="0" indent="0">
              <a:buNone/>
            </a:pPr>
            <a:r>
              <a:rPr lang="en-US" b="1" dirty="0" smtClean="0"/>
              <a:t>Somebody</a:t>
            </a:r>
            <a:r>
              <a:rPr lang="en-US" dirty="0" smtClean="0"/>
              <a:t> </a:t>
            </a:r>
            <a:r>
              <a:rPr lang="en-US" dirty="0"/>
              <a:t>got angry about that, because it was </a:t>
            </a:r>
            <a:r>
              <a:rPr lang="en-US" b="1" dirty="0"/>
              <a:t>Everybody’s</a:t>
            </a:r>
            <a:r>
              <a:rPr lang="en-US" dirty="0"/>
              <a:t> job.  </a:t>
            </a:r>
            <a:endParaRPr lang="pl-PL" dirty="0" smtClean="0"/>
          </a:p>
          <a:p>
            <a:pPr marL="0" indent="0">
              <a:buNone/>
            </a:pPr>
            <a:r>
              <a:rPr lang="en-US" b="1" dirty="0" smtClean="0"/>
              <a:t>Everybody</a:t>
            </a:r>
            <a:r>
              <a:rPr lang="en-US" dirty="0" smtClean="0"/>
              <a:t> </a:t>
            </a:r>
            <a:r>
              <a:rPr lang="en-US" dirty="0"/>
              <a:t>thought </a:t>
            </a:r>
            <a:r>
              <a:rPr lang="en-US" b="1" dirty="0"/>
              <a:t>Anybody</a:t>
            </a:r>
            <a:r>
              <a:rPr lang="en-US" dirty="0"/>
              <a:t> could do it, but </a:t>
            </a:r>
            <a:r>
              <a:rPr lang="en-US" b="1" dirty="0"/>
              <a:t>Nobody</a:t>
            </a:r>
            <a:r>
              <a:rPr lang="en-US" dirty="0"/>
              <a:t> realized that </a:t>
            </a:r>
            <a:r>
              <a:rPr lang="en-US" b="1" dirty="0"/>
              <a:t>Everybody</a:t>
            </a:r>
            <a:r>
              <a:rPr lang="en-US" dirty="0"/>
              <a:t> wouldn’t do it.  </a:t>
            </a: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ended up that</a:t>
            </a:r>
            <a:r>
              <a:rPr lang="en-US" b="1" dirty="0"/>
              <a:t> Everybody </a:t>
            </a:r>
            <a:r>
              <a:rPr lang="en-US" dirty="0"/>
              <a:t>blamed </a:t>
            </a:r>
            <a:r>
              <a:rPr lang="en-US" b="1" dirty="0"/>
              <a:t>Somebody </a:t>
            </a:r>
            <a:r>
              <a:rPr lang="en-US" dirty="0"/>
              <a:t>when </a:t>
            </a:r>
            <a:r>
              <a:rPr lang="en-US" b="1" dirty="0"/>
              <a:t>Nobody</a:t>
            </a:r>
            <a:r>
              <a:rPr lang="en-US" dirty="0"/>
              <a:t> did what </a:t>
            </a:r>
            <a:r>
              <a:rPr lang="en-US" b="1" dirty="0"/>
              <a:t>Anybody</a:t>
            </a:r>
            <a:r>
              <a:rPr lang="en-US" dirty="0"/>
              <a:t> could have.</a:t>
            </a:r>
            <a:endParaRPr lang="pl-PL" dirty="0"/>
          </a:p>
        </p:txBody>
      </p:sp>
      <p:pic>
        <p:nvPicPr>
          <p:cNvPr id="4" name="Obraz 3" descr="C:\Users\Rafał\Documents\FAIE_2017\3_SPAR_2017_Realizacja\SPAR_Realizacja_2017\LOGOs_SPAR_2017\SPAR Project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63" y="33068"/>
            <a:ext cx="2596515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aga\Documents\FAIE 2012\WWW FAIE 2012\FAIE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4982"/>
            <a:ext cx="1196954" cy="8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65" descr="EU flag-Erasmus+_vect_PO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1880" y="6021288"/>
            <a:ext cx="2524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6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A ”</a:t>
            </a:r>
            <a:r>
              <a:rPr lang="pl-PL" sz="4000" b="1" dirty="0" err="1" smtClean="0"/>
              <a:t>project</a:t>
            </a:r>
            <a:r>
              <a:rPr lang="pl-PL" sz="4000" b="1" dirty="0" smtClean="0"/>
              <a:t>” </a:t>
            </a:r>
            <a:r>
              <a:rPr lang="pl-PL" sz="4000" b="1" dirty="0" err="1" smtClean="0"/>
              <a:t>is</a:t>
            </a:r>
            <a:r>
              <a:rPr lang="pl-PL" sz="4000" b="1" dirty="0" smtClean="0"/>
              <a:t>…</a:t>
            </a:r>
            <a:r>
              <a:rPr lang="pl-PL" sz="4000" b="1" dirty="0" smtClean="0"/>
              <a:t>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37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Definition?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0616" y="150187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pl-PL" sz="4000" dirty="0" smtClean="0"/>
              <a:t>  THE PROJECT TEAM</a:t>
            </a:r>
            <a:endParaRPr lang="pl-PL" sz="3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1396261"/>
            <a:ext cx="8229600" cy="455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The </a:t>
            </a:r>
            <a:r>
              <a:rPr lang="pl-PL" dirty="0" err="1" smtClean="0"/>
              <a:t>project</a:t>
            </a:r>
            <a:r>
              <a:rPr lang="pl-PL" dirty="0" smtClean="0"/>
              <a:t> team </a:t>
            </a:r>
            <a:r>
              <a:rPr lang="pl-PL" dirty="0" err="1" smtClean="0"/>
              <a:t>is</a:t>
            </a:r>
            <a:r>
              <a:rPr lang="pl-PL" dirty="0" smtClean="0"/>
              <a:t>…</a:t>
            </a:r>
            <a:endParaRPr lang="pl-PL" dirty="0"/>
          </a:p>
          <a:p>
            <a:r>
              <a:rPr lang="pl-PL" dirty="0" smtClean="0"/>
              <a:t>A </a:t>
            </a:r>
            <a:r>
              <a:rPr lang="pl-PL" dirty="0" err="1" smtClean="0"/>
              <a:t>group</a:t>
            </a:r>
            <a:r>
              <a:rPr lang="pl-PL" dirty="0" smtClean="0"/>
              <a:t> of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cooperating</a:t>
            </a:r>
            <a:r>
              <a:rPr lang="pl-PL" dirty="0" smtClean="0"/>
              <a:t> to </a:t>
            </a:r>
            <a:r>
              <a:rPr lang="pl-PL" dirty="0" err="1" smtClean="0"/>
              <a:t>attain</a:t>
            </a:r>
            <a:r>
              <a:rPr lang="pl-PL" dirty="0" smtClean="0"/>
              <a:t> a </a:t>
            </a:r>
            <a:r>
              <a:rPr lang="pl-PL" dirty="0" err="1" smtClean="0"/>
              <a:t>common</a:t>
            </a:r>
            <a:r>
              <a:rPr lang="pl-PL" dirty="0" smtClean="0"/>
              <a:t> GOAL.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possible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the </a:t>
            </a:r>
            <a:r>
              <a:rPr lang="pl-PL" dirty="0" err="1" smtClean="0"/>
              <a:t>group</a:t>
            </a:r>
            <a:r>
              <a:rPr lang="pl-PL" dirty="0" smtClean="0"/>
              <a:t> </a:t>
            </a:r>
            <a:r>
              <a:rPr lang="pl-PL" dirty="0" err="1" smtClean="0"/>
              <a:t>member</a:t>
            </a:r>
            <a:r>
              <a:rPr lang="pl-PL" dirty="0" smtClean="0"/>
              <a:t> </a:t>
            </a:r>
            <a:r>
              <a:rPr lang="pl-PL" dirty="0" err="1" smtClean="0"/>
              <a:t>efforts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coordinated</a:t>
            </a:r>
            <a:r>
              <a:rPr lang="pl-PL" dirty="0" smtClean="0"/>
              <a:t>. </a:t>
            </a:r>
          </a:p>
          <a:p>
            <a:r>
              <a:rPr lang="pl-PL" dirty="0" smtClean="0"/>
              <a:t>2 </a:t>
            </a:r>
            <a:r>
              <a:rPr lang="pl-PL" dirty="0"/>
              <a:t>+ 2 = 5!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The </a:t>
            </a:r>
            <a:r>
              <a:rPr lang="pl-PL" sz="2400" dirty="0" err="1" smtClean="0"/>
              <a:t>project</a:t>
            </a:r>
            <a:r>
              <a:rPr lang="pl-PL" sz="2400" dirty="0" smtClean="0"/>
              <a:t> team </a:t>
            </a:r>
            <a:r>
              <a:rPr lang="pl-PL" sz="2400" dirty="0" err="1" smtClean="0"/>
              <a:t>members</a:t>
            </a:r>
            <a:r>
              <a:rPr lang="pl-PL" sz="2400" dirty="0" smtClean="0"/>
              <a:t> </a:t>
            </a:r>
            <a:r>
              <a:rPr lang="pl-PL" sz="2400" dirty="0" err="1" smtClean="0"/>
              <a:t>also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Stakeholders</a:t>
            </a:r>
            <a:r>
              <a:rPr lang="pl-PL" sz="2400" dirty="0" smtClean="0"/>
              <a:t>! </a:t>
            </a:r>
            <a:endParaRPr lang="pl-PL" sz="2400" dirty="0"/>
          </a:p>
          <a:p>
            <a:pPr marL="0" indent="0" algn="ctr">
              <a:buNone/>
            </a:pPr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" y="55757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48878"/>
          </a:xfrm>
        </p:spPr>
        <p:txBody>
          <a:bodyPr>
            <a:no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4000" b="1" dirty="0" err="1" smtClean="0">
                <a:solidFill>
                  <a:srgbClr val="002060"/>
                </a:solidFill>
              </a:rPr>
              <a:t>Question</a:t>
            </a:r>
            <a:r>
              <a:rPr lang="pl-PL" sz="4000" b="1" dirty="0" smtClean="0">
                <a:solidFill>
                  <a:srgbClr val="002060"/>
                </a:solidFill>
              </a:rPr>
              <a:t> 8. How to </a:t>
            </a:r>
            <a:r>
              <a:rPr lang="pl-PL" sz="4000" b="1" dirty="0" err="1" smtClean="0">
                <a:solidFill>
                  <a:srgbClr val="002060"/>
                </a:solidFill>
              </a:rPr>
              <a:t>gain</a:t>
            </a:r>
            <a:r>
              <a:rPr lang="pl-PL" sz="4000" b="1" dirty="0" smtClean="0">
                <a:solidFill>
                  <a:srgbClr val="002060"/>
                </a:solidFill>
              </a:rPr>
              <a:t> a </a:t>
            </a:r>
            <a:r>
              <a:rPr lang="pl-PL" sz="4000" b="1" dirty="0" err="1" smtClean="0">
                <a:solidFill>
                  <a:srgbClr val="002060"/>
                </a:solidFill>
              </a:rPr>
              <a:t>project</a:t>
            </a:r>
            <a:r>
              <a:rPr lang="pl-PL" sz="4000" b="1" dirty="0" smtClean="0">
                <a:solidFill>
                  <a:srgbClr val="002060"/>
                </a:solidFill>
              </a:rPr>
              <a:t> partner and </a:t>
            </a:r>
            <a:r>
              <a:rPr lang="pl-PL" sz="4000" b="1" dirty="0" err="1" smtClean="0">
                <a:solidFill>
                  <a:srgbClr val="002060"/>
                </a:solidFill>
              </a:rPr>
              <a:t>how</a:t>
            </a:r>
            <a:r>
              <a:rPr lang="pl-PL" sz="4000" b="1" dirty="0" smtClean="0">
                <a:solidFill>
                  <a:srgbClr val="002060"/>
                </a:solidFill>
              </a:rPr>
              <a:t> to </a:t>
            </a:r>
            <a:r>
              <a:rPr lang="pl-PL" sz="4000" b="1" dirty="0" err="1" smtClean="0">
                <a:solidFill>
                  <a:srgbClr val="002060"/>
                </a:solidFill>
              </a:rPr>
              <a:t>check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if</a:t>
            </a:r>
            <a:r>
              <a:rPr lang="pl-PL" sz="4000" b="1" dirty="0" smtClean="0">
                <a:solidFill>
                  <a:srgbClr val="002060"/>
                </a:solidFill>
              </a:rPr>
              <a:t> the </a:t>
            </a:r>
            <a:r>
              <a:rPr lang="pl-PL" sz="4000" b="1" dirty="0" err="1" smtClean="0">
                <a:solidFill>
                  <a:srgbClr val="002060"/>
                </a:solidFill>
              </a:rPr>
              <a:t>cooperation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will</a:t>
            </a:r>
            <a:r>
              <a:rPr lang="pl-PL" sz="4000" b="1" dirty="0" smtClean="0">
                <a:solidFill>
                  <a:srgbClr val="002060"/>
                </a:solidFill>
              </a:rPr>
              <a:t> be </a:t>
            </a:r>
            <a:r>
              <a:rPr lang="pl-PL" sz="4000" b="1" dirty="0" err="1" smtClean="0">
                <a:solidFill>
                  <a:srgbClr val="002060"/>
                </a:solidFill>
              </a:rPr>
              <a:t>going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well</a:t>
            </a:r>
            <a:r>
              <a:rPr lang="pl-PL" sz="4000" b="1" dirty="0" smtClean="0">
                <a:solidFill>
                  <a:srgbClr val="002060"/>
                </a:solidFill>
              </a:rPr>
              <a:t>? </a:t>
            </a:r>
            <a:endParaRPr lang="pl-PL" sz="4000" b="1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14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 err="1" smtClean="0"/>
              <a:t>Determine</a:t>
            </a:r>
            <a:r>
              <a:rPr lang="pl-PL" sz="2800" dirty="0" smtClean="0"/>
              <a:t> the </a:t>
            </a:r>
            <a:r>
              <a:rPr lang="pl-PL" sz="2800" dirty="0" err="1" smtClean="0"/>
              <a:t>cooperation</a:t>
            </a:r>
            <a:r>
              <a:rPr lang="pl-PL" sz="2800" dirty="0" smtClean="0"/>
              <a:t> model </a:t>
            </a:r>
            <a:r>
              <a:rPr lang="pl-PL" sz="2800" dirty="0" err="1" smtClean="0"/>
              <a:t>best</a:t>
            </a:r>
            <a:r>
              <a:rPr lang="pl-PL" sz="2800" dirty="0" smtClean="0"/>
              <a:t> for the </a:t>
            </a:r>
            <a:r>
              <a:rPr lang="pl-PL" sz="2800" dirty="0" err="1" smtClean="0"/>
              <a:t>goals</a:t>
            </a:r>
            <a:r>
              <a:rPr lang="pl-PL" sz="2800" dirty="0" smtClean="0"/>
              <a:t> set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 smtClean="0"/>
              <a:t>Plan </a:t>
            </a:r>
            <a:r>
              <a:rPr lang="pl-PL" sz="2800" dirty="0" err="1" smtClean="0"/>
              <a:t>how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 </a:t>
            </a:r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going</a:t>
            </a:r>
            <a:r>
              <a:rPr lang="pl-PL" sz="2800" dirty="0" smtClean="0"/>
              <a:t> to </a:t>
            </a:r>
            <a:r>
              <a:rPr lang="pl-PL" sz="2800" dirty="0" err="1" smtClean="0"/>
              <a:t>choose</a:t>
            </a:r>
            <a:r>
              <a:rPr lang="pl-PL" sz="2800" dirty="0" smtClean="0"/>
              <a:t> the </a:t>
            </a:r>
            <a:r>
              <a:rPr lang="pl-PL" sz="2800" dirty="0" err="1" smtClean="0"/>
              <a:t>project</a:t>
            </a:r>
            <a:r>
              <a:rPr lang="pl-PL" sz="2800" dirty="0" smtClean="0"/>
              <a:t> partner. </a:t>
            </a:r>
            <a:r>
              <a:rPr lang="pl-PL" sz="2800" dirty="0" err="1" smtClean="0"/>
              <a:t>Where</a:t>
            </a:r>
            <a:r>
              <a:rPr lang="pl-PL" sz="2800" dirty="0" smtClean="0"/>
              <a:t> to </a:t>
            </a:r>
            <a:r>
              <a:rPr lang="pl-PL" sz="2800" dirty="0" err="1" smtClean="0"/>
              <a:t>search</a:t>
            </a:r>
            <a:r>
              <a:rPr lang="pl-PL" sz="2800" dirty="0" smtClean="0"/>
              <a:t>?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CC BY NC</a:t>
            </a:r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8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1268760"/>
            <a:ext cx="8229600" cy="4558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 err="1" smtClean="0">
                <a:solidFill>
                  <a:srgbClr val="002060"/>
                </a:solidFill>
              </a:rPr>
              <a:t>Question</a:t>
            </a:r>
            <a:r>
              <a:rPr lang="pl-PL" sz="4000" b="1" dirty="0" smtClean="0">
                <a:solidFill>
                  <a:srgbClr val="002060"/>
                </a:solidFill>
              </a:rPr>
              <a:t> 9. </a:t>
            </a:r>
            <a:r>
              <a:rPr lang="pl-PL" sz="4000" b="1" dirty="0" err="1">
                <a:solidFill>
                  <a:srgbClr val="002060"/>
                </a:solidFill>
              </a:rPr>
              <a:t>W</a:t>
            </a:r>
            <a:r>
              <a:rPr lang="pl-PL" sz="4000" b="1" dirty="0" err="1" smtClean="0">
                <a:solidFill>
                  <a:srgbClr val="002060"/>
                </a:solidFill>
              </a:rPr>
              <a:t>hat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is</a:t>
            </a:r>
            <a:r>
              <a:rPr lang="pl-PL" sz="4000" b="1" dirty="0" smtClean="0">
                <a:solidFill>
                  <a:srgbClr val="002060"/>
                </a:solidFill>
              </a:rPr>
              <a:t> the </a:t>
            </a:r>
            <a:r>
              <a:rPr lang="pl-PL" sz="4000" b="1" dirty="0" err="1" smtClean="0">
                <a:solidFill>
                  <a:srgbClr val="002060"/>
                </a:solidFill>
              </a:rPr>
              <a:t>potential</a:t>
            </a:r>
            <a:r>
              <a:rPr lang="pl-PL" sz="4000" b="1" dirty="0" smtClean="0">
                <a:solidFill>
                  <a:srgbClr val="002060"/>
                </a:solidFill>
              </a:rPr>
              <a:t> of the </a:t>
            </a:r>
            <a:r>
              <a:rPr lang="pl-PL" sz="4000" b="1" dirty="0" err="1" smtClean="0">
                <a:solidFill>
                  <a:srgbClr val="002060"/>
                </a:solidFill>
              </a:rPr>
              <a:t>project</a:t>
            </a:r>
            <a:r>
              <a:rPr lang="pl-PL" sz="4000" b="1" dirty="0" smtClean="0">
                <a:solidFill>
                  <a:srgbClr val="002060"/>
                </a:solidFill>
              </a:rPr>
              <a:t> leader </a:t>
            </a:r>
            <a:r>
              <a:rPr lang="pl-PL" sz="4000" b="1" dirty="0" smtClean="0">
                <a:solidFill>
                  <a:srgbClr val="002060"/>
                </a:solidFill>
              </a:rPr>
              <a:t>(and the </a:t>
            </a:r>
            <a:r>
              <a:rPr lang="pl-PL" sz="4000" b="1" dirty="0" err="1" smtClean="0">
                <a:solidFill>
                  <a:srgbClr val="002060"/>
                </a:solidFill>
              </a:rPr>
              <a:t>partnership</a:t>
            </a:r>
            <a:r>
              <a:rPr lang="pl-PL" sz="4000" b="1" dirty="0" smtClean="0">
                <a:solidFill>
                  <a:srgbClr val="002060"/>
                </a:solidFill>
              </a:rPr>
              <a:t>) to </a:t>
            </a:r>
            <a:r>
              <a:rPr lang="pl-PL" sz="4000" b="1" dirty="0" err="1" smtClean="0">
                <a:solidFill>
                  <a:srgbClr val="002060"/>
                </a:solidFill>
              </a:rPr>
              <a:t>realise</a:t>
            </a:r>
            <a:r>
              <a:rPr lang="pl-PL" sz="4000" b="1" dirty="0" smtClean="0">
                <a:solidFill>
                  <a:srgbClr val="002060"/>
                </a:solidFill>
              </a:rPr>
              <a:t> the </a:t>
            </a:r>
            <a:r>
              <a:rPr lang="pl-PL" sz="4000" b="1" dirty="0" err="1" smtClean="0">
                <a:solidFill>
                  <a:srgbClr val="002060"/>
                </a:solidFill>
              </a:rPr>
              <a:t>project</a:t>
            </a:r>
            <a:r>
              <a:rPr lang="pl-PL" sz="4000" b="1" dirty="0" smtClean="0">
                <a:solidFill>
                  <a:srgbClr val="002060"/>
                </a:solidFill>
              </a:rPr>
              <a:t>?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11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err="1" smtClean="0"/>
              <a:t>Credibility</a:t>
            </a:r>
            <a:endParaRPr lang="pl-PL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Human </a:t>
            </a:r>
            <a:r>
              <a:rPr lang="pl-PL" dirty="0" err="1" smtClean="0"/>
              <a:t>resources</a:t>
            </a:r>
            <a:endParaRPr lang="pl-PL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err="1" smtClean="0"/>
              <a:t>Institutional</a:t>
            </a:r>
            <a:r>
              <a:rPr lang="pl-PL" dirty="0" smtClean="0"/>
              <a:t> </a:t>
            </a:r>
            <a:r>
              <a:rPr lang="pl-PL" dirty="0" err="1" smtClean="0"/>
              <a:t>potential</a:t>
            </a:r>
            <a:endParaRPr lang="pl-PL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Financial </a:t>
            </a:r>
            <a:r>
              <a:rPr lang="pl-PL" dirty="0" err="1" smtClean="0"/>
              <a:t>viability</a:t>
            </a:r>
            <a:r>
              <a:rPr lang="pl-PL" dirty="0" smtClean="0"/>
              <a:t> 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4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1124744"/>
            <a:ext cx="8229600" cy="4686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b="1" dirty="0" err="1" smtClean="0">
                <a:solidFill>
                  <a:srgbClr val="002060"/>
                </a:solidFill>
              </a:rPr>
              <a:t>Question</a:t>
            </a:r>
            <a:r>
              <a:rPr lang="pl-PL" sz="4000" b="1" dirty="0" smtClean="0">
                <a:solidFill>
                  <a:srgbClr val="002060"/>
                </a:solidFill>
              </a:rPr>
              <a:t> 10. </a:t>
            </a:r>
            <a:r>
              <a:rPr lang="pl-PL" sz="4000" b="1" dirty="0" err="1" smtClean="0">
                <a:solidFill>
                  <a:srgbClr val="002060"/>
                </a:solidFill>
              </a:rPr>
              <a:t>What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will</a:t>
            </a:r>
            <a:r>
              <a:rPr lang="pl-PL" sz="4000" b="1" dirty="0" smtClean="0">
                <a:solidFill>
                  <a:srgbClr val="002060"/>
                </a:solidFill>
              </a:rPr>
              <a:t> be the </a:t>
            </a:r>
            <a:r>
              <a:rPr lang="pl-PL" sz="4000" b="1" dirty="0" err="1" smtClean="0">
                <a:solidFill>
                  <a:srgbClr val="002060"/>
                </a:solidFill>
              </a:rPr>
              <a:t>project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outcomes</a:t>
            </a:r>
            <a:r>
              <a:rPr lang="pl-PL" sz="4000" b="1" dirty="0" smtClean="0">
                <a:solidFill>
                  <a:srgbClr val="002060"/>
                </a:solidFill>
              </a:rPr>
              <a:t>?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800" dirty="0" err="1" smtClean="0"/>
              <a:t>Determine</a:t>
            </a:r>
            <a:r>
              <a:rPr lang="pl-PL" sz="2800" dirty="0" smtClean="0"/>
              <a:t>:</a:t>
            </a: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- </a:t>
            </a:r>
            <a:r>
              <a:rPr lang="pl-PL" sz="2800" dirty="0" smtClean="0"/>
              <a:t>Products</a:t>
            </a:r>
            <a:endParaRPr lang="pl-PL" sz="2800" dirty="0"/>
          </a:p>
          <a:p>
            <a:pPr algn="ctr">
              <a:buFontTx/>
              <a:buChar char="-"/>
            </a:pPr>
            <a:r>
              <a:rPr lang="pl-PL" sz="2800" dirty="0" err="1" smtClean="0"/>
              <a:t>Results</a:t>
            </a:r>
            <a:endParaRPr lang="pl-PL" sz="2800" dirty="0"/>
          </a:p>
          <a:p>
            <a:pPr algn="ctr">
              <a:buFontTx/>
              <a:buChar char="-"/>
            </a:pPr>
            <a:r>
              <a:rPr lang="pl-PL" sz="2800" dirty="0" err="1" smtClean="0"/>
              <a:t>Impact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800" dirty="0" err="1"/>
              <a:t>D</a:t>
            </a:r>
            <a:r>
              <a:rPr lang="pl-PL" sz="2800" dirty="0" err="1" smtClean="0"/>
              <a:t>etermine</a:t>
            </a:r>
            <a:r>
              <a:rPr lang="pl-PL" sz="2800" dirty="0" smtClean="0"/>
              <a:t> </a:t>
            </a:r>
            <a:r>
              <a:rPr lang="pl-PL" sz="2800" dirty="0" smtClean="0"/>
              <a:t>the </a:t>
            </a:r>
            <a:r>
              <a:rPr lang="pl-PL" sz="2800" dirty="0" err="1" smtClean="0"/>
              <a:t>indicators</a:t>
            </a:r>
            <a:r>
              <a:rPr lang="pl-PL" sz="2800" dirty="0" smtClean="0"/>
              <a:t> + </a:t>
            </a:r>
            <a:r>
              <a:rPr lang="pl-PL" sz="2800" dirty="0" err="1" smtClean="0"/>
              <a:t>measures</a:t>
            </a:r>
            <a:r>
              <a:rPr lang="pl-PL" sz="2800" dirty="0" smtClean="0"/>
              <a:t> for the </a:t>
            </a:r>
            <a:r>
              <a:rPr lang="pl-PL" sz="2800" dirty="0" err="1" smtClean="0"/>
              <a:t>indicators</a:t>
            </a:r>
            <a:endParaRPr lang="pl-PL" sz="2800" dirty="0"/>
          </a:p>
          <a:p>
            <a:pPr marL="0" indent="0" algn="ctr">
              <a:buNone/>
            </a:pPr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3" y="1340769"/>
            <a:ext cx="8866357" cy="461448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pl-PL" sz="10000" b="1" dirty="0" err="1" smtClean="0">
                <a:solidFill>
                  <a:srgbClr val="002060"/>
                </a:solidFill>
              </a:rPr>
              <a:t>Question</a:t>
            </a:r>
            <a:r>
              <a:rPr lang="pl-PL" sz="10000" b="1" dirty="0" smtClean="0">
                <a:solidFill>
                  <a:srgbClr val="002060"/>
                </a:solidFill>
              </a:rPr>
              <a:t> </a:t>
            </a:r>
            <a:r>
              <a:rPr lang="pl-PL" sz="10000" b="1" dirty="0" smtClean="0">
                <a:solidFill>
                  <a:srgbClr val="002060"/>
                </a:solidFill>
              </a:rPr>
              <a:t>11. </a:t>
            </a:r>
            <a:r>
              <a:rPr lang="pl-PL" sz="10000" b="1" dirty="0" err="1" smtClean="0">
                <a:solidFill>
                  <a:srgbClr val="002060"/>
                </a:solidFill>
              </a:rPr>
              <a:t>What</a:t>
            </a:r>
            <a:r>
              <a:rPr lang="pl-PL" sz="10000" b="1" dirty="0" smtClean="0">
                <a:solidFill>
                  <a:srgbClr val="002060"/>
                </a:solidFill>
              </a:rPr>
              <a:t> </a:t>
            </a:r>
            <a:r>
              <a:rPr lang="pl-PL" sz="10000" b="1" dirty="0" err="1" smtClean="0">
                <a:solidFill>
                  <a:srgbClr val="002060"/>
                </a:solidFill>
              </a:rPr>
              <a:t>could</a:t>
            </a:r>
            <a:r>
              <a:rPr lang="pl-PL" sz="10000" b="1" dirty="0" smtClean="0">
                <a:solidFill>
                  <a:srgbClr val="002060"/>
                </a:solidFill>
              </a:rPr>
              <a:t> </a:t>
            </a:r>
            <a:r>
              <a:rPr lang="pl-PL" sz="10000" b="1" dirty="0" err="1" smtClean="0">
                <a:solidFill>
                  <a:srgbClr val="002060"/>
                </a:solidFill>
              </a:rPr>
              <a:t>affect</a:t>
            </a:r>
            <a:r>
              <a:rPr lang="pl-PL" sz="10000" b="1" dirty="0" smtClean="0">
                <a:solidFill>
                  <a:srgbClr val="002060"/>
                </a:solidFill>
              </a:rPr>
              <a:t> the </a:t>
            </a:r>
            <a:r>
              <a:rPr lang="pl-PL" sz="10000" b="1" dirty="0" err="1" smtClean="0">
                <a:solidFill>
                  <a:srgbClr val="002060"/>
                </a:solidFill>
              </a:rPr>
              <a:t>project’s</a:t>
            </a:r>
            <a:r>
              <a:rPr lang="pl-PL" sz="10000" b="1" dirty="0" smtClean="0">
                <a:solidFill>
                  <a:srgbClr val="002060"/>
                </a:solidFill>
              </a:rPr>
              <a:t> </a:t>
            </a:r>
            <a:r>
              <a:rPr lang="pl-PL" sz="10000" b="1" dirty="0" err="1" smtClean="0">
                <a:solidFill>
                  <a:srgbClr val="002060"/>
                </a:solidFill>
              </a:rPr>
              <a:t>outcomes</a:t>
            </a:r>
            <a:r>
              <a:rPr lang="pl-PL" sz="10000" b="1" dirty="0" smtClean="0">
                <a:solidFill>
                  <a:srgbClr val="002060"/>
                </a:solidFill>
              </a:rPr>
              <a:t>? </a:t>
            </a:r>
            <a:endParaRPr lang="pl-PL" sz="10000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2800" u="sng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7000" dirty="0"/>
              <a:t>  </a:t>
            </a:r>
            <a:r>
              <a:rPr lang="pl-PL" sz="7000" dirty="0" err="1"/>
              <a:t>N</a:t>
            </a:r>
            <a:r>
              <a:rPr lang="pl-PL" sz="7000" dirty="0" err="1" smtClean="0"/>
              <a:t>ame</a:t>
            </a:r>
            <a:r>
              <a:rPr lang="pl-PL" sz="7000" dirty="0" smtClean="0"/>
              <a:t> </a:t>
            </a:r>
            <a:r>
              <a:rPr lang="pl-PL" sz="7000" dirty="0" smtClean="0"/>
              <a:t>the </a:t>
            </a:r>
            <a:r>
              <a:rPr lang="pl-PL" sz="7000" dirty="0" err="1" smtClean="0"/>
              <a:t>project’s</a:t>
            </a:r>
            <a:r>
              <a:rPr lang="pl-PL" sz="7000" dirty="0" smtClean="0"/>
              <a:t> </a:t>
            </a:r>
            <a:r>
              <a:rPr lang="pl-PL" sz="7000" dirty="0" err="1" smtClean="0"/>
              <a:t>risks</a:t>
            </a:r>
            <a:endParaRPr lang="pl-PL" sz="7000" dirty="0" smtClean="0"/>
          </a:p>
          <a:p>
            <a:pPr marL="0" indent="0" algn="ctr">
              <a:buNone/>
            </a:pPr>
            <a:r>
              <a:rPr lang="pl-PL" sz="2000" dirty="0"/>
              <a:t>v</a:t>
            </a:r>
            <a:r>
              <a:rPr lang="pl-PL" sz="5900" dirty="0" smtClean="0"/>
              <a:t/>
            </a:r>
            <a:br>
              <a:rPr lang="pl-PL" sz="5900" dirty="0" smtClean="0"/>
            </a:br>
            <a:r>
              <a:rPr lang="pl-PL" sz="800" dirty="0" smtClean="0"/>
              <a:t>v</a:t>
            </a:r>
            <a:endParaRPr lang="pl-PL" sz="59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5900" dirty="0"/>
              <a:t>  </a:t>
            </a:r>
            <a:r>
              <a:rPr lang="pl-PL" sz="7000" dirty="0" err="1" smtClean="0"/>
              <a:t>Clasify</a:t>
            </a:r>
            <a:r>
              <a:rPr lang="pl-PL" sz="7000" dirty="0" smtClean="0"/>
              <a:t> </a:t>
            </a:r>
            <a:r>
              <a:rPr lang="pl-PL" sz="7000" dirty="0" err="1" smtClean="0"/>
              <a:t>risks</a:t>
            </a:r>
            <a:r>
              <a:rPr lang="pl-PL" sz="7000" dirty="0" smtClean="0"/>
              <a:t> by</a:t>
            </a:r>
            <a:r>
              <a:rPr lang="pl-PL" sz="7000" dirty="0" smtClean="0"/>
              <a:t/>
            </a:r>
            <a:br>
              <a:rPr lang="pl-PL" sz="7000" dirty="0" smtClean="0"/>
            </a:br>
            <a:r>
              <a:rPr lang="pl-PL" sz="7000" dirty="0" smtClean="0"/>
              <a:t>- </a:t>
            </a:r>
            <a:r>
              <a:rPr lang="pl-PL" sz="7000" dirty="0" err="1"/>
              <a:t>I</a:t>
            </a:r>
            <a:r>
              <a:rPr lang="pl-PL" sz="7000" dirty="0" err="1" smtClean="0"/>
              <a:t>mpact</a:t>
            </a:r>
            <a:r>
              <a:rPr lang="pl-PL" sz="7000" dirty="0" smtClean="0"/>
              <a:t/>
            </a:r>
            <a:br>
              <a:rPr lang="pl-PL" sz="7000" dirty="0" smtClean="0"/>
            </a:br>
            <a:r>
              <a:rPr lang="pl-PL" sz="7000" dirty="0" smtClean="0"/>
              <a:t>- </a:t>
            </a:r>
            <a:r>
              <a:rPr lang="pl-PL" sz="7000" dirty="0" err="1"/>
              <a:t>P</a:t>
            </a:r>
            <a:r>
              <a:rPr lang="pl-PL" sz="7000" dirty="0" err="1" smtClean="0"/>
              <a:t>robability</a:t>
            </a:r>
            <a:r>
              <a:rPr lang="pl-PL" sz="5900" dirty="0" smtClean="0"/>
              <a:t/>
            </a:r>
            <a:br>
              <a:rPr lang="pl-PL" sz="5900" dirty="0" smtClean="0"/>
            </a:br>
            <a:r>
              <a:rPr lang="pl-PL" sz="2000" dirty="0" smtClean="0"/>
              <a:t>v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7000" dirty="0" smtClean="0"/>
              <a:t>Plan the </a:t>
            </a:r>
            <a:r>
              <a:rPr lang="pl-PL" sz="7000" dirty="0" err="1" smtClean="0"/>
              <a:t>risk</a:t>
            </a:r>
            <a:r>
              <a:rPr lang="pl-PL" sz="7000" dirty="0" smtClean="0"/>
              <a:t> </a:t>
            </a:r>
            <a:r>
              <a:rPr lang="pl-PL" sz="7000" dirty="0" err="1" smtClean="0"/>
              <a:t>measurement</a:t>
            </a:r>
            <a:endParaRPr lang="pl-PL" sz="20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7000" dirty="0" err="1" smtClean="0"/>
              <a:t>Develop</a:t>
            </a:r>
            <a:r>
              <a:rPr lang="pl-PL" sz="7000" dirty="0" smtClean="0"/>
              <a:t> </a:t>
            </a:r>
            <a:r>
              <a:rPr lang="pl-PL" sz="7000" dirty="0" err="1" smtClean="0"/>
              <a:t>contingency</a:t>
            </a:r>
            <a:r>
              <a:rPr lang="pl-PL" sz="7000" dirty="0" smtClean="0"/>
              <a:t> plan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algn="ctr"/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628935" y="364297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     IMPACT &amp; PROBABILITY MATRIX </a:t>
            </a:r>
            <a:endParaRPr lang="pl-PL" sz="28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03845"/>
              </p:ext>
            </p:extLst>
          </p:nvPr>
        </p:nvGraphicFramePr>
        <p:xfrm>
          <a:off x="1497258" y="1268760"/>
          <a:ext cx="609600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217512">
                <a:tc>
                  <a:txBody>
                    <a:bodyPr/>
                    <a:lstStyle/>
                    <a:p>
                      <a:r>
                        <a:rPr lang="pl-PL" dirty="0" smtClean="0"/>
                        <a:t>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0424">
                <a:tc>
                  <a:txBody>
                    <a:bodyPr/>
                    <a:lstStyle/>
                    <a:p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40424">
                <a:tc>
                  <a:txBody>
                    <a:bodyPr/>
                    <a:lstStyle/>
                    <a:p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40424">
                <a:tc>
                  <a:txBody>
                    <a:bodyPr/>
                    <a:lstStyle/>
                    <a:p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40424">
                <a:tc>
                  <a:txBody>
                    <a:bodyPr/>
                    <a:lstStyle/>
                    <a:p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899592" y="2204864"/>
            <a:ext cx="492443" cy="21602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PROBABILITY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27784" y="550289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  <a:endParaRPr lang="pl-P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782" cy="8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14920" y="260647"/>
            <a:ext cx="5581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     CLASSIFICATION: PROJECT’S RISKS</a:t>
            </a:r>
            <a:endParaRPr lang="pl-PL" sz="3200" dirty="0"/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2843808" y="1772816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2843808" y="4941168"/>
            <a:ext cx="48965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7236296" y="515719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RESULTS</a:t>
            </a: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367210" y="1327148"/>
            <a:ext cx="2605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</a:p>
          <a:p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  <a:p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</a:p>
          <a:p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</a:p>
          <a:p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</a:p>
          <a:p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  <a:p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</a:p>
          <a:p>
            <a:endParaRPr lang="pl-PL" sz="1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</a:p>
          <a:p>
            <a:endParaRPr lang="pl-PL" sz="1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REALISATION</a:t>
            </a:r>
            <a:endParaRPr lang="pl-PL" sz="1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1852755"/>
            <a:ext cx="175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Never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applied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11560" y="4221088"/>
            <a:ext cx="17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Applied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843808" y="529569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Achieved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724128" y="529569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Never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achieved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059832" y="19168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MODERATE RISK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364088" y="1916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HIGH RISK</a:t>
            </a:r>
            <a:endParaRPr lang="pl-PL" dirty="0"/>
          </a:p>
        </p:txBody>
      </p:sp>
      <p:cxnSp>
        <p:nvCxnSpPr>
          <p:cNvPr id="22" name="Łącznik prostoliniowy 21"/>
          <p:cNvCxnSpPr/>
          <p:nvPr/>
        </p:nvCxnSpPr>
        <p:spPr>
          <a:xfrm>
            <a:off x="5220072" y="1852755"/>
            <a:ext cx="0" cy="3014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2987824" y="3356992"/>
            <a:ext cx="4248472" cy="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2987824" y="3933056"/>
            <a:ext cx="20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LOW RISK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534811" y="39551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MODERATE RISK</a:t>
            </a:r>
            <a:endParaRPr lang="pl-PL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9" y="65479"/>
            <a:ext cx="2588420" cy="9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23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344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300" b="1" dirty="0" err="1" smtClean="0">
                <a:solidFill>
                  <a:srgbClr val="002060"/>
                </a:solidFill>
              </a:rPr>
              <a:t>Question</a:t>
            </a:r>
            <a:r>
              <a:rPr lang="pl-PL" sz="4300" b="1" dirty="0" smtClean="0">
                <a:solidFill>
                  <a:srgbClr val="002060"/>
                </a:solidFill>
              </a:rPr>
              <a:t> 13. How </a:t>
            </a:r>
            <a:r>
              <a:rPr lang="pl-PL" sz="4300" b="1" dirty="0" err="1" smtClean="0">
                <a:solidFill>
                  <a:srgbClr val="002060"/>
                </a:solidFill>
              </a:rPr>
              <a:t>will</a:t>
            </a:r>
            <a:r>
              <a:rPr lang="pl-PL" sz="4300" b="1" dirty="0" smtClean="0">
                <a:solidFill>
                  <a:srgbClr val="002060"/>
                </a:solidFill>
              </a:rPr>
              <a:t> the </a:t>
            </a:r>
            <a:r>
              <a:rPr lang="pl-PL" sz="4300" b="1" dirty="0" err="1" smtClean="0">
                <a:solidFill>
                  <a:srgbClr val="002060"/>
                </a:solidFill>
              </a:rPr>
              <a:t>project</a:t>
            </a:r>
            <a:r>
              <a:rPr lang="pl-PL" sz="4300" b="1" dirty="0" smtClean="0">
                <a:solidFill>
                  <a:srgbClr val="002060"/>
                </a:solidFill>
              </a:rPr>
              <a:t> be </a:t>
            </a:r>
            <a:r>
              <a:rPr lang="pl-PL" sz="4300" b="1" dirty="0" err="1" smtClean="0">
                <a:solidFill>
                  <a:srgbClr val="002060"/>
                </a:solidFill>
              </a:rPr>
              <a:t>promoted</a:t>
            </a:r>
            <a:r>
              <a:rPr lang="pl-PL" sz="4300" b="1" dirty="0" smtClean="0">
                <a:solidFill>
                  <a:srgbClr val="002060"/>
                </a:solidFill>
              </a:rPr>
              <a:t>? </a:t>
            </a:r>
            <a:endParaRPr lang="pl-PL" sz="43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2700" dirty="0" err="1" smtClean="0"/>
              <a:t>Determine</a:t>
            </a:r>
            <a:r>
              <a:rPr lang="pl-PL" sz="2700" dirty="0" smtClean="0"/>
              <a:t>:</a:t>
            </a:r>
            <a:endParaRPr lang="pl-PL" sz="27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700" dirty="0" err="1" smtClean="0"/>
              <a:t>What</a:t>
            </a:r>
            <a:r>
              <a:rPr lang="pl-PL" sz="2700" dirty="0" smtClean="0"/>
              <a:t> </a:t>
            </a:r>
            <a:r>
              <a:rPr lang="pl-PL" sz="2700" dirty="0" err="1" smtClean="0"/>
              <a:t>are</a:t>
            </a:r>
            <a:r>
              <a:rPr lang="pl-PL" sz="2700" dirty="0" smtClean="0"/>
              <a:t> the </a:t>
            </a:r>
            <a:r>
              <a:rPr lang="pl-PL" sz="2700" dirty="0" err="1" smtClean="0"/>
              <a:t>goals</a:t>
            </a:r>
            <a:r>
              <a:rPr lang="pl-PL" sz="2700" dirty="0" smtClean="0"/>
              <a:t> of </a:t>
            </a:r>
            <a:r>
              <a:rPr lang="pl-PL" sz="2700" dirty="0" err="1" smtClean="0"/>
              <a:t>promotion</a:t>
            </a:r>
            <a:r>
              <a:rPr lang="pl-PL" sz="2700" dirty="0" smtClean="0"/>
              <a:t>?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700" dirty="0" err="1" smtClean="0"/>
              <a:t>Who</a:t>
            </a:r>
            <a:r>
              <a:rPr lang="pl-PL" sz="2700" dirty="0" smtClean="0"/>
              <a:t> </a:t>
            </a:r>
            <a:r>
              <a:rPr lang="pl-PL" sz="2700" dirty="0" err="1" smtClean="0"/>
              <a:t>are</a:t>
            </a:r>
            <a:r>
              <a:rPr lang="pl-PL" sz="2700" dirty="0" smtClean="0"/>
              <a:t> the </a:t>
            </a:r>
            <a:r>
              <a:rPr lang="pl-PL" sz="2700" dirty="0" err="1" smtClean="0"/>
              <a:t>addresseess</a:t>
            </a:r>
            <a:r>
              <a:rPr lang="pl-PL" sz="2700" dirty="0" smtClean="0"/>
              <a:t>? In </a:t>
            </a:r>
            <a:r>
              <a:rPr lang="pl-PL" sz="2700" dirty="0" err="1"/>
              <a:t>w</a:t>
            </a:r>
            <a:r>
              <a:rPr lang="pl-PL" sz="2700" dirty="0" err="1" smtClean="0"/>
              <a:t>hat</a:t>
            </a:r>
            <a:r>
              <a:rPr lang="pl-PL" sz="2700" dirty="0" smtClean="0"/>
              <a:t> </a:t>
            </a:r>
            <a:r>
              <a:rPr lang="pl-PL" sz="2700" dirty="0" err="1" smtClean="0"/>
              <a:t>groups</a:t>
            </a:r>
            <a:r>
              <a:rPr lang="pl-PL" sz="2700" dirty="0" smtClean="0"/>
              <a:t> of </a:t>
            </a:r>
            <a:r>
              <a:rPr lang="pl-PL" sz="2700" dirty="0" err="1" smtClean="0"/>
              <a:t>addressess</a:t>
            </a:r>
            <a:r>
              <a:rPr lang="pl-PL" sz="2700" dirty="0" smtClean="0"/>
              <a:t> </a:t>
            </a:r>
            <a:r>
              <a:rPr lang="pl-PL" sz="2700" dirty="0" err="1" smtClean="0"/>
              <a:t>could</a:t>
            </a:r>
            <a:r>
              <a:rPr lang="pl-PL" sz="2700" dirty="0" smtClean="0"/>
              <a:t> be </a:t>
            </a:r>
            <a:r>
              <a:rPr lang="pl-PL" sz="2700" dirty="0" err="1" smtClean="0"/>
              <a:t>divided</a:t>
            </a:r>
            <a:r>
              <a:rPr lang="pl-PL" sz="2700" dirty="0" smtClean="0"/>
              <a:t>?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700" dirty="0" err="1" smtClean="0"/>
              <a:t>What</a:t>
            </a:r>
            <a:r>
              <a:rPr lang="pl-PL" sz="2700" dirty="0" smtClean="0"/>
              <a:t> </a:t>
            </a:r>
            <a:r>
              <a:rPr lang="pl-PL" sz="2700" dirty="0" err="1" smtClean="0"/>
              <a:t>kind</a:t>
            </a:r>
            <a:r>
              <a:rPr lang="pl-PL" sz="2700" dirty="0" smtClean="0"/>
              <a:t> of </a:t>
            </a:r>
            <a:r>
              <a:rPr lang="pl-PL" sz="2700" dirty="0" err="1" smtClean="0"/>
              <a:t>information</a:t>
            </a:r>
            <a:r>
              <a:rPr lang="pl-PL" sz="2700" dirty="0" smtClean="0"/>
              <a:t> </a:t>
            </a:r>
            <a:r>
              <a:rPr lang="pl-PL" sz="2700" dirty="0" err="1" smtClean="0"/>
              <a:t>direct</a:t>
            </a:r>
            <a:r>
              <a:rPr lang="pl-PL" sz="2700" dirty="0" smtClean="0"/>
              <a:t> to the </a:t>
            </a:r>
            <a:r>
              <a:rPr lang="pl-PL" sz="2700" dirty="0" err="1" smtClean="0"/>
              <a:t>specific</a:t>
            </a:r>
            <a:r>
              <a:rPr lang="pl-PL" sz="2700" dirty="0" smtClean="0"/>
              <a:t> </a:t>
            </a:r>
            <a:r>
              <a:rPr lang="pl-PL" sz="2700" dirty="0" err="1" smtClean="0"/>
              <a:t>groups</a:t>
            </a:r>
            <a:r>
              <a:rPr lang="pl-PL" sz="2700" dirty="0" smtClean="0"/>
              <a:t>?</a:t>
            </a:r>
            <a:endParaRPr lang="pl-PL" sz="27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2700" dirty="0" err="1" smtClean="0"/>
              <a:t>What</a:t>
            </a:r>
            <a:r>
              <a:rPr lang="pl-PL" sz="2700" dirty="0" smtClean="0"/>
              <a:t> </a:t>
            </a:r>
            <a:r>
              <a:rPr lang="pl-PL" sz="2700" dirty="0" err="1" smtClean="0"/>
              <a:t>information</a:t>
            </a:r>
            <a:r>
              <a:rPr lang="pl-PL" sz="2700" dirty="0" smtClean="0"/>
              <a:t>/</a:t>
            </a:r>
            <a:r>
              <a:rPr lang="pl-PL" sz="2700" dirty="0" err="1" smtClean="0"/>
              <a:t>promotion</a:t>
            </a:r>
            <a:r>
              <a:rPr lang="pl-PL" sz="2700" dirty="0" smtClean="0"/>
              <a:t> </a:t>
            </a:r>
            <a:r>
              <a:rPr lang="pl-PL" sz="2700" dirty="0" err="1" smtClean="0"/>
              <a:t>tools</a:t>
            </a:r>
            <a:r>
              <a:rPr lang="pl-PL" sz="2700" dirty="0" smtClean="0"/>
              <a:t> </a:t>
            </a:r>
            <a:r>
              <a:rPr lang="pl-PL" sz="2700" dirty="0" err="1" smtClean="0"/>
              <a:t>should</a:t>
            </a:r>
            <a:r>
              <a:rPr lang="pl-PL" sz="2700" dirty="0" smtClean="0"/>
              <a:t> be applied? </a:t>
            </a:r>
            <a:r>
              <a:rPr lang="pl-PL" sz="2700" dirty="0" err="1" smtClean="0"/>
              <a:t>When</a:t>
            </a:r>
            <a:r>
              <a:rPr lang="pl-PL" sz="2700" dirty="0" smtClean="0"/>
              <a:t>? </a:t>
            </a:r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" y="-5331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4785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b="1" dirty="0" err="1" smtClean="0">
                <a:solidFill>
                  <a:srgbClr val="002060"/>
                </a:solidFill>
              </a:rPr>
              <a:t>Question</a:t>
            </a:r>
            <a:r>
              <a:rPr lang="pl-PL" sz="4000" b="1" dirty="0" smtClean="0">
                <a:solidFill>
                  <a:srgbClr val="002060"/>
                </a:solidFill>
              </a:rPr>
              <a:t> 14. How </a:t>
            </a:r>
            <a:r>
              <a:rPr lang="pl-PL" sz="4000" b="1" dirty="0" err="1" smtClean="0">
                <a:solidFill>
                  <a:srgbClr val="002060"/>
                </a:solidFill>
              </a:rPr>
              <a:t>will</a:t>
            </a:r>
            <a:r>
              <a:rPr lang="pl-PL" sz="4000" b="1" dirty="0" smtClean="0">
                <a:solidFill>
                  <a:srgbClr val="002060"/>
                </a:solidFill>
              </a:rPr>
              <a:t> the </a:t>
            </a:r>
            <a:r>
              <a:rPr lang="pl-PL" sz="4000" b="1" dirty="0" err="1" smtClean="0">
                <a:solidFill>
                  <a:srgbClr val="002060"/>
                </a:solidFill>
              </a:rPr>
              <a:t>project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outcomes</a:t>
            </a:r>
            <a:r>
              <a:rPr lang="pl-PL" sz="4000" b="1" dirty="0">
                <a:solidFill>
                  <a:srgbClr val="002060"/>
                </a:solidFill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</a:rPr>
              <a:t>be </a:t>
            </a:r>
            <a:r>
              <a:rPr lang="pl-PL" sz="4000" b="1" dirty="0" err="1" smtClean="0">
                <a:solidFill>
                  <a:srgbClr val="002060"/>
                </a:solidFill>
              </a:rPr>
              <a:t>disseminated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</a:rPr>
              <a:t>(and </a:t>
            </a:r>
            <a:r>
              <a:rPr lang="pl-PL" sz="4000" b="1" dirty="0" err="1" smtClean="0">
                <a:solidFill>
                  <a:srgbClr val="002060"/>
                </a:solidFill>
              </a:rPr>
              <a:t>mainstreamed</a:t>
            </a:r>
            <a:r>
              <a:rPr lang="pl-PL" sz="4000" b="1" dirty="0" smtClean="0">
                <a:solidFill>
                  <a:srgbClr val="002060"/>
                </a:solidFill>
              </a:rPr>
              <a:t>)?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1000" dirty="0" smtClean="0"/>
          </a:p>
          <a:p>
            <a:pPr marL="0" indent="0" algn="ctr">
              <a:buNone/>
            </a:pPr>
            <a:r>
              <a:rPr lang="pl-PL" dirty="0" err="1" smtClean="0"/>
              <a:t>Determine</a:t>
            </a:r>
            <a:r>
              <a:rPr lang="pl-PL" dirty="0" smtClean="0"/>
              <a:t>:</a:t>
            </a:r>
            <a:endParaRPr lang="pl-PL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3000" dirty="0" err="1" smtClean="0"/>
              <a:t>Who</a:t>
            </a:r>
            <a:r>
              <a:rPr lang="pl-PL" sz="3000" dirty="0" smtClean="0"/>
              <a:t> (</a:t>
            </a:r>
            <a:r>
              <a:rPr lang="pl-PL" sz="3000" dirty="0" err="1" smtClean="0"/>
              <a:t>what</a:t>
            </a:r>
            <a:r>
              <a:rPr lang="pl-PL" sz="3000" dirty="0" smtClean="0"/>
              <a:t> </a:t>
            </a:r>
            <a:r>
              <a:rPr lang="pl-PL" sz="3000" dirty="0" err="1" smtClean="0"/>
              <a:t>persons</a:t>
            </a:r>
            <a:r>
              <a:rPr lang="pl-PL" sz="3000" dirty="0" smtClean="0"/>
              <a:t> </a:t>
            </a:r>
            <a:r>
              <a:rPr lang="pl-PL" sz="3000" dirty="0" err="1" smtClean="0"/>
              <a:t>or</a:t>
            </a:r>
            <a:r>
              <a:rPr lang="pl-PL" sz="3000" dirty="0" smtClean="0"/>
              <a:t> </a:t>
            </a:r>
            <a:r>
              <a:rPr lang="pl-PL" sz="3000" dirty="0" err="1" smtClean="0"/>
              <a:t>groups</a:t>
            </a:r>
            <a:r>
              <a:rPr lang="pl-PL" sz="3000" dirty="0" smtClean="0"/>
              <a:t>) </a:t>
            </a:r>
            <a:r>
              <a:rPr lang="pl-PL" sz="3000" dirty="0" err="1" smtClean="0"/>
              <a:t>will</a:t>
            </a:r>
            <a:r>
              <a:rPr lang="pl-PL" sz="3000" dirty="0" smtClean="0"/>
              <a:t> be the </a:t>
            </a:r>
            <a:r>
              <a:rPr lang="pl-PL" sz="3000" dirty="0" err="1" smtClean="0"/>
              <a:t>main</a:t>
            </a:r>
            <a:r>
              <a:rPr lang="pl-PL" sz="3000" dirty="0" smtClean="0"/>
              <a:t> </a:t>
            </a:r>
            <a:r>
              <a:rPr lang="pl-PL" sz="3000" dirty="0" err="1" smtClean="0"/>
              <a:t>addresseess</a:t>
            </a:r>
            <a:r>
              <a:rPr lang="pl-PL" sz="3000" dirty="0" smtClean="0"/>
              <a:t> of the </a:t>
            </a:r>
            <a:r>
              <a:rPr lang="pl-PL" sz="3000" dirty="0" err="1" smtClean="0"/>
              <a:t>dissemination</a:t>
            </a:r>
            <a:r>
              <a:rPr lang="pl-PL" sz="3000" dirty="0" smtClean="0"/>
              <a:t> (and </a:t>
            </a:r>
            <a:r>
              <a:rPr lang="pl-PL" sz="3000" dirty="0" err="1" smtClean="0"/>
              <a:t>mainstreaming</a:t>
            </a:r>
            <a:r>
              <a:rPr lang="pl-PL" sz="3000" dirty="0" smtClean="0"/>
              <a:t>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3000" dirty="0" smtClean="0"/>
              <a:t>How and </a:t>
            </a:r>
            <a:r>
              <a:rPr lang="pl-PL" sz="3000" dirty="0" err="1" smtClean="0"/>
              <a:t>when</a:t>
            </a:r>
            <a:r>
              <a:rPr lang="pl-PL" sz="3000" dirty="0" smtClean="0"/>
              <a:t> to </a:t>
            </a:r>
            <a:r>
              <a:rPr lang="pl-PL" sz="3000" dirty="0" err="1" smtClean="0"/>
              <a:t>approach</a:t>
            </a:r>
            <a:r>
              <a:rPr lang="pl-PL" sz="3000" dirty="0" smtClean="0"/>
              <a:t> </a:t>
            </a:r>
            <a:r>
              <a:rPr lang="pl-PL" sz="3000" dirty="0" err="1" smtClean="0"/>
              <a:t>them</a:t>
            </a:r>
            <a:r>
              <a:rPr lang="pl-PL" sz="3000" dirty="0" smtClean="0"/>
              <a:t>?</a:t>
            </a:r>
            <a:endParaRPr lang="pl-PL" sz="30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3000" dirty="0" err="1" smtClean="0"/>
              <a:t>Which</a:t>
            </a:r>
            <a:r>
              <a:rPr lang="pl-PL" sz="3000" dirty="0" smtClean="0"/>
              <a:t> </a:t>
            </a:r>
            <a:r>
              <a:rPr lang="pl-PL" sz="3000" dirty="0" err="1" smtClean="0"/>
              <a:t>elements</a:t>
            </a:r>
            <a:r>
              <a:rPr lang="pl-PL" sz="3000" dirty="0" smtClean="0"/>
              <a:t>/products/</a:t>
            </a:r>
            <a:r>
              <a:rPr lang="pl-PL" sz="3000" dirty="0" err="1" smtClean="0"/>
              <a:t>results</a:t>
            </a:r>
            <a:r>
              <a:rPr lang="pl-PL" sz="3000" dirty="0" smtClean="0"/>
              <a:t> of the </a:t>
            </a:r>
            <a:r>
              <a:rPr lang="pl-PL" sz="3000" dirty="0" err="1" smtClean="0"/>
              <a:t>project</a:t>
            </a:r>
            <a:r>
              <a:rPr lang="pl-PL" sz="3000" dirty="0" smtClean="0"/>
              <a:t> </a:t>
            </a:r>
            <a:r>
              <a:rPr lang="pl-PL" sz="3000" dirty="0" err="1" smtClean="0"/>
              <a:t>will</a:t>
            </a:r>
            <a:r>
              <a:rPr lang="pl-PL" sz="3000" dirty="0" smtClean="0"/>
              <a:t> be </a:t>
            </a:r>
            <a:r>
              <a:rPr lang="pl-PL" sz="3000" dirty="0" err="1" smtClean="0"/>
              <a:t>especially</a:t>
            </a:r>
            <a:r>
              <a:rPr lang="pl-PL" sz="3000" dirty="0" smtClean="0"/>
              <a:t> </a:t>
            </a:r>
            <a:r>
              <a:rPr lang="pl-PL" sz="3000" dirty="0" err="1" smtClean="0"/>
              <a:t>disseminated</a:t>
            </a:r>
            <a:r>
              <a:rPr lang="pl-PL" sz="3000" dirty="0" smtClean="0"/>
              <a:t> – and </a:t>
            </a:r>
            <a:r>
              <a:rPr lang="pl-PL" sz="3000" dirty="0" err="1" smtClean="0"/>
              <a:t>why</a:t>
            </a:r>
            <a:r>
              <a:rPr lang="pl-PL" sz="3000" dirty="0" smtClean="0"/>
              <a:t>? </a:t>
            </a:r>
            <a:endParaRPr lang="pl-PL" sz="3000" dirty="0"/>
          </a:p>
          <a:p>
            <a:pPr marL="0" indent="0" algn="ctr">
              <a:buNone/>
            </a:pPr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56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764704"/>
            <a:ext cx="8229600" cy="51905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pl-PL" sz="4300" dirty="0" smtClean="0"/>
          </a:p>
          <a:p>
            <a:pPr marL="0" indent="0" algn="ctr">
              <a:buNone/>
            </a:pPr>
            <a:r>
              <a:rPr lang="pl-PL" sz="6400" b="1" dirty="0" err="1" smtClean="0">
                <a:solidFill>
                  <a:srgbClr val="002060"/>
                </a:solidFill>
              </a:rPr>
              <a:t>Question</a:t>
            </a:r>
            <a:r>
              <a:rPr lang="pl-PL" sz="6400" b="1" dirty="0" smtClean="0">
                <a:solidFill>
                  <a:srgbClr val="002060"/>
                </a:solidFill>
              </a:rPr>
              <a:t> </a:t>
            </a:r>
            <a:r>
              <a:rPr lang="pl-PL" sz="6400" b="1" dirty="0" smtClean="0">
                <a:solidFill>
                  <a:srgbClr val="002060"/>
                </a:solidFill>
              </a:rPr>
              <a:t>15. The </a:t>
            </a:r>
            <a:r>
              <a:rPr lang="pl-PL" sz="6400" b="1" dirty="0" err="1" smtClean="0">
                <a:solidFill>
                  <a:srgbClr val="002060"/>
                </a:solidFill>
              </a:rPr>
              <a:t>project</a:t>
            </a:r>
            <a:r>
              <a:rPr lang="pl-PL" sz="6400" b="1" dirty="0" smtClean="0">
                <a:solidFill>
                  <a:srgbClr val="002060"/>
                </a:solidFill>
              </a:rPr>
              <a:t> </a:t>
            </a:r>
            <a:r>
              <a:rPr lang="pl-PL" sz="6400" b="1" dirty="0" err="1" smtClean="0">
                <a:solidFill>
                  <a:srgbClr val="002060"/>
                </a:solidFill>
              </a:rPr>
              <a:t>is</a:t>
            </a:r>
            <a:r>
              <a:rPr lang="pl-PL" sz="6400" b="1" dirty="0" smtClean="0">
                <a:solidFill>
                  <a:srgbClr val="002060"/>
                </a:solidFill>
              </a:rPr>
              <a:t> in </a:t>
            </a:r>
            <a:r>
              <a:rPr lang="pl-PL" sz="6400" b="1" dirty="0" err="1" smtClean="0">
                <a:solidFill>
                  <a:srgbClr val="002060"/>
                </a:solidFill>
              </a:rPr>
              <a:t>line</a:t>
            </a:r>
            <a:r>
              <a:rPr lang="pl-PL" sz="6400" b="1" dirty="0" smtClean="0">
                <a:solidFill>
                  <a:srgbClr val="002060"/>
                </a:solidFill>
              </a:rPr>
              <a:t> </a:t>
            </a:r>
            <a:r>
              <a:rPr lang="pl-PL" sz="6400" b="1" dirty="0" smtClean="0">
                <a:solidFill>
                  <a:srgbClr val="002060"/>
                </a:solidFill>
              </a:rPr>
              <a:t>with…?</a:t>
            </a:r>
            <a:r>
              <a:rPr lang="pl-PL" sz="8400" dirty="0"/>
              <a:t/>
            </a:r>
            <a:br>
              <a:rPr lang="pl-PL" sz="8400" dirty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300" dirty="0" smtClean="0"/>
              <a:t/>
            </a:r>
            <a:br>
              <a:rPr lang="pl-PL" sz="300" dirty="0" smtClean="0"/>
            </a:br>
            <a:endParaRPr lang="pl-PL" sz="3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5100" dirty="0" err="1" smtClean="0"/>
              <a:t>Policies</a:t>
            </a:r>
            <a:r>
              <a:rPr lang="pl-PL" sz="5100" dirty="0" smtClean="0"/>
              <a:t>, cross-</a:t>
            </a:r>
            <a:r>
              <a:rPr lang="pl-PL" sz="5100" dirty="0" err="1" smtClean="0"/>
              <a:t>cutting</a:t>
            </a:r>
            <a:r>
              <a:rPr lang="pl-PL" sz="5100" dirty="0" smtClean="0"/>
              <a:t> </a:t>
            </a:r>
            <a:r>
              <a:rPr lang="pl-PL" sz="5100" dirty="0" err="1" smtClean="0"/>
              <a:t>issues</a:t>
            </a:r>
            <a:r>
              <a:rPr lang="pl-PL" sz="5100" dirty="0" smtClean="0"/>
              <a:t>…</a:t>
            </a:r>
            <a:br>
              <a:rPr lang="pl-PL" sz="5100" dirty="0" smtClean="0"/>
            </a:br>
            <a:endParaRPr lang="pl-PL" sz="51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5100" dirty="0" err="1" smtClean="0"/>
              <a:t>Strategies</a:t>
            </a:r>
            <a:r>
              <a:rPr lang="pl-PL" sz="5100" dirty="0" smtClean="0"/>
              <a:t>,  </a:t>
            </a:r>
            <a:r>
              <a:rPr lang="pl-PL" sz="5100" dirty="0" err="1" smtClean="0"/>
              <a:t>programme</a:t>
            </a:r>
            <a:r>
              <a:rPr lang="pl-PL" sz="5100" dirty="0" smtClean="0"/>
              <a:t>, </a:t>
            </a:r>
            <a:r>
              <a:rPr lang="pl-PL" sz="5100" dirty="0" err="1" smtClean="0"/>
              <a:t>documents</a:t>
            </a:r>
            <a:r>
              <a:rPr lang="pl-PL" sz="5100" dirty="0" smtClean="0"/>
              <a:t>…</a:t>
            </a:r>
            <a:br>
              <a:rPr lang="pl-PL" sz="5100" dirty="0" smtClean="0"/>
            </a:br>
            <a:endParaRPr lang="pl-PL" sz="51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5100" dirty="0" smtClean="0"/>
              <a:t>The </a:t>
            </a:r>
            <a:r>
              <a:rPr lang="pl-PL" sz="5100" dirty="0" err="1" smtClean="0"/>
              <a:t>specific</a:t>
            </a:r>
            <a:r>
              <a:rPr lang="pl-PL" sz="5100" dirty="0" smtClean="0"/>
              <a:t> </a:t>
            </a:r>
            <a:r>
              <a:rPr lang="pl-PL" sz="5100" dirty="0" err="1" smtClean="0"/>
              <a:t>organisation’s</a:t>
            </a:r>
            <a:r>
              <a:rPr lang="pl-PL" sz="5100" dirty="0" smtClean="0"/>
              <a:t>/ </a:t>
            </a:r>
            <a:r>
              <a:rPr lang="pl-PL" sz="5100" dirty="0" err="1" smtClean="0"/>
              <a:t>institution’s</a:t>
            </a:r>
            <a:r>
              <a:rPr lang="pl-PL" sz="5100" dirty="0" smtClean="0"/>
              <a:t> </a:t>
            </a:r>
            <a:r>
              <a:rPr lang="pl-PL" sz="5100" dirty="0" err="1" smtClean="0"/>
              <a:t>aims</a:t>
            </a:r>
            <a:r>
              <a:rPr lang="pl-PL" sz="5100" dirty="0" smtClean="0"/>
              <a:t>…</a:t>
            </a:r>
            <a:r>
              <a:rPr lang="pl-PL" sz="5100" dirty="0" smtClean="0"/>
              <a:t/>
            </a:r>
            <a:br>
              <a:rPr lang="pl-PL" sz="5100" dirty="0" smtClean="0"/>
            </a:br>
            <a:r>
              <a:rPr lang="pl-PL" sz="5100" dirty="0" smtClean="0"/>
              <a:t/>
            </a:r>
            <a:br>
              <a:rPr lang="pl-PL" sz="5100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algn="ctr"/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err="1" smtClean="0"/>
              <a:t>Characteristics</a:t>
            </a:r>
            <a:r>
              <a:rPr lang="pl-PL" sz="4000" b="1" dirty="0" smtClean="0"/>
              <a:t> of a </a:t>
            </a:r>
            <a:r>
              <a:rPr lang="pl-PL" sz="4000" b="1" dirty="0" err="1" smtClean="0"/>
              <a:t>project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1772816"/>
            <a:ext cx="8229600" cy="4182438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Goal</a:t>
            </a:r>
            <a:r>
              <a:rPr lang="pl-PL" sz="2800" dirty="0" smtClean="0"/>
              <a:t> </a:t>
            </a:r>
            <a:r>
              <a:rPr lang="pl-PL" sz="2800" dirty="0" err="1" smtClean="0"/>
              <a:t>oriented</a:t>
            </a:r>
            <a:endParaRPr lang="pl-PL" sz="2800" dirty="0" smtClean="0"/>
          </a:p>
          <a:p>
            <a:r>
              <a:rPr lang="pl-PL" sz="2800" dirty="0" err="1" smtClean="0"/>
              <a:t>Coordination</a:t>
            </a:r>
            <a:r>
              <a:rPr lang="pl-PL" sz="2800" dirty="0" smtClean="0"/>
              <a:t> of </a:t>
            </a:r>
            <a:r>
              <a:rPr lang="pl-PL" sz="2800" dirty="0" err="1" smtClean="0"/>
              <a:t>interrelated</a:t>
            </a:r>
            <a:r>
              <a:rPr lang="pl-PL" sz="2800" dirty="0" smtClean="0"/>
              <a:t> </a:t>
            </a:r>
            <a:r>
              <a:rPr lang="pl-PL" sz="2800" dirty="0" err="1" smtClean="0"/>
              <a:t>activities</a:t>
            </a:r>
            <a:r>
              <a:rPr lang="pl-PL" sz="2800" dirty="0" smtClean="0"/>
              <a:t> </a:t>
            </a:r>
          </a:p>
          <a:p>
            <a:r>
              <a:rPr lang="pl-PL" sz="2800" dirty="0" err="1" smtClean="0"/>
              <a:t>Temporariness</a:t>
            </a:r>
            <a:r>
              <a:rPr lang="pl-PL" sz="2800" dirty="0" smtClean="0"/>
              <a:t> – a start and </a:t>
            </a:r>
            <a:r>
              <a:rPr lang="pl-PL" sz="2800" dirty="0" err="1" smtClean="0"/>
              <a:t>an</a:t>
            </a:r>
            <a:r>
              <a:rPr lang="pl-PL" sz="2800" dirty="0" smtClean="0"/>
              <a:t> end</a:t>
            </a:r>
            <a:endParaRPr lang="pl-PL" sz="2800" dirty="0" smtClean="0"/>
          </a:p>
          <a:p>
            <a:r>
              <a:rPr lang="pl-PL" sz="2800" dirty="0"/>
              <a:t>The </a:t>
            </a:r>
            <a:r>
              <a:rPr lang="pl-PL" sz="2800" dirty="0" err="1"/>
              <a:t>uniqueness</a:t>
            </a:r>
            <a:r>
              <a:rPr lang="pl-PL" sz="2800" dirty="0"/>
              <a:t>, </a:t>
            </a:r>
            <a:r>
              <a:rPr lang="pl-PL" sz="2800" dirty="0" err="1" smtClean="0"/>
              <a:t>unrepeatability</a:t>
            </a:r>
            <a:endParaRPr lang="pl-PL" sz="2800" dirty="0" smtClean="0"/>
          </a:p>
          <a:p>
            <a:r>
              <a:rPr lang="pl-PL" sz="2800" dirty="0" err="1" smtClean="0"/>
              <a:t>Unique</a:t>
            </a:r>
            <a:r>
              <a:rPr lang="pl-PL" sz="2800" dirty="0" smtClean="0"/>
              <a:t> </a:t>
            </a:r>
            <a:r>
              <a:rPr lang="pl-PL" sz="2800" dirty="0" err="1" smtClean="0"/>
              <a:t>product</a:t>
            </a:r>
            <a:r>
              <a:rPr lang="pl-PL" sz="2800" dirty="0" smtClean="0"/>
              <a:t>, service, </a:t>
            </a:r>
            <a:r>
              <a:rPr lang="pl-PL" sz="2800" dirty="0" err="1" smtClean="0"/>
              <a:t>result</a:t>
            </a:r>
            <a:endParaRPr lang="pl-PL" sz="2800" dirty="0"/>
          </a:p>
          <a:p>
            <a:r>
              <a:rPr lang="pl-PL" sz="2800" dirty="0" err="1" smtClean="0"/>
              <a:t>An</a:t>
            </a:r>
            <a:r>
              <a:rPr lang="pl-PL" sz="2800" dirty="0" smtClean="0"/>
              <a:t> element of </a:t>
            </a:r>
            <a:r>
              <a:rPr lang="pl-PL" sz="2800" dirty="0" err="1" smtClean="0"/>
              <a:t>uncertanity</a:t>
            </a:r>
            <a:r>
              <a:rPr lang="pl-PL" sz="2800" dirty="0" smtClean="0"/>
              <a:t> and </a:t>
            </a:r>
            <a:r>
              <a:rPr lang="pl-PL" sz="2800" dirty="0" err="1" smtClean="0"/>
              <a:t>risk</a:t>
            </a:r>
            <a:endParaRPr lang="pl-PL" sz="2800" dirty="0" smtClean="0"/>
          </a:p>
          <a:p>
            <a:r>
              <a:rPr lang="pl-PL" sz="2800" dirty="0" err="1" smtClean="0"/>
              <a:t>Graduate</a:t>
            </a:r>
            <a:r>
              <a:rPr lang="pl-PL" sz="2800" dirty="0" smtClean="0"/>
              <a:t> </a:t>
            </a:r>
            <a:r>
              <a:rPr lang="pl-PL" sz="2800" dirty="0" err="1" smtClean="0"/>
              <a:t>attaining</a:t>
            </a:r>
            <a:r>
              <a:rPr lang="pl-PL" sz="2800" dirty="0" smtClean="0"/>
              <a:t> the products, </a:t>
            </a:r>
            <a:r>
              <a:rPr lang="pl-PL" sz="2800" dirty="0" err="1" smtClean="0"/>
              <a:t>results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" y="6357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22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SUM-UP </a:t>
            </a:r>
            <a:r>
              <a:rPr lang="pl-PL" dirty="0" smtClean="0"/>
              <a:t>(1)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1764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800" dirty="0" smtClean="0">
                <a:ea typeface="Times New Roman"/>
              </a:rPr>
              <a:t>A </a:t>
            </a:r>
            <a:r>
              <a:rPr lang="pl-PL" sz="2800" dirty="0" err="1" smtClean="0">
                <a:ea typeface="Times New Roman"/>
              </a:rPr>
              <a:t>project</a:t>
            </a:r>
            <a:r>
              <a:rPr lang="pl-PL" sz="2800" dirty="0" smtClean="0">
                <a:ea typeface="Times New Roman"/>
              </a:rPr>
              <a:t> </a:t>
            </a:r>
            <a:r>
              <a:rPr lang="pl-PL" sz="2800" dirty="0" err="1" smtClean="0">
                <a:ea typeface="Times New Roman"/>
              </a:rPr>
              <a:t>is</a:t>
            </a:r>
            <a:r>
              <a:rPr lang="pl-PL" sz="2800" dirty="0" smtClean="0">
                <a:ea typeface="Times New Roman"/>
              </a:rPr>
              <a:t> a </a:t>
            </a:r>
            <a:r>
              <a:rPr lang="pl-PL" sz="2800" dirty="0" err="1" smtClean="0">
                <a:ea typeface="Times New Roman"/>
              </a:rPr>
              <a:t>method</a:t>
            </a:r>
            <a:r>
              <a:rPr lang="pl-PL" sz="2800" dirty="0" smtClean="0">
                <a:ea typeface="Times New Roman"/>
              </a:rPr>
              <a:t> of </a:t>
            </a:r>
            <a:r>
              <a:rPr lang="pl-PL" sz="2800" dirty="0" err="1" smtClean="0">
                <a:ea typeface="Times New Roman"/>
              </a:rPr>
              <a:t>work</a:t>
            </a:r>
            <a:r>
              <a:rPr lang="pl-PL" sz="2800" dirty="0" smtClean="0">
                <a:ea typeface="Times New Roman"/>
              </a:rPr>
              <a:t>. A </a:t>
            </a:r>
            <a:r>
              <a:rPr lang="pl-PL" sz="2800" dirty="0" err="1" smtClean="0">
                <a:ea typeface="Times New Roman"/>
              </a:rPr>
              <a:t>cycle</a:t>
            </a:r>
            <a:r>
              <a:rPr lang="pl-PL" sz="2800" dirty="0" smtClean="0">
                <a:ea typeface="Times New Roman"/>
              </a:rPr>
              <a:t> of </a:t>
            </a:r>
            <a:r>
              <a:rPr lang="pl-PL" sz="2800" dirty="0" err="1" smtClean="0">
                <a:ea typeface="Times New Roman"/>
              </a:rPr>
              <a:t>interrelated</a:t>
            </a:r>
            <a:r>
              <a:rPr lang="pl-PL" sz="2800" dirty="0" smtClean="0">
                <a:ea typeface="Times New Roman"/>
              </a:rPr>
              <a:t> </a:t>
            </a:r>
            <a:r>
              <a:rPr lang="pl-PL" sz="2800" dirty="0" err="1" smtClean="0">
                <a:ea typeface="Times New Roman"/>
              </a:rPr>
              <a:t>stages</a:t>
            </a:r>
            <a:r>
              <a:rPr lang="pl-PL" sz="2800" dirty="0" smtClean="0">
                <a:ea typeface="Times New Roman"/>
              </a:rPr>
              <a:t>: Programming =&gt; </a:t>
            </a:r>
            <a:r>
              <a:rPr lang="pl-PL" sz="2800" dirty="0" err="1" smtClean="0">
                <a:ea typeface="Times New Roman"/>
              </a:rPr>
              <a:t>Identification</a:t>
            </a:r>
            <a:r>
              <a:rPr lang="pl-PL" sz="2800" dirty="0" smtClean="0">
                <a:ea typeface="Times New Roman"/>
              </a:rPr>
              <a:t> =&gt; </a:t>
            </a:r>
            <a:r>
              <a:rPr lang="pl-PL" sz="2800" dirty="0" err="1" smtClean="0">
                <a:ea typeface="Times New Roman"/>
              </a:rPr>
              <a:t>Formulation</a:t>
            </a:r>
            <a:r>
              <a:rPr lang="pl-PL" sz="2800" dirty="0" smtClean="0">
                <a:ea typeface="Times New Roman"/>
              </a:rPr>
              <a:t> =&gt; </a:t>
            </a:r>
            <a:r>
              <a:rPr lang="pl-PL" sz="2800" dirty="0" err="1" smtClean="0">
                <a:ea typeface="Times New Roman"/>
              </a:rPr>
              <a:t>Implementation</a:t>
            </a:r>
            <a:r>
              <a:rPr lang="pl-PL" sz="2800" dirty="0" smtClean="0">
                <a:ea typeface="Times New Roman"/>
              </a:rPr>
              <a:t> =&gt; Monitoring =&gt; Evaluation =&gt; …</a:t>
            </a:r>
            <a:r>
              <a:rPr lang="pl-PL" sz="2800" dirty="0" smtClean="0">
                <a:highlight>
                  <a:srgbClr val="FFFF00"/>
                </a:highlight>
                <a:ea typeface="Times New Roman"/>
              </a:rPr>
              <a:t/>
            </a:r>
            <a:br>
              <a:rPr lang="pl-PL" sz="2800" dirty="0" smtClean="0">
                <a:highlight>
                  <a:srgbClr val="FFFF00"/>
                </a:highlight>
                <a:ea typeface="Times New Roman"/>
              </a:rPr>
            </a:br>
            <a:endParaRPr lang="pl-PL" sz="2800" dirty="0" smtClean="0">
              <a:highlight>
                <a:srgbClr val="FFFF00"/>
              </a:highlight>
              <a:ea typeface="Times New Roman"/>
            </a:endParaRPr>
          </a:p>
          <a:p>
            <a:pP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800" dirty="0" smtClean="0">
                <a:ea typeface="Times New Roman"/>
              </a:rPr>
              <a:t>A </a:t>
            </a:r>
            <a:r>
              <a:rPr lang="pl-PL" sz="2800" dirty="0" err="1" smtClean="0">
                <a:ea typeface="Times New Roman"/>
              </a:rPr>
              <a:t>project</a:t>
            </a:r>
            <a:r>
              <a:rPr lang="pl-PL" sz="2800" dirty="0" smtClean="0">
                <a:ea typeface="Times New Roman"/>
              </a:rPr>
              <a:t> </a:t>
            </a:r>
            <a:r>
              <a:rPr lang="pl-PL" sz="2800" dirty="0" err="1" smtClean="0">
                <a:ea typeface="Times New Roman"/>
              </a:rPr>
              <a:t>should</a:t>
            </a:r>
            <a:r>
              <a:rPr lang="pl-PL" sz="2800" dirty="0" smtClean="0">
                <a:ea typeface="Times New Roman"/>
              </a:rPr>
              <a:t> be in </a:t>
            </a:r>
            <a:r>
              <a:rPr lang="pl-PL" sz="2800" dirty="0" err="1" smtClean="0">
                <a:ea typeface="Times New Roman"/>
              </a:rPr>
              <a:t>line</a:t>
            </a:r>
            <a:r>
              <a:rPr lang="pl-PL" sz="2800" dirty="0" smtClean="0">
                <a:ea typeface="Times New Roman"/>
              </a:rPr>
              <a:t> with the </a:t>
            </a:r>
            <a:r>
              <a:rPr lang="pl-PL" sz="2800" dirty="0" err="1" smtClean="0">
                <a:ea typeface="Times New Roman"/>
              </a:rPr>
              <a:t>organisaional</a:t>
            </a:r>
            <a:r>
              <a:rPr lang="pl-PL" sz="2800" dirty="0" smtClean="0">
                <a:ea typeface="Times New Roman"/>
              </a:rPr>
              <a:t> development </a:t>
            </a:r>
            <a:r>
              <a:rPr lang="pl-PL" sz="2800" dirty="0" err="1" smtClean="0">
                <a:ea typeface="Times New Roman"/>
              </a:rPr>
              <a:t>strategy</a:t>
            </a:r>
            <a:r>
              <a:rPr lang="pl-PL" sz="2800" dirty="0" smtClean="0">
                <a:ea typeface="Times New Roman"/>
              </a:rPr>
              <a:t>, in </a:t>
            </a:r>
            <a:r>
              <a:rPr lang="pl-PL" sz="2800" dirty="0" err="1" smtClean="0">
                <a:ea typeface="Times New Roman"/>
              </a:rPr>
              <a:t>line</a:t>
            </a:r>
            <a:r>
              <a:rPr lang="pl-PL" sz="2800" dirty="0" smtClean="0">
                <a:ea typeface="Times New Roman"/>
              </a:rPr>
              <a:t> with </a:t>
            </a:r>
            <a:r>
              <a:rPr lang="pl-PL" sz="2800" dirty="0" err="1" smtClean="0">
                <a:ea typeface="Times New Roman"/>
              </a:rPr>
              <a:t>it’s</a:t>
            </a:r>
            <a:r>
              <a:rPr lang="pl-PL" sz="2800" dirty="0" smtClean="0">
                <a:ea typeface="Times New Roman"/>
              </a:rPr>
              <a:t> </a:t>
            </a:r>
            <a:r>
              <a:rPr lang="pl-PL" sz="2800" dirty="0" err="1" smtClean="0">
                <a:ea typeface="Times New Roman"/>
              </a:rPr>
              <a:t>mission</a:t>
            </a:r>
            <a:r>
              <a:rPr lang="pl-PL" sz="2800" dirty="0" smtClean="0">
                <a:ea typeface="Times New Roman"/>
              </a:rPr>
              <a:t/>
            </a:r>
            <a:br>
              <a:rPr lang="pl-PL" sz="2800" dirty="0" smtClean="0">
                <a:ea typeface="Times New Roman"/>
              </a:rPr>
            </a:br>
            <a:endParaRPr lang="pl-PL" sz="2800" dirty="0" smtClean="0">
              <a:ea typeface="Times New Roman"/>
            </a:endParaRPr>
          </a:p>
          <a:p>
            <a:pPr lvl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800" dirty="0" smtClean="0"/>
              <a:t>The most </a:t>
            </a:r>
            <a:r>
              <a:rPr lang="pl-PL" sz="2800" dirty="0" err="1" smtClean="0"/>
              <a:t>valuable</a:t>
            </a:r>
            <a:r>
              <a:rPr lang="pl-PL" sz="2800" dirty="0" smtClean="0"/>
              <a:t> </a:t>
            </a:r>
            <a:r>
              <a:rPr lang="pl-PL" sz="2800" dirty="0" err="1" smtClean="0"/>
              <a:t>projects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 the </a:t>
            </a:r>
            <a:r>
              <a:rPr lang="pl-PL" sz="2800" dirty="0" err="1" smtClean="0"/>
              <a:t>ones</a:t>
            </a:r>
            <a:r>
              <a:rPr lang="pl-PL" sz="2800" dirty="0" smtClean="0"/>
              <a:t> </a:t>
            </a:r>
            <a:r>
              <a:rPr lang="pl-PL" sz="2800" dirty="0" err="1" smtClean="0"/>
              <a:t>which</a:t>
            </a:r>
            <a:r>
              <a:rPr lang="pl-PL" sz="2800" dirty="0" smtClean="0"/>
              <a:t> </a:t>
            </a:r>
            <a:r>
              <a:rPr lang="pl-PL" sz="2800" dirty="0" err="1" smtClean="0"/>
              <a:t>introduce</a:t>
            </a:r>
            <a:r>
              <a:rPr lang="pl-PL" sz="2800" dirty="0" smtClean="0"/>
              <a:t> </a:t>
            </a:r>
            <a:r>
              <a:rPr lang="pl-PL" sz="2800" u="sng" dirty="0" err="1" smtClean="0"/>
              <a:t>sustainable</a:t>
            </a:r>
            <a:r>
              <a:rPr lang="pl-PL" sz="2800" dirty="0" smtClean="0"/>
              <a:t> </a:t>
            </a:r>
            <a:r>
              <a:rPr lang="pl-PL" sz="2800" dirty="0" err="1" smtClean="0"/>
              <a:t>change</a:t>
            </a:r>
            <a:r>
              <a:rPr lang="pl-PL" sz="2800" dirty="0" smtClean="0"/>
              <a:t> in </a:t>
            </a:r>
            <a:r>
              <a:rPr lang="pl-PL" sz="2800" dirty="0" err="1" smtClean="0"/>
              <a:t>an</a:t>
            </a:r>
            <a:r>
              <a:rPr lang="pl-PL" sz="2800" dirty="0" smtClean="0"/>
              <a:t> environment</a:t>
            </a:r>
            <a:endParaRPr lang="pl-PL" sz="2800" dirty="0"/>
          </a:p>
          <a:p>
            <a:pPr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8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5671" y="564307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SUM-UP </a:t>
            </a:r>
            <a:r>
              <a:rPr lang="pl-PL" sz="4000" dirty="0" smtClean="0"/>
              <a:t>(2)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4162" y="1772816"/>
            <a:ext cx="8229600" cy="439846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400" dirty="0" smtClean="0"/>
              <a:t>A </a:t>
            </a:r>
            <a:r>
              <a:rPr lang="pl-PL" sz="3400" dirty="0" err="1" smtClean="0"/>
              <a:t>project</a:t>
            </a:r>
            <a:r>
              <a:rPr lang="pl-PL" sz="3400" dirty="0" smtClean="0"/>
              <a:t> </a:t>
            </a:r>
            <a:r>
              <a:rPr lang="pl-PL" sz="3400" dirty="0" err="1" smtClean="0"/>
              <a:t>i</a:t>
            </a:r>
            <a:r>
              <a:rPr lang="pl-PL" sz="3400" u="sng" dirty="0" err="1" smtClean="0"/>
              <a:t>s</a:t>
            </a:r>
            <a:r>
              <a:rPr lang="pl-PL" sz="3400" u="sng" dirty="0" smtClean="0"/>
              <a:t> not </a:t>
            </a:r>
            <a:r>
              <a:rPr lang="pl-PL" sz="3400" dirty="0" smtClean="0"/>
              <a:t>a (grant) </a:t>
            </a:r>
            <a:r>
              <a:rPr lang="pl-PL" sz="3400" dirty="0" err="1" smtClean="0"/>
              <a:t>application</a:t>
            </a:r>
            <a:endParaRPr lang="pl-PL" sz="3400" dirty="0" smtClean="0"/>
          </a:p>
          <a:p>
            <a:pPr marL="0" indent="0">
              <a:buNone/>
            </a:pPr>
            <a:r>
              <a:rPr lang="pl-PL" sz="2800" u="sng" dirty="0" smtClean="0"/>
              <a:t/>
            </a:r>
            <a:br>
              <a:rPr lang="pl-PL" sz="2800" u="sng" dirty="0" smtClean="0"/>
            </a:br>
            <a:r>
              <a:rPr lang="pl-PL" sz="3100" u="sng" dirty="0" smtClean="0"/>
              <a:t>Project</a:t>
            </a:r>
            <a:r>
              <a:rPr lang="pl-PL" sz="3100" dirty="0" smtClean="0"/>
              <a:t> = </a:t>
            </a:r>
            <a:r>
              <a:rPr lang="pl-PL" sz="3100" dirty="0" err="1" smtClean="0"/>
              <a:t>method</a:t>
            </a:r>
            <a:r>
              <a:rPr lang="pl-PL" sz="3100" dirty="0" smtClean="0"/>
              <a:t> of </a:t>
            </a:r>
            <a:r>
              <a:rPr lang="pl-PL" sz="3100" dirty="0" err="1" smtClean="0"/>
              <a:t>work</a:t>
            </a:r>
            <a:endParaRPr lang="pl-PL" sz="3100" dirty="0" smtClean="0"/>
          </a:p>
          <a:p>
            <a:pPr marL="0" indent="0">
              <a:buNone/>
            </a:pP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/>
              <a:t>(Grant) </a:t>
            </a:r>
            <a:r>
              <a:rPr lang="pl-PL" sz="3100" dirty="0" err="1" smtClean="0"/>
              <a:t>application</a:t>
            </a:r>
            <a:r>
              <a:rPr lang="pl-PL" sz="3100" dirty="0" smtClean="0"/>
              <a:t>  </a:t>
            </a:r>
            <a:r>
              <a:rPr lang="pl-PL" sz="3100" dirty="0" smtClean="0"/>
              <a:t>= </a:t>
            </a:r>
            <a:r>
              <a:rPr lang="pl-PL" sz="3100" dirty="0" err="1" smtClean="0"/>
              <a:t>an</a:t>
            </a:r>
            <a:r>
              <a:rPr lang="pl-PL" sz="3100" dirty="0" smtClean="0"/>
              <a:t> </a:t>
            </a:r>
            <a:r>
              <a:rPr lang="pl-PL" sz="3100" dirty="0" err="1" smtClean="0"/>
              <a:t>offer</a:t>
            </a:r>
            <a:r>
              <a:rPr lang="pl-PL" sz="3100" dirty="0" smtClean="0"/>
              <a:t> </a:t>
            </a:r>
            <a:r>
              <a:rPr lang="pl-PL" sz="3100" dirty="0" err="1" smtClean="0"/>
              <a:t>submitted</a:t>
            </a:r>
            <a:r>
              <a:rPr lang="pl-PL" sz="3100" dirty="0" smtClean="0"/>
              <a:t> to a „sponsor”. It </a:t>
            </a:r>
            <a:r>
              <a:rPr lang="pl-PL" sz="3100" dirty="0" err="1" smtClean="0"/>
              <a:t>is</a:t>
            </a:r>
            <a:r>
              <a:rPr lang="pl-PL" sz="3100" dirty="0" smtClean="0"/>
              <a:t> a </a:t>
            </a:r>
            <a:r>
              <a:rPr lang="pl-PL" sz="3100" dirty="0" err="1" smtClean="0"/>
              <a:t>tool</a:t>
            </a:r>
            <a:r>
              <a:rPr lang="pl-PL" sz="3100" dirty="0" smtClean="0"/>
              <a:t> for </a:t>
            </a:r>
            <a:r>
              <a:rPr lang="pl-PL" sz="3100" dirty="0" err="1" smtClean="0"/>
              <a:t>gaining</a:t>
            </a:r>
            <a:r>
              <a:rPr lang="pl-PL" sz="3100" dirty="0" smtClean="0"/>
              <a:t> </a:t>
            </a:r>
            <a:r>
              <a:rPr lang="pl-PL" sz="3100" dirty="0" err="1" smtClean="0"/>
              <a:t>funds</a:t>
            </a:r>
            <a:r>
              <a:rPr lang="pl-PL" sz="3100" dirty="0" smtClean="0"/>
              <a:t> and </a:t>
            </a:r>
            <a:r>
              <a:rPr lang="pl-PL" sz="3100" dirty="0" err="1" smtClean="0"/>
              <a:t>other</a:t>
            </a:r>
            <a:r>
              <a:rPr lang="pl-PL" sz="3100" dirty="0" smtClean="0"/>
              <a:t> </a:t>
            </a:r>
            <a:r>
              <a:rPr lang="pl-PL" sz="3100" dirty="0" err="1" smtClean="0"/>
              <a:t>means</a:t>
            </a:r>
            <a:r>
              <a:rPr lang="pl-PL" sz="3100" dirty="0" smtClean="0"/>
              <a:t> for </a:t>
            </a:r>
            <a:r>
              <a:rPr lang="pl-PL" sz="3100" dirty="0" err="1" smtClean="0"/>
              <a:t>project</a:t>
            </a:r>
            <a:r>
              <a:rPr lang="pl-PL" sz="3100" dirty="0" smtClean="0"/>
              <a:t> </a:t>
            </a:r>
            <a:r>
              <a:rPr lang="pl-PL" sz="3100" dirty="0" err="1" smtClean="0"/>
              <a:t>activities</a:t>
            </a:r>
            <a:r>
              <a:rPr lang="pl-PL" sz="3100" dirty="0" smtClean="0"/>
              <a:t> </a:t>
            </a:r>
            <a:r>
              <a:rPr lang="pl-PL" sz="3100" dirty="0" err="1" smtClean="0"/>
              <a:t>realisation</a:t>
            </a:r>
            <a:endParaRPr lang="pl-PL" sz="3100" dirty="0" smtClean="0"/>
          </a:p>
          <a:p>
            <a:pPr marL="0" indent="0">
              <a:buNone/>
            </a:pPr>
            <a:endParaRPr lang="pl-PL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3400" dirty="0" smtClean="0"/>
              <a:t>The place of a </a:t>
            </a:r>
            <a:r>
              <a:rPr lang="pl-PL" sz="3400" dirty="0" err="1" smtClean="0"/>
              <a:t>project</a:t>
            </a:r>
            <a:r>
              <a:rPr lang="pl-PL" sz="3400" dirty="0" smtClean="0"/>
              <a:t> in </a:t>
            </a:r>
            <a:r>
              <a:rPr lang="pl-PL" sz="3400" dirty="0" err="1" smtClean="0"/>
              <a:t>an</a:t>
            </a:r>
            <a:r>
              <a:rPr lang="pl-PL" sz="3400" dirty="0" smtClean="0"/>
              <a:t> </a:t>
            </a:r>
            <a:r>
              <a:rPr lang="pl-PL" sz="3400" dirty="0" err="1" smtClean="0"/>
              <a:t>organisation</a:t>
            </a:r>
            <a:r>
              <a:rPr lang="pl-PL" sz="3400" dirty="0" smtClean="0"/>
              <a:t>?</a:t>
            </a:r>
            <a:endParaRPr lang="pl-PL" sz="3400" dirty="0"/>
          </a:p>
          <a:p>
            <a:pPr marL="0" lvl="0" indent="0">
              <a:buNone/>
            </a:pP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The </a:t>
            </a:r>
            <a:r>
              <a:rPr lang="pl-PL" sz="2800" dirty="0" err="1" smtClean="0"/>
              <a:t>mission</a:t>
            </a:r>
            <a:r>
              <a:rPr lang="pl-PL" sz="2800" dirty="0" smtClean="0"/>
              <a:t> =&gt; the </a:t>
            </a:r>
            <a:r>
              <a:rPr lang="pl-PL" sz="2800" dirty="0" err="1" smtClean="0"/>
              <a:t>aims</a:t>
            </a:r>
            <a:r>
              <a:rPr lang="pl-PL" sz="2800" dirty="0" smtClean="0"/>
              <a:t> =&gt; the </a:t>
            </a:r>
            <a:r>
              <a:rPr lang="pl-PL" sz="2800" dirty="0" err="1" smtClean="0"/>
              <a:t>strategy</a:t>
            </a:r>
            <a:r>
              <a:rPr lang="pl-PL" sz="2800" dirty="0" smtClean="0"/>
              <a:t> =&gt; </a:t>
            </a:r>
            <a:r>
              <a:rPr lang="pl-PL" sz="2800" u="sng" dirty="0" smtClean="0"/>
              <a:t>the </a:t>
            </a:r>
            <a:r>
              <a:rPr lang="pl-PL" sz="2800" u="sng" dirty="0" err="1" smtClean="0"/>
              <a:t>project</a:t>
            </a:r>
            <a:r>
              <a:rPr lang="pl-PL" sz="2800" u="sng" dirty="0" smtClean="0"/>
              <a:t> </a:t>
            </a:r>
            <a:r>
              <a:rPr lang="pl-PL" sz="2800" dirty="0" smtClean="0"/>
              <a:t>=&gt; the grant </a:t>
            </a:r>
            <a:r>
              <a:rPr lang="pl-PL" sz="2800" dirty="0" err="1" smtClean="0"/>
              <a:t>application</a:t>
            </a:r>
            <a:r>
              <a:rPr lang="pl-PL" sz="2800" dirty="0" smtClean="0"/>
              <a:t> </a:t>
            </a:r>
            <a:endParaRPr lang="pl-PL" sz="2800" dirty="0"/>
          </a:p>
          <a:p>
            <a:pPr marL="0" indent="0">
              <a:buNone/>
            </a:pPr>
            <a:r>
              <a:rPr lang="pl-PL" sz="2400" dirty="0"/>
              <a:t> 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971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400" b="1" dirty="0"/>
          </a:p>
          <a:p>
            <a:pPr marL="0" indent="0" algn="ctr">
              <a:buNone/>
            </a:pPr>
            <a:r>
              <a:rPr lang="pl-PL" sz="3400" b="1" dirty="0" err="1" smtClean="0"/>
              <a:t>Thank</a:t>
            </a:r>
            <a:r>
              <a:rPr lang="pl-PL" sz="3400" b="1" dirty="0" smtClean="0"/>
              <a:t> </a:t>
            </a:r>
            <a:r>
              <a:rPr lang="pl-PL" sz="3400" b="1" dirty="0" err="1" smtClean="0"/>
              <a:t>you</a:t>
            </a:r>
            <a:r>
              <a:rPr lang="pl-PL" sz="3400" b="1" dirty="0" smtClean="0"/>
              <a:t> for </a:t>
            </a:r>
            <a:r>
              <a:rPr lang="pl-PL" sz="3400" b="1" dirty="0" err="1" smtClean="0"/>
              <a:t>your</a:t>
            </a:r>
            <a:r>
              <a:rPr lang="pl-PL" sz="3400" b="1" dirty="0" smtClean="0"/>
              <a:t> </a:t>
            </a:r>
            <a:r>
              <a:rPr lang="pl-PL" sz="3400" b="1" dirty="0" err="1" smtClean="0"/>
              <a:t>attention</a:t>
            </a:r>
            <a:r>
              <a:rPr lang="pl-PL" sz="3400" b="1" dirty="0" smtClean="0"/>
              <a:t>!</a:t>
            </a:r>
          </a:p>
          <a:p>
            <a:pPr marL="0" indent="0" algn="ctr">
              <a:buNone/>
            </a:pPr>
            <a:endParaRPr lang="pl-PL" sz="3400" b="1" dirty="0"/>
          </a:p>
          <a:p>
            <a:pPr marL="0" indent="0" algn="ctr">
              <a:buNone/>
            </a:pPr>
            <a:r>
              <a:rPr lang="pl-PL" sz="2000" dirty="0" smtClean="0"/>
              <a:t>Agnieszka </a:t>
            </a:r>
            <a:r>
              <a:rPr lang="pl-PL" sz="2000" dirty="0" err="1" smtClean="0"/>
              <a:t>Dadak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Foundation of </a:t>
            </a:r>
            <a:r>
              <a:rPr lang="pl-PL" sz="2000" dirty="0" err="1" smtClean="0"/>
              <a:t>Alternative</a:t>
            </a:r>
            <a:r>
              <a:rPr lang="pl-PL" sz="2000" dirty="0" smtClean="0"/>
              <a:t> </a:t>
            </a:r>
            <a:r>
              <a:rPr lang="pl-PL" sz="2000" dirty="0" err="1" smtClean="0"/>
              <a:t>Educational</a:t>
            </a:r>
            <a:r>
              <a:rPr lang="pl-PL" sz="2000" dirty="0" smtClean="0"/>
              <a:t> </a:t>
            </a:r>
            <a:r>
              <a:rPr lang="pl-PL" sz="2000" dirty="0" err="1" smtClean="0"/>
              <a:t>Initiatives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www.fundacjaaie.eu</a:t>
            </a:r>
          </a:p>
          <a:p>
            <a:pPr marL="0" indent="0" algn="ctr">
              <a:buNone/>
            </a:pPr>
            <a:endParaRPr lang="pl-PL" sz="3400" b="1" dirty="0" smtClean="0"/>
          </a:p>
          <a:p>
            <a:pPr marL="0" indent="0" algn="ctr">
              <a:buNone/>
            </a:pPr>
            <a:endParaRPr lang="pl-PL" sz="3400" b="1" dirty="0"/>
          </a:p>
          <a:p>
            <a:pPr marL="0" indent="0" algn="ctr">
              <a:buNone/>
            </a:pPr>
            <a:endParaRPr lang="pl-PL" sz="2000" b="1" dirty="0" smtClean="0"/>
          </a:p>
        </p:txBody>
      </p:sp>
      <p:pic>
        <p:nvPicPr>
          <p:cNvPr id="4" name="Obraz 3" descr="C:\Users\Rafał\Documents\FAIE_2017\3_SPAR_2017_Realizacja\SPAR_Realizacja_2017\LOGOs_SPAR_2017\SPAR Project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866"/>
            <a:ext cx="2596515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aga\Documents\FAIE 2012\WWW FAIE 2012\FAIE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09" y="138268"/>
            <a:ext cx="1196954" cy="8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65" descr="EU flag-Erasmus+_vect_PO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888" y="6143625"/>
            <a:ext cx="2524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7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375" y="5643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b="1" dirty="0" smtClean="0"/>
              <a:t>Project </a:t>
            </a:r>
            <a:r>
              <a:rPr lang="pl-PL" b="1" dirty="0" err="1" smtClean="0"/>
              <a:t>cycle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1556792"/>
            <a:ext cx="8229600" cy="4398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2" y="90353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8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Znalezione obrazy dla zapytania project cycle pictur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20680" cy="465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1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1556792"/>
            <a:ext cx="8229600" cy="4398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/>
              <a:t>THE PROJECT LOGIC </a:t>
            </a: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Step – by – step </a:t>
            </a:r>
            <a:endParaRPr lang="pl-PL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70501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sz="4000" b="1" dirty="0" smtClean="0">
                <a:solidFill>
                  <a:srgbClr val="002060"/>
                </a:solidFill>
              </a:rPr>
              <a:t>QUESTION </a:t>
            </a:r>
            <a:r>
              <a:rPr lang="pl-PL" sz="4000" b="1" dirty="0">
                <a:solidFill>
                  <a:srgbClr val="002060"/>
                </a:solidFill>
              </a:rPr>
              <a:t>1. </a:t>
            </a:r>
            <a:r>
              <a:rPr lang="pl-PL" sz="4000" b="1" dirty="0" err="1" smtClean="0">
                <a:solidFill>
                  <a:srgbClr val="002060"/>
                </a:solidFill>
              </a:rPr>
              <a:t>Why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this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project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needs</a:t>
            </a:r>
            <a:r>
              <a:rPr lang="pl-PL" sz="4000" b="1" dirty="0" smtClean="0">
                <a:solidFill>
                  <a:srgbClr val="002060"/>
                </a:solidFill>
              </a:rPr>
              <a:t> to be </a:t>
            </a:r>
            <a:r>
              <a:rPr lang="pl-PL" sz="4000" b="1" dirty="0" err="1" smtClean="0">
                <a:solidFill>
                  <a:srgbClr val="002060"/>
                </a:solidFill>
              </a:rPr>
              <a:t>realised</a:t>
            </a:r>
            <a:r>
              <a:rPr lang="pl-PL" sz="4000" b="1" dirty="0" smtClean="0">
                <a:solidFill>
                  <a:srgbClr val="002060"/>
                </a:solidFill>
              </a:rPr>
              <a:t>? </a:t>
            </a:r>
            <a:endParaRPr lang="pl-PL" sz="40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2708920"/>
            <a:ext cx="8229600" cy="3246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 smtClean="0"/>
              <a:t>Develop</a:t>
            </a:r>
            <a:r>
              <a:rPr lang="pl-PL" dirty="0" smtClean="0"/>
              <a:t> the ”</a:t>
            </a:r>
            <a:r>
              <a:rPr lang="pl-PL" dirty="0" err="1" smtClean="0"/>
              <a:t>problems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”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err="1" smtClean="0"/>
              <a:t>Transform</a:t>
            </a:r>
            <a:r>
              <a:rPr lang="pl-PL" dirty="0" smtClean="0"/>
              <a:t> the „</a:t>
            </a:r>
            <a:r>
              <a:rPr lang="pl-PL" dirty="0" err="1" smtClean="0"/>
              <a:t>problems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” </a:t>
            </a:r>
            <a:r>
              <a:rPr lang="pl-PL" dirty="0" err="1" smtClean="0"/>
              <a:t>into</a:t>
            </a:r>
            <a:r>
              <a:rPr lang="pl-PL" dirty="0" smtClean="0"/>
              <a:t> „</a:t>
            </a:r>
            <a:r>
              <a:rPr lang="pl-PL" dirty="0" err="1" smtClean="0"/>
              <a:t>objectives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”</a:t>
            </a:r>
            <a:endParaRPr lang="pl-PL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50308" y="2957592"/>
            <a:ext cx="5616624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GENERAL PROBLEM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411760" y="4367801"/>
            <a:ext cx="122413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546552" y="4321711"/>
            <a:ext cx="122413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670788" y="4315329"/>
            <a:ext cx="12961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828280" y="5405211"/>
            <a:ext cx="86409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780578" y="5400472"/>
            <a:ext cx="756084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668229" y="5405211"/>
            <a:ext cx="72008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356367" y="1690869"/>
            <a:ext cx="136815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330646" y="1690869"/>
            <a:ext cx="136815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670788" y="1700808"/>
            <a:ext cx="12961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górę 16"/>
          <p:cNvSpPr/>
          <p:nvPr/>
        </p:nvSpPr>
        <p:spPr>
          <a:xfrm>
            <a:off x="2870480" y="3824072"/>
            <a:ext cx="396044" cy="4938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górę 17"/>
          <p:cNvSpPr/>
          <p:nvPr/>
        </p:nvSpPr>
        <p:spPr>
          <a:xfrm>
            <a:off x="4959043" y="3793189"/>
            <a:ext cx="378042" cy="4938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górę 18"/>
          <p:cNvSpPr/>
          <p:nvPr/>
        </p:nvSpPr>
        <p:spPr>
          <a:xfrm>
            <a:off x="7141884" y="3824072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górę 20"/>
          <p:cNvSpPr/>
          <p:nvPr/>
        </p:nvSpPr>
        <p:spPr>
          <a:xfrm>
            <a:off x="2852555" y="2385085"/>
            <a:ext cx="37804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górę 21"/>
          <p:cNvSpPr/>
          <p:nvPr/>
        </p:nvSpPr>
        <p:spPr>
          <a:xfrm>
            <a:off x="4874901" y="2402799"/>
            <a:ext cx="333037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Strzałka w górę 22"/>
          <p:cNvSpPr/>
          <p:nvPr/>
        </p:nvSpPr>
        <p:spPr>
          <a:xfrm>
            <a:off x="7138840" y="2453536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górę 25"/>
          <p:cNvSpPr/>
          <p:nvPr/>
        </p:nvSpPr>
        <p:spPr>
          <a:xfrm>
            <a:off x="4531575" y="5040492"/>
            <a:ext cx="84550" cy="3412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górę 26"/>
          <p:cNvSpPr/>
          <p:nvPr/>
        </p:nvSpPr>
        <p:spPr>
          <a:xfrm>
            <a:off x="5108927" y="5015873"/>
            <a:ext cx="99011" cy="3412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w górę 29"/>
          <p:cNvSpPr/>
          <p:nvPr/>
        </p:nvSpPr>
        <p:spPr>
          <a:xfrm>
            <a:off x="5671677" y="5013201"/>
            <a:ext cx="99011" cy="3412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 w górę 31"/>
          <p:cNvSpPr/>
          <p:nvPr/>
        </p:nvSpPr>
        <p:spPr>
          <a:xfrm>
            <a:off x="539552" y="1556792"/>
            <a:ext cx="504056" cy="4449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1041625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THE CAUSE</a:t>
            </a:r>
            <a:endParaRPr lang="pl-PL" b="1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1041625" y="1321537"/>
            <a:ext cx="153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THE EFFECT</a:t>
            </a:r>
            <a:endParaRPr lang="pl-PL" b="1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1856541" y="698798"/>
            <a:ext cx="551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THE PROBLEMS TREE</a:t>
            </a:r>
            <a:endParaRPr lang="pl-PL" sz="4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" y="1"/>
            <a:ext cx="234279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29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50308" y="2957592"/>
            <a:ext cx="561662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GENRAL OBJECTIVE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411760" y="4367801"/>
            <a:ext cx="122413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546552" y="4321711"/>
            <a:ext cx="122413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670788" y="4315329"/>
            <a:ext cx="129614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828280" y="5405211"/>
            <a:ext cx="86409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780578" y="5400472"/>
            <a:ext cx="75608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668229" y="5405211"/>
            <a:ext cx="72008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356367" y="1690869"/>
            <a:ext cx="136815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330646" y="1690869"/>
            <a:ext cx="136815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670788" y="1690869"/>
            <a:ext cx="129614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górę 16"/>
          <p:cNvSpPr/>
          <p:nvPr/>
        </p:nvSpPr>
        <p:spPr>
          <a:xfrm>
            <a:off x="2870480" y="3824072"/>
            <a:ext cx="396044" cy="49381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górę 17"/>
          <p:cNvSpPr/>
          <p:nvPr/>
        </p:nvSpPr>
        <p:spPr>
          <a:xfrm>
            <a:off x="4959043" y="3793189"/>
            <a:ext cx="378042" cy="49381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górę 18"/>
          <p:cNvSpPr/>
          <p:nvPr/>
        </p:nvSpPr>
        <p:spPr>
          <a:xfrm>
            <a:off x="7141884" y="3824072"/>
            <a:ext cx="360040" cy="43204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górę 20"/>
          <p:cNvSpPr/>
          <p:nvPr/>
        </p:nvSpPr>
        <p:spPr>
          <a:xfrm>
            <a:off x="2852555" y="2385085"/>
            <a:ext cx="378042" cy="50405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górę 21"/>
          <p:cNvSpPr/>
          <p:nvPr/>
        </p:nvSpPr>
        <p:spPr>
          <a:xfrm>
            <a:off x="4874901" y="2402799"/>
            <a:ext cx="333037" cy="50405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górę 22"/>
          <p:cNvSpPr/>
          <p:nvPr/>
        </p:nvSpPr>
        <p:spPr>
          <a:xfrm>
            <a:off x="7138840" y="2453536"/>
            <a:ext cx="360040" cy="50405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górę 25"/>
          <p:cNvSpPr/>
          <p:nvPr/>
        </p:nvSpPr>
        <p:spPr>
          <a:xfrm>
            <a:off x="4531575" y="5040492"/>
            <a:ext cx="84550" cy="34124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górę 26"/>
          <p:cNvSpPr/>
          <p:nvPr/>
        </p:nvSpPr>
        <p:spPr>
          <a:xfrm>
            <a:off x="5108927" y="5015873"/>
            <a:ext cx="99011" cy="34124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w górę 29"/>
          <p:cNvSpPr/>
          <p:nvPr/>
        </p:nvSpPr>
        <p:spPr>
          <a:xfrm>
            <a:off x="5671677" y="5013201"/>
            <a:ext cx="99011" cy="34124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 w górę 31"/>
          <p:cNvSpPr/>
          <p:nvPr/>
        </p:nvSpPr>
        <p:spPr>
          <a:xfrm>
            <a:off x="539552" y="1556792"/>
            <a:ext cx="504056" cy="44494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1041625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THE MEANS</a:t>
            </a:r>
            <a:endParaRPr lang="pl-PL" b="1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1041625" y="1321537"/>
            <a:ext cx="153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THE GOALS</a:t>
            </a:r>
            <a:endParaRPr lang="pl-PL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34084" y="75798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THE OBJECTIVES TREE</a:t>
            </a:r>
            <a:endParaRPr lang="pl-PL" sz="4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9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aga\Documents\FAIE 2012\WWW FAIE 2012\FAIE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29" name="Picture 1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377379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sz="4000" b="1" dirty="0" smtClean="0">
                <a:solidFill>
                  <a:srgbClr val="002060"/>
                </a:solidFill>
              </a:rPr>
              <a:t>QUESTION 2</a:t>
            </a:r>
            <a:r>
              <a:rPr lang="pl-PL" sz="4000" b="1" dirty="0">
                <a:solidFill>
                  <a:srgbClr val="002060"/>
                </a:solidFill>
              </a:rPr>
              <a:t>. </a:t>
            </a:r>
            <a:r>
              <a:rPr lang="pl-PL" sz="4000" b="1" dirty="0" err="1" smtClean="0">
                <a:solidFill>
                  <a:srgbClr val="002060"/>
                </a:solidFill>
              </a:rPr>
              <a:t>What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goals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will</a:t>
            </a:r>
            <a:r>
              <a:rPr lang="pl-PL" sz="4000" b="1" dirty="0" smtClean="0">
                <a:solidFill>
                  <a:srgbClr val="002060"/>
                </a:solidFill>
              </a:rPr>
              <a:t> the </a:t>
            </a:r>
            <a:r>
              <a:rPr lang="pl-PL" sz="4000" b="1" dirty="0" err="1" smtClean="0">
                <a:solidFill>
                  <a:srgbClr val="002060"/>
                </a:solidFill>
              </a:rPr>
              <a:t>project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realise</a:t>
            </a:r>
            <a:r>
              <a:rPr lang="pl-PL" sz="4000" b="1" dirty="0" smtClean="0">
                <a:solidFill>
                  <a:srgbClr val="002060"/>
                </a:solidFill>
              </a:rPr>
              <a:t>?</a:t>
            </a:r>
            <a:endParaRPr lang="pl-PL" sz="40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616" y="1556792"/>
            <a:ext cx="8229600" cy="4398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7" name="Prostokąt 6"/>
          <p:cNvSpPr/>
          <p:nvPr/>
        </p:nvSpPr>
        <p:spPr>
          <a:xfrm>
            <a:off x="467544" y="2967335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err="1" smtClean="0"/>
              <a:t>Name</a:t>
            </a:r>
            <a:r>
              <a:rPr lang="pl-PL" sz="3200" dirty="0" smtClean="0"/>
              <a:t> the </a:t>
            </a:r>
            <a:r>
              <a:rPr lang="pl-PL" sz="3200" dirty="0" err="1" smtClean="0"/>
              <a:t>general</a:t>
            </a:r>
            <a:r>
              <a:rPr lang="pl-PL" sz="3200" dirty="0" smtClean="0"/>
              <a:t> </a:t>
            </a:r>
            <a:r>
              <a:rPr lang="pl-PL" sz="3200" dirty="0" err="1" smtClean="0"/>
              <a:t>goal</a:t>
            </a:r>
            <a:r>
              <a:rPr lang="pl-PL" sz="3200" dirty="0" smtClean="0"/>
              <a:t> </a:t>
            </a:r>
            <a:r>
              <a:rPr lang="pl-PL" sz="3200" dirty="0"/>
              <a:t>(1) </a:t>
            </a:r>
            <a:r>
              <a:rPr lang="pl-PL" sz="3200" dirty="0" smtClean="0"/>
              <a:t>&amp; </a:t>
            </a:r>
            <a:r>
              <a:rPr lang="pl-PL" sz="3200" dirty="0" err="1" smtClean="0"/>
              <a:t>specific</a:t>
            </a:r>
            <a:r>
              <a:rPr lang="pl-PL" sz="3200" dirty="0" smtClean="0"/>
              <a:t> </a:t>
            </a:r>
            <a:r>
              <a:rPr lang="pl-PL" sz="3200" dirty="0" err="1" smtClean="0"/>
              <a:t>goals</a:t>
            </a:r>
            <a:r>
              <a:rPr lang="pl-PL" sz="3200" dirty="0" smtClean="0"/>
              <a:t> </a:t>
            </a:r>
            <a:r>
              <a:rPr lang="pl-PL" sz="3200" dirty="0" smtClean="0"/>
              <a:t>(3-5) </a:t>
            </a:r>
            <a:r>
              <a:rPr lang="pl-PL" sz="3200" dirty="0" err="1" smtClean="0"/>
              <a:t>using</a:t>
            </a:r>
            <a:r>
              <a:rPr lang="pl-PL" sz="3200" dirty="0" smtClean="0"/>
              <a:t> </a:t>
            </a:r>
            <a:r>
              <a:rPr lang="pl-PL" sz="3200" dirty="0" smtClean="0"/>
              <a:t>the SMART </a:t>
            </a:r>
            <a:r>
              <a:rPr lang="pl-PL" sz="3200" dirty="0" err="1" smtClean="0"/>
              <a:t>method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52068" cy="9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ga\Documents\FAIE 2012\WWW FAIE 2012\FAI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353"/>
            <a:ext cx="1340970" cy="943737"/>
          </a:xfrm>
          <a:prstGeom prst="rect">
            <a:avLst/>
          </a:prstGeom>
          <a:noFill/>
          <a:extLst/>
        </p:spPr>
      </p:pic>
      <p:pic>
        <p:nvPicPr>
          <p:cNvPr id="8" name="Picture 1" descr="EU flag-Erasmus+_vect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0450"/>
            <a:ext cx="25273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1498</Words>
  <Application>Microsoft Office PowerPoint</Application>
  <PresentationFormat>Pokaz na ekranie (4:3)</PresentationFormat>
  <Paragraphs>322</Paragraphs>
  <Slides>32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MANAGEMENT SKILLS TO COORDINATE CROSS-CULTURAL ACTIVITIES</vt:lpstr>
      <vt:lpstr>A ”project” is… </vt:lpstr>
      <vt:lpstr>Characteristics of a project</vt:lpstr>
      <vt:lpstr> Project cycle </vt:lpstr>
      <vt:lpstr>Prezentacja programu PowerPoint</vt:lpstr>
      <vt:lpstr>QUESTION 1. Why this project needs to be realised? </vt:lpstr>
      <vt:lpstr>Prezentacja programu PowerPoint</vt:lpstr>
      <vt:lpstr>Prezentacja programu PowerPoint</vt:lpstr>
      <vt:lpstr>QUESTION 2. What goals will the project realise?</vt:lpstr>
      <vt:lpstr>The project goal should be…</vt:lpstr>
      <vt:lpstr>Question 4. What will be the project’s time schedule?</vt:lpstr>
      <vt:lpstr>TIME SCHEDULE</vt:lpstr>
      <vt:lpstr>Question 5. How much will it cost?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The Story of Everybody, Somebody, Anybody and Nobody…</vt:lpstr>
      <vt:lpstr>  THE PROJECT TEAM</vt:lpstr>
      <vt:lpstr> Question 8. How to gain a project partner and how to check if the cooperation will be going well?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SUM-UP (1)</vt:lpstr>
      <vt:lpstr>SUM-UP (2)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Rafał</dc:creator>
  <cp:lastModifiedBy>Aga</cp:lastModifiedBy>
  <cp:revision>40</cp:revision>
  <dcterms:created xsi:type="dcterms:W3CDTF">2017-09-21T08:30:14Z</dcterms:created>
  <dcterms:modified xsi:type="dcterms:W3CDTF">2017-10-04T22:46:43Z</dcterms:modified>
</cp:coreProperties>
</file>