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257" r:id="rId3"/>
    <p:sldId id="304" r:id="rId4"/>
    <p:sldId id="287" r:id="rId5"/>
    <p:sldId id="295" r:id="rId6"/>
    <p:sldId id="299" r:id="rId7"/>
    <p:sldId id="300" r:id="rId8"/>
    <p:sldId id="301" r:id="rId9"/>
    <p:sldId id="302" r:id="rId10"/>
    <p:sldId id="305" r:id="rId11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8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F976D-86B7-4B99-B58D-A1AFCD805F40}" type="datetimeFigureOut">
              <a:rPr lang="da-DK" smtClean="0"/>
              <a:pPr/>
              <a:t>30-09-2017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9357-CD47-4AEE-A980-88C7A8EB4F52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F976D-86B7-4B99-B58D-A1AFCD805F40}" type="datetimeFigureOut">
              <a:rPr lang="da-DK" smtClean="0"/>
              <a:pPr/>
              <a:t>30-09-2017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9357-CD47-4AEE-A980-88C7A8EB4F52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F976D-86B7-4B99-B58D-A1AFCD805F40}" type="datetimeFigureOut">
              <a:rPr lang="da-DK" smtClean="0"/>
              <a:pPr/>
              <a:t>30-09-2017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9357-CD47-4AEE-A980-88C7A8EB4F52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F976D-86B7-4B99-B58D-A1AFCD805F40}" type="datetimeFigureOut">
              <a:rPr lang="da-DK" smtClean="0"/>
              <a:pPr/>
              <a:t>30-09-2017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9357-CD47-4AEE-A980-88C7A8EB4F52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F976D-86B7-4B99-B58D-A1AFCD805F40}" type="datetimeFigureOut">
              <a:rPr lang="da-DK" smtClean="0"/>
              <a:pPr/>
              <a:t>30-09-2017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9357-CD47-4AEE-A980-88C7A8EB4F52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F976D-86B7-4B99-B58D-A1AFCD805F40}" type="datetimeFigureOut">
              <a:rPr lang="da-DK" smtClean="0"/>
              <a:pPr/>
              <a:t>30-09-2017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9357-CD47-4AEE-A980-88C7A8EB4F52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F976D-86B7-4B99-B58D-A1AFCD805F40}" type="datetimeFigureOut">
              <a:rPr lang="da-DK" smtClean="0"/>
              <a:pPr/>
              <a:t>30-09-2017</a:t>
            </a:fld>
            <a:endParaRPr lang="da-DK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9357-CD47-4AEE-A980-88C7A8EB4F52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F976D-86B7-4B99-B58D-A1AFCD805F40}" type="datetimeFigureOut">
              <a:rPr lang="da-DK" smtClean="0"/>
              <a:pPr/>
              <a:t>30-09-2017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9357-CD47-4AEE-A980-88C7A8EB4F52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F976D-86B7-4B99-B58D-A1AFCD805F40}" type="datetimeFigureOut">
              <a:rPr lang="da-DK" smtClean="0"/>
              <a:pPr/>
              <a:t>30-09-2017</a:t>
            </a:fld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9357-CD47-4AEE-A980-88C7A8EB4F52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F976D-86B7-4B99-B58D-A1AFCD805F40}" type="datetimeFigureOut">
              <a:rPr lang="da-DK" smtClean="0"/>
              <a:pPr/>
              <a:t>30-09-2017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9357-CD47-4AEE-A980-88C7A8EB4F52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F976D-86B7-4B99-B58D-A1AFCD805F40}" type="datetimeFigureOut">
              <a:rPr lang="da-DK" smtClean="0"/>
              <a:pPr/>
              <a:t>30-09-2017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9357-CD47-4AEE-A980-88C7A8EB4F52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F976D-86B7-4B99-B58D-A1AFCD805F40}" type="datetimeFigureOut">
              <a:rPr lang="da-DK" smtClean="0"/>
              <a:pPr/>
              <a:t>30-09-2017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19357-CD47-4AEE-A980-88C7A8EB4F52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kks.dk/" TargetMode="External"/><Relationship Id="rId2" Type="http://schemas.openxmlformats.org/officeDocument/2006/relationships/hyperlink" Target="http://www.dfks.d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ats.dk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</a:rPr>
              <a:t>Spar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Lousada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2 October – 7 October 2017</a:t>
            </a:r>
            <a:endParaRPr lang="da-DK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da-DK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da-DK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da-DK" sz="2400" b="1" dirty="0" smtClean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Kulturelle </a:t>
            </a:r>
            <a:r>
              <a:rPr lang="da-DK" sz="24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Samråd i Danmark/</a:t>
            </a:r>
            <a:br>
              <a:rPr lang="da-DK" sz="24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da-DK" sz="24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National Association of </a:t>
            </a:r>
            <a:r>
              <a:rPr lang="da-DK" sz="2400" b="1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Cultural</a:t>
            </a:r>
            <a:r>
              <a:rPr lang="da-DK" sz="24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da-DK" sz="2400" b="1" dirty="0" err="1" smtClean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Councils</a:t>
            </a:r>
            <a:endParaRPr lang="da-DK" sz="2400" b="1" dirty="0" smtClean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900" b="1" dirty="0" smtClean="0"/>
              <a:t/>
            </a:r>
            <a:br>
              <a:rPr lang="en-US" sz="3900" b="1" dirty="0" smtClean="0"/>
            </a:br>
            <a:r>
              <a:rPr lang="en-US" sz="3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Profiles </a:t>
            </a:r>
            <a:r>
              <a:rPr lang="en-US" sz="3900" b="1" dirty="0">
                <a:latin typeface="Arial" panose="020B0604020202020204" pitchFamily="34" charset="0"/>
                <a:cs typeface="Arial" panose="020B0604020202020204" pitchFamily="34" charset="0"/>
              </a:rPr>
              <a:t>of the Sector of Amateur Arts, Voluntary Culture and Heritage</a:t>
            </a:r>
          </a:p>
          <a:p>
            <a:pPr marL="0" indent="0" algn="ctr">
              <a:buNone/>
            </a:pPr>
            <a:endParaRPr lang="da-DK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487536"/>
            <a:ext cx="773758" cy="6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15604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Spar</a:t>
            </a: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 err="1">
                <a:solidFill>
                  <a:srgbClr val="FF0000"/>
                </a:solidFill>
              </a:rPr>
              <a:t>Lousada</a:t>
            </a:r>
            <a:r>
              <a:rPr lang="en-US" sz="2000" b="1" dirty="0">
                <a:solidFill>
                  <a:srgbClr val="FF0000"/>
                </a:solidFill>
              </a:rPr>
              <a:t/>
            </a: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2 October – 7 October 2017</a:t>
            </a:r>
            <a:endParaRPr lang="da-DK" sz="2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a-DK" dirty="0" smtClean="0"/>
              <a:t>Links</a:t>
            </a:r>
          </a:p>
          <a:p>
            <a:pPr algn="ctr"/>
            <a:r>
              <a:rPr lang="da-DK" dirty="0" smtClean="0">
                <a:hlinkClick r:id="rId2"/>
              </a:rPr>
              <a:t>www.dfks.dk</a:t>
            </a:r>
            <a:endParaRPr lang="da-DK" dirty="0" smtClean="0"/>
          </a:p>
          <a:p>
            <a:pPr algn="ctr"/>
            <a:r>
              <a:rPr lang="da-DK" dirty="0" smtClean="0">
                <a:hlinkClick r:id="rId3"/>
              </a:rPr>
              <a:t>www.akks.dk</a:t>
            </a:r>
            <a:endParaRPr lang="da-DK" dirty="0" smtClean="0"/>
          </a:p>
          <a:p>
            <a:pPr algn="ctr"/>
            <a:r>
              <a:rPr lang="da-DK" dirty="0" smtClean="0">
                <a:hlinkClick r:id="rId4"/>
              </a:rPr>
              <a:t>www.dats.dk</a:t>
            </a:r>
            <a:endParaRPr lang="da-DK" dirty="0" smtClean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644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Spar</a:t>
            </a: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Lousada</a:t>
            </a: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2 October – 7 October 2017</a:t>
            </a:r>
            <a:endParaRPr lang="da-DK" sz="2000" i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Volunteers 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in the field of 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culture</a:t>
            </a:r>
          </a:p>
          <a:p>
            <a:pPr marL="0" indent="0">
              <a:buNone/>
            </a:pPr>
            <a:endParaRPr lang="da-DK" altLang="da-DK" sz="2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da-DK" altLang="da-DK" sz="2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Volunteers</a:t>
            </a:r>
            <a:r>
              <a:rPr lang="da-DK" altLang="da-DK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da-DK" altLang="da-DK" sz="2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amateurs</a:t>
            </a:r>
            <a:r>
              <a:rPr lang="da-DK" altLang="da-DK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altLang="da-DK" sz="2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</a:t>
            </a:r>
            <a:r>
              <a:rPr lang="da-DK" altLang="da-DK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a-DK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</a:t>
            </a:r>
            <a:r>
              <a:rPr lang="en-US" altLang="da-DK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amateur </a:t>
            </a:r>
            <a:r>
              <a:rPr lang="en-US" altLang="da-DK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da-DK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Volunteers as facilitators </a:t>
            </a:r>
            <a:r>
              <a:rPr lang="en-US" altLang="da-DK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professional art and </a:t>
            </a:r>
            <a:r>
              <a:rPr lang="en-US" altLang="da-DK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Volunteers</a:t>
            </a: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events (</a:t>
            </a:r>
            <a:r>
              <a:rPr lang="da-D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pratical</a:t>
            </a: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Volunteers</a:t>
            </a: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a-D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Cultural</a:t>
            </a: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Centres (</a:t>
            </a:r>
            <a:r>
              <a:rPr lang="da-D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handcraft</a:t>
            </a: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pratical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da-DK" altLang="da-DK" sz="2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da-DK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Spar</a:t>
            </a: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 err="1">
                <a:solidFill>
                  <a:srgbClr val="FF0000"/>
                </a:solidFill>
              </a:rPr>
              <a:t>Lousada</a:t>
            </a:r>
            <a:r>
              <a:rPr lang="en-US" sz="2000" b="1" dirty="0">
                <a:solidFill>
                  <a:srgbClr val="FF0000"/>
                </a:solidFill>
              </a:rPr>
              <a:t/>
            </a: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2 October – 7 October 2017</a:t>
            </a:r>
            <a:endParaRPr lang="da-DK" sz="2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a-DK" altLang="da-DK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Volunteers as </a:t>
            </a:r>
            <a:r>
              <a:rPr lang="da-DK" altLang="da-DK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amateurs</a:t>
            </a:r>
            <a:r>
              <a:rPr lang="da-DK" altLang="da-DK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altLang="da-DK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being</a:t>
            </a:r>
            <a:r>
              <a:rPr lang="da-DK" altLang="da-DK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a-DK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active in amateur </a:t>
            </a:r>
            <a:r>
              <a:rPr lang="en-US" altLang="da-DK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arts</a:t>
            </a:r>
          </a:p>
          <a:p>
            <a:pPr marL="0" indent="0">
              <a:buNone/>
            </a:pPr>
            <a:r>
              <a:rPr lang="da-DK" altLang="da-DK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a-DK" altLang="da-DK" sz="1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umbrella</a:t>
            </a:r>
            <a:r>
              <a:rPr lang="da-DK" altLang="da-DK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organisation for </a:t>
            </a:r>
            <a:r>
              <a:rPr lang="da-DK" altLang="da-DK" sz="1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  <a:r>
              <a:rPr lang="da-DK" altLang="da-DK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AKKS</a:t>
            </a:r>
          </a:p>
          <a:p>
            <a:r>
              <a:rPr lang="da-DK" altLang="da-DK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a-DK" altLang="da-DK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 of </a:t>
            </a:r>
            <a:r>
              <a:rPr lang="da-DK" altLang="da-DK" sz="16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Amateur</a:t>
            </a:r>
            <a:r>
              <a:rPr lang="da-DK" altLang="da-DK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Wind </a:t>
            </a:r>
            <a:r>
              <a:rPr lang="da-DK" altLang="da-DK" sz="16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orchestras</a:t>
            </a:r>
            <a:r>
              <a:rPr lang="da-DK" altLang="da-DK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brassbands</a:t>
            </a:r>
          </a:p>
          <a:p>
            <a:r>
              <a:rPr lang="da-DK" altLang="da-DK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organisation of </a:t>
            </a:r>
            <a:r>
              <a:rPr lang="da-DK" altLang="da-DK" sz="16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Symphonie</a:t>
            </a:r>
            <a:r>
              <a:rPr lang="da-DK" altLang="da-DK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altLang="da-DK" sz="16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orchestras</a:t>
            </a:r>
            <a:r>
              <a:rPr lang="da-DK" altLang="da-DK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a-DK" altLang="da-DK" sz="16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stringorchestres</a:t>
            </a:r>
            <a:endParaRPr lang="da-DK" altLang="da-DK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altLang="da-DK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National organisations for </a:t>
            </a:r>
            <a:r>
              <a:rPr lang="da-DK" altLang="da-DK" sz="16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choirs</a:t>
            </a:r>
            <a:endParaRPr lang="da-DK" altLang="da-DK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Association of Danish Orchestra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Conductors in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field of amateur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  <a:r>
              <a:rPr lang="da-DK" altLang="da-DK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a-DK" altLang="da-DK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organisation of </a:t>
            </a:r>
            <a:r>
              <a:rPr lang="da-DK" altLang="da-DK" sz="16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Photografers</a:t>
            </a:r>
            <a:endParaRPr lang="da-DK" altLang="da-DK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altLang="da-DK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a-DK" altLang="da-DK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 </a:t>
            </a:r>
            <a:r>
              <a:rPr lang="da-DK" altLang="da-DK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da-DK" altLang="da-DK" sz="16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Amateur</a:t>
            </a:r>
            <a:r>
              <a:rPr lang="da-DK" altLang="da-DK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altLang="da-DK" sz="16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Accordion</a:t>
            </a:r>
            <a:r>
              <a:rPr lang="da-DK" altLang="da-DK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altLang="da-DK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da-DK" altLang="da-DK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layers</a:t>
            </a:r>
          </a:p>
          <a:p>
            <a:r>
              <a:rPr lang="da-DK" altLang="da-DK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organisation of </a:t>
            </a:r>
            <a:r>
              <a:rPr lang="da-DK" altLang="da-DK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Danish </a:t>
            </a:r>
            <a:r>
              <a:rPr lang="da-DK" altLang="da-DK" sz="16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Amateur</a:t>
            </a:r>
            <a:r>
              <a:rPr lang="da-DK" altLang="da-DK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Folk </a:t>
            </a:r>
            <a:r>
              <a:rPr lang="da-DK" altLang="da-DK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da-DK" altLang="da-DK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usic</a:t>
            </a:r>
          </a:p>
          <a:p>
            <a:r>
              <a:rPr lang="da-DK" altLang="da-DK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organisation of </a:t>
            </a:r>
            <a:r>
              <a:rPr lang="da-DK" altLang="da-DK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Indian </a:t>
            </a:r>
            <a:r>
              <a:rPr lang="da-DK" altLang="da-DK" sz="16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  <a:endParaRPr lang="da-DK" altLang="da-DK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altLang="da-DK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organisation of </a:t>
            </a:r>
            <a:r>
              <a:rPr lang="da-DK" altLang="da-DK" sz="16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Amateur</a:t>
            </a:r>
            <a:r>
              <a:rPr lang="da-DK" altLang="da-DK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Folk Singers </a:t>
            </a: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 national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association for adult education within amateur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</a:p>
          <a:p>
            <a:endParaRPr lang="da-DK" altLang="da-DK" sz="1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a-DK" altLang="da-DK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a-DK" altLang="da-DK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umbrella</a:t>
            </a:r>
            <a:r>
              <a:rPr lang="da-DK" altLang="da-DK" sz="1800" i="1" dirty="0">
                <a:latin typeface="Arial" panose="020B0604020202020204" pitchFamily="34" charset="0"/>
                <a:cs typeface="Arial" panose="020B0604020202020204" pitchFamily="34" charset="0"/>
              </a:rPr>
              <a:t> organisation for </a:t>
            </a:r>
            <a:r>
              <a:rPr lang="da-DK" altLang="da-DK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Theatres: DATS</a:t>
            </a:r>
            <a:endParaRPr lang="da-DK" altLang="da-DK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a-DK" altLang="da-DK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a-DK" altLang="da-DK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da-DK" altLang="da-DK" sz="17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amateur</a:t>
            </a:r>
            <a:r>
              <a:rPr lang="da-DK" altLang="da-DK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theatres in Denmark</a:t>
            </a:r>
            <a:endParaRPr lang="da-DK" sz="1700" dirty="0"/>
          </a:p>
        </p:txBody>
      </p:sp>
    </p:spTree>
    <p:extLst>
      <p:ext uri="{BB962C8B-B14F-4D97-AF65-F5344CB8AC3E}">
        <p14:creationId xmlns:p14="http://schemas.microsoft.com/office/powerpoint/2010/main" val="1204092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Spar</a:t>
            </a: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 err="1">
                <a:solidFill>
                  <a:srgbClr val="FF0000"/>
                </a:solidFill>
              </a:rPr>
              <a:t>Lousada</a:t>
            </a:r>
            <a:r>
              <a:rPr lang="en-US" sz="2000" b="1" dirty="0">
                <a:solidFill>
                  <a:srgbClr val="FF0000"/>
                </a:solidFill>
              </a:rPr>
              <a:t/>
            </a: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2 October – 7 October 2017</a:t>
            </a:r>
            <a:endParaRPr lang="da-DK" sz="2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altLang="da-DK" sz="4200" b="1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Volunteers </a:t>
            </a:r>
            <a:r>
              <a:rPr lang="en-US" altLang="da-DK" sz="42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facilitators of professional art and </a:t>
            </a:r>
            <a:r>
              <a:rPr lang="en-US" altLang="da-DK" sz="4200" b="1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</a:t>
            </a:r>
            <a:r>
              <a:rPr lang="en-US" altLang="da-DK" sz="2000" b="1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da-DK" sz="2000" b="1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da-DK" sz="3800" b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a-DK" altLang="da-DK" sz="3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a-DK" altLang="da-DK" sz="3800" i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umbrella</a:t>
            </a:r>
            <a:r>
              <a:rPr lang="da-DK" altLang="da-DK" sz="3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organisation: DFKS</a:t>
            </a:r>
          </a:p>
          <a:p>
            <a:pPr marL="0" indent="0">
              <a:buNone/>
            </a:pPr>
            <a:r>
              <a:rPr lang="da-DK" altLang="da-DK" sz="25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Art:</a:t>
            </a:r>
          </a:p>
          <a:p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Danmarks Teaterforeninger </a:t>
            </a:r>
            <a:r>
              <a:rPr lang="da-DK" sz="2500" dirty="0" smtClean="0">
                <a:latin typeface="Arial" panose="020B0604020202020204" pitchFamily="34" charset="0"/>
                <a:cs typeface="Arial" pitchFamily="34" charset="0"/>
              </a:rPr>
              <a:t>(</a:t>
            </a:r>
            <a:r>
              <a:rPr lang="da-DK" altLang="da-DK" sz="2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organisation of </a:t>
            </a:r>
            <a:r>
              <a:rPr lang="da-DK" altLang="da-DK" sz="2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theatre </a:t>
            </a:r>
            <a:r>
              <a:rPr lang="da-DK" altLang="da-DK" sz="25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assotiations</a:t>
            </a:r>
            <a:r>
              <a:rPr lang="da-DK" altLang="da-DK" sz="2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a-DK" sz="2500" dirty="0">
              <a:latin typeface="Arial" panose="020B0604020202020204" pitchFamily="34" charset="0"/>
              <a:cs typeface="Arial" pitchFamily="34" charset="0"/>
            </a:endParaRPr>
          </a:p>
          <a:p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Danske </a:t>
            </a:r>
            <a:r>
              <a:rPr lang="da-DK" sz="2500" dirty="0" smtClean="0">
                <a:latin typeface="Arial" panose="020B0604020202020204" pitchFamily="34" charset="0"/>
                <a:cs typeface="Arial" pitchFamily="34" charset="0"/>
              </a:rPr>
              <a:t>Musikforeninger (</a:t>
            </a:r>
            <a:r>
              <a:rPr lang="da-DK" altLang="da-DK" sz="2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a-DK" altLang="da-DK" sz="2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 of </a:t>
            </a:r>
            <a:r>
              <a:rPr lang="da-DK" altLang="da-DK" sz="25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  <a:r>
              <a:rPr lang="da-DK" altLang="da-DK" sz="2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altLang="da-DK" sz="25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assotiations</a:t>
            </a:r>
            <a:r>
              <a:rPr lang="da-DK" altLang="da-DK" sz="2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 </a:t>
            </a:r>
            <a:endParaRPr lang="da-DK" sz="2500" dirty="0" smtClean="0">
              <a:latin typeface="Arial" panose="020B0604020202020204" pitchFamily="34" charset="0"/>
              <a:cs typeface="Arial" pitchFamily="34" charset="0"/>
            </a:endParaRPr>
          </a:p>
          <a:p>
            <a:r>
              <a:rPr lang="da-DK" sz="2500" dirty="0" smtClean="0">
                <a:latin typeface="Arial" panose="020B0604020202020204" pitchFamily="34" charset="0"/>
                <a:cs typeface="Arial" pitchFamily="34" charset="0"/>
              </a:rPr>
              <a:t>Landsforeningen </a:t>
            </a:r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for Bygnings- og Landskabskultur (National organisation of </a:t>
            </a:r>
            <a:r>
              <a:rPr lang="da-DK" sz="2500" dirty="0" err="1">
                <a:latin typeface="Arial" panose="020B0604020202020204" pitchFamily="34" charset="0"/>
                <a:cs typeface="Arial" pitchFamily="34" charset="0"/>
              </a:rPr>
              <a:t>architecture</a:t>
            </a:r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)</a:t>
            </a:r>
          </a:p>
          <a:p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Sammenslutningen af Børne- og Ungdomsfilmklubber (National organisation of </a:t>
            </a:r>
            <a:r>
              <a:rPr lang="da-DK" sz="2500" dirty="0" err="1">
                <a:latin typeface="Arial" panose="020B0604020202020204" pitchFamily="34" charset="0"/>
                <a:cs typeface="Arial" pitchFamily="34" charset="0"/>
              </a:rPr>
              <a:t>cinemas</a:t>
            </a:r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 for </a:t>
            </a:r>
            <a:r>
              <a:rPr lang="da-DK" sz="2500" dirty="0" err="1">
                <a:latin typeface="Arial" panose="020B0604020202020204" pitchFamily="34" charset="0"/>
                <a:cs typeface="Arial" pitchFamily="34" charset="0"/>
              </a:rPr>
              <a:t>children</a:t>
            </a:r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 and </a:t>
            </a:r>
            <a:r>
              <a:rPr lang="da-DK" sz="2500" dirty="0" err="1">
                <a:latin typeface="Arial" panose="020B0604020202020204" pitchFamily="34" charset="0"/>
                <a:cs typeface="Arial" pitchFamily="34" charset="0"/>
              </a:rPr>
              <a:t>youth</a:t>
            </a:r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)</a:t>
            </a:r>
          </a:p>
          <a:p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Sammenslutningen af Danske Filmklubber (National organisation of </a:t>
            </a:r>
            <a:r>
              <a:rPr lang="da-DK" sz="2500" dirty="0" err="1">
                <a:latin typeface="Arial" panose="020B0604020202020204" pitchFamily="34" charset="0"/>
                <a:cs typeface="Arial" pitchFamily="34" charset="0"/>
              </a:rPr>
              <a:t>cinemas</a:t>
            </a:r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 for </a:t>
            </a:r>
            <a:r>
              <a:rPr lang="da-DK" sz="2500" dirty="0" err="1">
                <a:latin typeface="Arial" panose="020B0604020202020204" pitchFamily="34" charset="0"/>
                <a:cs typeface="Arial" pitchFamily="34" charset="0"/>
              </a:rPr>
              <a:t>adults</a:t>
            </a:r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)</a:t>
            </a:r>
          </a:p>
          <a:p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Sammenslutningen af Danske Kunstforeninger (National organisation of associations for art</a:t>
            </a:r>
            <a:r>
              <a:rPr lang="da-DK" sz="2500" dirty="0" smtClean="0">
                <a:latin typeface="Arial" panose="020B0604020202020204" pitchFamily="34" charset="0"/>
                <a:cs typeface="Arial" pitchFamily="34" charset="0"/>
              </a:rPr>
              <a:t>)</a:t>
            </a:r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 </a:t>
            </a:r>
            <a:endParaRPr lang="da-DK" sz="2500" dirty="0" smtClean="0">
              <a:latin typeface="Arial" panose="020B0604020202020204" pitchFamily="34" charset="0"/>
              <a:cs typeface="Arial" pitchFamily="34" charset="0"/>
            </a:endParaRPr>
          </a:p>
          <a:p>
            <a:r>
              <a:rPr lang="da-DK" sz="2500" dirty="0" smtClean="0">
                <a:latin typeface="Arial" panose="020B0604020202020204" pitchFamily="34" charset="0"/>
                <a:cs typeface="Arial" pitchFamily="34" charset="0"/>
              </a:rPr>
              <a:t>Samrådet </a:t>
            </a:r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af de litterære selskaber (National organisation of associations for litterature)</a:t>
            </a:r>
          </a:p>
          <a:p>
            <a:pPr marL="0" indent="0">
              <a:buNone/>
            </a:pPr>
            <a:endParaRPr lang="da-DK" altLang="da-DK" sz="25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a-DK" altLang="da-DK" sz="2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Heritage </a:t>
            </a:r>
          </a:p>
          <a:p>
            <a:r>
              <a:rPr lang="da-DK" sz="2500" dirty="0" smtClean="0">
                <a:latin typeface="Arial" panose="020B0604020202020204" pitchFamily="34" charset="0"/>
                <a:cs typeface="Arial" pitchFamily="34" charset="0"/>
              </a:rPr>
              <a:t>Dansk </a:t>
            </a:r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Lokalhistorisk </a:t>
            </a:r>
            <a:r>
              <a:rPr lang="da-DK" sz="2500" dirty="0" smtClean="0">
                <a:latin typeface="Arial" panose="020B0604020202020204" pitchFamily="34" charset="0"/>
                <a:cs typeface="Arial" pitchFamily="34" charset="0"/>
              </a:rPr>
              <a:t>Forening (</a:t>
            </a:r>
            <a:r>
              <a:rPr lang="da-DK" altLang="da-DK" sz="2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da-DK" altLang="da-DK" sz="2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 of </a:t>
            </a:r>
            <a:r>
              <a:rPr lang="da-DK" altLang="da-DK" sz="25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r>
              <a:rPr lang="da-DK" altLang="da-DK" sz="2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altLang="da-DK" sz="2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assotiations</a:t>
            </a:r>
            <a:r>
              <a:rPr lang="da-DK" altLang="da-DK" sz="2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da-DK" altLang="da-DK" sz="25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sz="2500" dirty="0" smtClean="0">
                <a:latin typeface="Arial" panose="020B0604020202020204" pitchFamily="34" charset="0"/>
                <a:cs typeface="Arial" pitchFamily="34" charset="0"/>
              </a:rPr>
              <a:t>Sammenslutningen </a:t>
            </a:r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af Lokalarkiver (National organisation of </a:t>
            </a:r>
            <a:r>
              <a:rPr lang="da-DK" sz="2500" dirty="0" err="1">
                <a:latin typeface="Arial" panose="020B0604020202020204" pitchFamily="34" charset="0"/>
                <a:cs typeface="Arial" pitchFamily="34" charset="0"/>
              </a:rPr>
              <a:t>local</a:t>
            </a:r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da-DK" sz="2500" dirty="0" err="1">
                <a:latin typeface="Arial" panose="020B0604020202020204" pitchFamily="34" charset="0"/>
                <a:cs typeface="Arial" pitchFamily="34" charset="0"/>
              </a:rPr>
              <a:t>archives</a:t>
            </a:r>
            <a:r>
              <a:rPr lang="da-DK" sz="2500" dirty="0" smtClean="0">
                <a:latin typeface="Arial" panose="020B0604020202020204" pitchFamily="34" charset="0"/>
                <a:cs typeface="Arial" pitchFamily="34" charset="0"/>
              </a:rPr>
              <a:t>)</a:t>
            </a:r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 </a:t>
            </a:r>
            <a:endParaRPr lang="da-DK" sz="2500" dirty="0" smtClean="0">
              <a:latin typeface="Arial" panose="020B0604020202020204" pitchFamily="34" charset="0"/>
              <a:cs typeface="Arial" pitchFamily="34" charset="0"/>
            </a:endParaRPr>
          </a:p>
          <a:p>
            <a:r>
              <a:rPr lang="da-DK" sz="2500" dirty="0" smtClean="0">
                <a:latin typeface="Arial" panose="020B0604020202020204" pitchFamily="34" charset="0"/>
                <a:cs typeface="Arial" pitchFamily="34" charset="0"/>
              </a:rPr>
              <a:t>Sammenslutningen </a:t>
            </a:r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af Museumsforeninger i Danmark (National organisation of associations for </a:t>
            </a:r>
            <a:r>
              <a:rPr lang="da-DK" sz="2500" dirty="0" err="1">
                <a:latin typeface="Arial" panose="020B0604020202020204" pitchFamily="34" charset="0"/>
                <a:cs typeface="Arial" pitchFamily="34" charset="0"/>
              </a:rPr>
              <a:t>volunteers</a:t>
            </a:r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 in museums)</a:t>
            </a:r>
          </a:p>
          <a:p>
            <a:pPr marL="0" indent="0">
              <a:buNone/>
            </a:pPr>
            <a:endParaRPr lang="da-DK" altLang="da-DK" sz="25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a-DK" sz="2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</a:t>
            </a:r>
            <a:endParaRPr lang="da-DK" sz="2500" dirty="0">
              <a:latin typeface="Arial" panose="020B0604020202020204" pitchFamily="34" charset="0"/>
              <a:cs typeface="Arial" pitchFamily="34" charset="0"/>
            </a:endParaRPr>
          </a:p>
          <a:p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Kulturelle Samråd i </a:t>
            </a:r>
            <a:r>
              <a:rPr lang="da-DK" sz="2500" dirty="0" smtClean="0">
                <a:latin typeface="Arial" panose="020B0604020202020204" pitchFamily="34" charset="0"/>
                <a:cs typeface="Arial" pitchFamily="34" charset="0"/>
              </a:rPr>
              <a:t>Danmark (National organisation of </a:t>
            </a:r>
            <a:r>
              <a:rPr lang="da-DK" sz="2500" dirty="0" err="1" smtClean="0">
                <a:latin typeface="Arial" panose="020B0604020202020204" pitchFamily="34" charset="0"/>
                <a:cs typeface="Arial" pitchFamily="34" charset="0"/>
              </a:rPr>
              <a:t>cultural</a:t>
            </a:r>
            <a:r>
              <a:rPr lang="da-DK" sz="2500" dirty="0" smtClean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da-DK" sz="2500" dirty="0" err="1" smtClean="0">
                <a:latin typeface="Arial" panose="020B0604020202020204" pitchFamily="34" charset="0"/>
                <a:cs typeface="Arial" pitchFamily="34" charset="0"/>
              </a:rPr>
              <a:t>councils</a:t>
            </a:r>
            <a:r>
              <a:rPr lang="da-DK" sz="2500" dirty="0" smtClean="0">
                <a:latin typeface="Arial" panose="020B0604020202020204" pitchFamily="34" charset="0"/>
                <a:cs typeface="Arial" pitchFamily="34" charset="0"/>
              </a:rPr>
              <a:t>)</a:t>
            </a:r>
            <a:endParaRPr lang="da-DK" sz="2500" dirty="0">
              <a:latin typeface="Arial" panose="020B0604020202020204" pitchFamily="34" charset="0"/>
              <a:cs typeface="Arial" pitchFamily="34" charset="0"/>
            </a:endParaRPr>
          </a:p>
          <a:p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Kulturhusene i </a:t>
            </a:r>
            <a:r>
              <a:rPr lang="da-DK" sz="2500" dirty="0" smtClean="0">
                <a:latin typeface="Arial" panose="020B0604020202020204" pitchFamily="34" charset="0"/>
                <a:cs typeface="Arial" pitchFamily="34" charset="0"/>
              </a:rPr>
              <a:t>Danmark </a:t>
            </a:r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(National organisation of </a:t>
            </a:r>
            <a:r>
              <a:rPr lang="da-DK" sz="2500" dirty="0" smtClean="0">
                <a:latin typeface="Arial" panose="020B0604020202020204" pitchFamily="34" charset="0"/>
                <a:cs typeface="Arial" pitchFamily="34" charset="0"/>
              </a:rPr>
              <a:t>cultural centres)</a:t>
            </a:r>
            <a:endParaRPr lang="da-DK" sz="2500" dirty="0">
              <a:latin typeface="Arial" panose="020B0604020202020204" pitchFamily="34" charset="0"/>
              <a:cs typeface="Arial" pitchFamily="34" charset="0"/>
            </a:endParaRPr>
          </a:p>
          <a:p>
            <a:r>
              <a:rPr lang="da-DK" sz="2500" dirty="0" smtClean="0">
                <a:latin typeface="Arial" panose="020B0604020202020204" pitchFamily="34" charset="0"/>
                <a:cs typeface="Arial" pitchFamily="34" charset="0"/>
              </a:rPr>
              <a:t>Sammenslutningen </a:t>
            </a:r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af lokale radio- og tv-stationer i </a:t>
            </a:r>
            <a:r>
              <a:rPr lang="da-DK" sz="2500" dirty="0" smtClean="0">
                <a:latin typeface="Arial" panose="020B0604020202020204" pitchFamily="34" charset="0"/>
                <a:cs typeface="Arial" pitchFamily="34" charset="0"/>
              </a:rPr>
              <a:t>Danmark </a:t>
            </a:r>
            <a:r>
              <a:rPr lang="da-DK" sz="2500" dirty="0">
                <a:latin typeface="Arial" panose="020B0604020202020204" pitchFamily="34" charset="0"/>
                <a:cs typeface="Arial" pitchFamily="34" charset="0"/>
              </a:rPr>
              <a:t>(National organisation </a:t>
            </a:r>
            <a:r>
              <a:rPr lang="da-DK" sz="2500" dirty="0" smtClean="0">
                <a:latin typeface="Arial" panose="020B0604020202020204" pitchFamily="34" charset="0"/>
                <a:cs typeface="Arial" pitchFamily="34" charset="0"/>
              </a:rPr>
              <a:t>local radio and tv stations)</a:t>
            </a:r>
            <a:endParaRPr lang="da-DK" sz="2500" dirty="0">
              <a:latin typeface="Arial" panose="020B0604020202020204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da-DK" sz="2000" dirty="0">
              <a:latin typeface="Arial" panose="020B060402020202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a-DK" altLang="da-DK" sz="2000" i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a-DK" altLang="da-DK" sz="2000" i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a-DK" sz="2000" b="1" u="sng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000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Erasmus meeting</a:t>
            </a:r>
            <a:br>
              <a:rPr lang="da-DK" sz="2000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a-DK" sz="2000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Copenhagen</a:t>
            </a:r>
            <a:br>
              <a:rPr lang="da-DK" sz="2000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a-DK" sz="2000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23th of September 2015</a:t>
            </a:r>
            <a:endParaRPr lang="da-DK" sz="2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da-DK" b="1" dirty="0" smtClean="0"/>
              <a:t>Definition of a </a:t>
            </a:r>
            <a:r>
              <a:rPr lang="da-DK" b="1" dirty="0" err="1" smtClean="0"/>
              <a:t>voluntary</a:t>
            </a:r>
            <a:r>
              <a:rPr lang="da-DK" b="1" dirty="0" smtClean="0"/>
              <a:t> in the cultural field</a:t>
            </a:r>
          </a:p>
          <a:p>
            <a:r>
              <a:rPr lang="da-DK" dirty="0" smtClean="0"/>
              <a:t>Unpaid</a:t>
            </a:r>
          </a:p>
          <a:p>
            <a:r>
              <a:rPr lang="en-US" dirty="0" smtClean="0"/>
              <a:t>Carried out for persons outside family and relatives of the volunteer</a:t>
            </a:r>
          </a:p>
          <a:p>
            <a:r>
              <a:rPr lang="en-US" dirty="0" smtClean="0"/>
              <a:t>For the benefit of others than oneself and one's family</a:t>
            </a:r>
          </a:p>
          <a:p>
            <a:r>
              <a:rPr lang="da-DK" dirty="0" err="1" smtClean="0"/>
              <a:t>Formally</a:t>
            </a:r>
            <a:r>
              <a:rPr lang="da-DK" dirty="0" smtClean="0"/>
              <a:t> </a:t>
            </a:r>
            <a:r>
              <a:rPr lang="da-DK" dirty="0" err="1" smtClean="0"/>
              <a:t>organized</a:t>
            </a:r>
            <a:endParaRPr lang="da-DK" dirty="0" smtClean="0"/>
          </a:p>
          <a:p>
            <a:pPr marL="0" indent="0" algn="ctr">
              <a:buNone/>
            </a:pPr>
            <a:r>
              <a:rPr lang="da-DK" dirty="0" smtClean="0"/>
              <a:t>An </a:t>
            </a:r>
            <a:r>
              <a:rPr lang="da-DK" dirty="0" err="1" smtClean="0"/>
              <a:t>amateur</a:t>
            </a:r>
            <a:r>
              <a:rPr lang="da-DK" dirty="0" smtClean="0"/>
              <a:t> is not a </a:t>
            </a:r>
            <a:r>
              <a:rPr lang="da-DK" dirty="0" err="1" smtClean="0"/>
              <a:t>volunteer</a:t>
            </a:r>
            <a:r>
              <a:rPr lang="da-DK" dirty="0" smtClean="0"/>
              <a:t>!</a:t>
            </a:r>
            <a:endParaRPr lang="da-D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Spar</a:t>
            </a: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 err="1">
                <a:solidFill>
                  <a:srgbClr val="FF0000"/>
                </a:solidFill>
              </a:rPr>
              <a:t>Lousada</a:t>
            </a:r>
            <a:r>
              <a:rPr lang="en-US" sz="2000" b="1" dirty="0">
                <a:solidFill>
                  <a:srgbClr val="FF0000"/>
                </a:solidFill>
              </a:rPr>
              <a:t/>
            </a: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2 October – 7 October 2017</a:t>
            </a:r>
            <a:endParaRPr lang="da-DK" sz="2000" dirty="0"/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122077"/>
              </p:ext>
            </p:extLst>
          </p:nvPr>
        </p:nvGraphicFramePr>
        <p:xfrm>
          <a:off x="755576" y="1340768"/>
          <a:ext cx="7200801" cy="4798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440160"/>
                <a:gridCol w="1800200"/>
                <a:gridCol w="1872208"/>
                <a:gridCol w="360041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</a:t>
                      </a:r>
                      <a:endParaRPr lang="da-DK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smtClean="0">
                          <a:latin typeface="Arial" pitchFamily="34" charset="0"/>
                          <a:cs typeface="Arial" pitchFamily="34" charset="0"/>
                        </a:rPr>
                        <a:t>Theater</a:t>
                      </a:r>
                    </a:p>
                    <a:p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Volunteers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 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facilitators</a:t>
                      </a:r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Professionel </a:t>
                      </a:r>
                      <a:r>
                        <a:rPr lang="da-DK" sz="14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touring</a:t>
                      </a:r>
                      <a:r>
                        <a:rPr lang="da-DK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4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theaters</a:t>
                      </a:r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Audience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members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83208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Music</a:t>
                      </a:r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Volunteers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 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facilitators</a:t>
                      </a:r>
                      <a:endParaRPr lang="da-DK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Professionel 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chamber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music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groups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jazz 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groups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ect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Audience</a:t>
                      </a:r>
                      <a:endParaRPr lang="da-DK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members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Films</a:t>
                      </a:r>
                      <a:r>
                        <a:rPr lang="da-DK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da-DK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children</a:t>
                      </a:r>
                      <a:r>
                        <a:rPr lang="da-DK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da-DK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youth</a:t>
                      </a:r>
                      <a:r>
                        <a:rPr lang="da-DK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Volunteers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 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facilitators</a:t>
                      </a:r>
                      <a:endParaRPr lang="da-DK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often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teachers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Professionel film</a:t>
                      </a:r>
                      <a:r>
                        <a:rPr lang="da-DK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screening</a:t>
                      </a:r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Audience</a:t>
                      </a:r>
                      <a:r>
                        <a:rPr lang="da-DK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da-DK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children</a:t>
                      </a:r>
                      <a:r>
                        <a:rPr lang="da-DK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da-DK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youth</a:t>
                      </a:r>
                      <a:endParaRPr lang="da-DK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members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Films for 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adults</a:t>
                      </a:r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Volunteers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 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facilitators</a:t>
                      </a:r>
                      <a:endParaRPr lang="da-DK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Professionel film</a:t>
                      </a:r>
                      <a:r>
                        <a:rPr lang="da-DK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screening</a:t>
                      </a:r>
                      <a:endParaRPr lang="da-DK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Audience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members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</a:t>
                      </a:r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Volunteers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 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facilitators</a:t>
                      </a:r>
                      <a:endParaRPr lang="da-DK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Professionel 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painters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ect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Visitors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members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Litterature</a:t>
                      </a:r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Volunteers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 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</a:t>
                      </a:r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facilitators</a:t>
                      </a:r>
                      <a:endParaRPr lang="da-DK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Litterature</a:t>
                      </a:r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Members</a:t>
                      </a:r>
                      <a:endParaRPr lang="da-DK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430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Spar</a:t>
            </a: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 err="1">
                <a:solidFill>
                  <a:srgbClr val="FF0000"/>
                </a:solidFill>
              </a:rPr>
              <a:t>Lousada</a:t>
            </a:r>
            <a:r>
              <a:rPr lang="en-US" sz="2000" b="1" dirty="0">
                <a:solidFill>
                  <a:srgbClr val="FF0000"/>
                </a:solidFill>
              </a:rPr>
              <a:t/>
            </a: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2 October – 7 October 2017</a:t>
            </a:r>
            <a:endParaRPr lang="da-DK" sz="2000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931998"/>
              </p:ext>
            </p:extLst>
          </p:nvPr>
        </p:nvGraphicFramePr>
        <p:xfrm>
          <a:off x="457200" y="1600200"/>
          <a:ext cx="7211143" cy="366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88"/>
                <a:gridCol w="1800200"/>
                <a:gridCol w="3672408"/>
                <a:gridCol w="216024"/>
                <a:gridCol w="216023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Heritage</a:t>
                      </a:r>
                      <a:endParaRPr lang="da-DK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Architecture</a:t>
                      </a:r>
                      <a:endParaRPr lang="da-D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Volunteers</a:t>
                      </a:r>
                      <a:r>
                        <a:rPr lang="da-D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being</a:t>
                      </a:r>
                      <a:r>
                        <a:rPr lang="da-D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active</a:t>
                      </a:r>
                      <a:r>
                        <a:rPr lang="da-D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 </a:t>
                      </a:r>
                      <a:r>
                        <a:rPr lang="da-DK" sz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conservation</a:t>
                      </a:r>
                      <a:r>
                        <a:rPr lang="da-DK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da-DK" sz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buildings</a:t>
                      </a:r>
                      <a:r>
                        <a:rPr lang="da-DK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landscapes</a:t>
                      </a:r>
                      <a:endParaRPr lang="da-D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Working</a:t>
                      </a:r>
                      <a:r>
                        <a:rPr lang="da-D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</a:t>
                      </a:r>
                      <a:r>
                        <a:rPr lang="da-DK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  <a:r>
                        <a:rPr lang="da-DK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relation to the professionel city planners and landscape </a:t>
                      </a:r>
                      <a:r>
                        <a:rPr lang="da-DK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architects</a:t>
                      </a:r>
                      <a:endParaRPr lang="da-D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a-D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 </a:t>
                      </a:r>
                      <a:r>
                        <a:rPr lang="da-DK" sz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archives</a:t>
                      </a:r>
                      <a:endParaRPr lang="da-D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Volunteers</a:t>
                      </a:r>
                      <a:r>
                        <a:rPr lang="da-D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being</a:t>
                      </a:r>
                      <a:r>
                        <a:rPr lang="da-D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active</a:t>
                      </a:r>
                      <a:r>
                        <a:rPr lang="da-D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</a:t>
                      </a:r>
                      <a:r>
                        <a:rPr lang="da-DK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archives</a:t>
                      </a:r>
                      <a:endParaRPr lang="da-DK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a-D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da-D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Working</a:t>
                      </a:r>
                      <a:r>
                        <a:rPr lang="da-D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</a:t>
                      </a:r>
                      <a:r>
                        <a:rPr lang="da-DK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  <a:r>
                        <a:rPr lang="da-DK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relation to the professionel </a:t>
                      </a:r>
                      <a:r>
                        <a:rPr lang="da-DK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</a:t>
                      </a:r>
                      <a:r>
                        <a:rPr lang="da-DK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the </a:t>
                      </a:r>
                      <a:r>
                        <a:rPr lang="da-DK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archives</a:t>
                      </a:r>
                      <a:endParaRPr lang="da-DK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a-D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Museum associations</a:t>
                      </a:r>
                      <a:endParaRPr lang="da-D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Volunteers</a:t>
                      </a:r>
                      <a:r>
                        <a:rPr lang="da-D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being</a:t>
                      </a:r>
                      <a:r>
                        <a:rPr lang="da-D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active</a:t>
                      </a:r>
                      <a:r>
                        <a:rPr lang="da-D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the museums</a:t>
                      </a:r>
                      <a:endParaRPr lang="da-D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Working</a:t>
                      </a:r>
                      <a:r>
                        <a:rPr lang="da-D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</a:t>
                      </a:r>
                      <a:r>
                        <a:rPr lang="da-DK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  <a:r>
                        <a:rPr lang="da-DK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relation to the professionel </a:t>
                      </a:r>
                      <a:r>
                        <a:rPr lang="da-DK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</a:t>
                      </a:r>
                      <a:r>
                        <a:rPr lang="da-DK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the museums</a:t>
                      </a:r>
                      <a:endParaRPr lang="da-DK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a-D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 </a:t>
                      </a:r>
                      <a:r>
                        <a:rPr lang="da-DK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History</a:t>
                      </a:r>
                      <a:endParaRPr lang="da-D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Volunteers</a:t>
                      </a:r>
                      <a:r>
                        <a:rPr lang="da-D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being</a:t>
                      </a:r>
                      <a:r>
                        <a:rPr lang="da-D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active</a:t>
                      </a:r>
                      <a:r>
                        <a:rPr lang="da-D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da-DK" sz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collecting</a:t>
                      </a:r>
                      <a:r>
                        <a:rPr lang="da-DK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</a:t>
                      </a:r>
                      <a:r>
                        <a:rPr lang="da-DK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history</a:t>
                      </a:r>
                      <a:endParaRPr lang="da-D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Working</a:t>
                      </a:r>
                      <a:r>
                        <a:rPr lang="da-DK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</a:t>
                      </a:r>
                      <a:r>
                        <a:rPr lang="da-DK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  <a:r>
                        <a:rPr lang="da-DK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relation to the professionel </a:t>
                      </a:r>
                      <a:r>
                        <a:rPr lang="da-DK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</a:t>
                      </a:r>
                      <a:r>
                        <a:rPr lang="da-DK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the museums and in the </a:t>
                      </a:r>
                      <a:r>
                        <a:rPr lang="da-DK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archives</a:t>
                      </a:r>
                      <a:r>
                        <a:rPr lang="da-DK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 </a:t>
                      </a:r>
                      <a:r>
                        <a:rPr lang="da-DK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well</a:t>
                      </a:r>
                      <a:r>
                        <a:rPr lang="da-DK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 </a:t>
                      </a:r>
                      <a:r>
                        <a:rPr lang="da-DK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historians</a:t>
                      </a:r>
                      <a:r>
                        <a:rPr lang="da-DK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the </a:t>
                      </a:r>
                      <a:r>
                        <a:rPr lang="da-DK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universities</a:t>
                      </a:r>
                      <a:endParaRPr lang="da-DK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8249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Spar</a:t>
            </a: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 err="1">
                <a:solidFill>
                  <a:srgbClr val="FF0000"/>
                </a:solidFill>
              </a:rPr>
              <a:t>Lousada</a:t>
            </a:r>
            <a:r>
              <a:rPr lang="en-US" sz="2000" b="1" dirty="0">
                <a:solidFill>
                  <a:srgbClr val="FF0000"/>
                </a:solidFill>
              </a:rPr>
              <a:t/>
            </a: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2 October – 7 October 2017</a:t>
            </a:r>
            <a:endParaRPr lang="da-DK" sz="2000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321416"/>
              </p:ext>
            </p:extLst>
          </p:nvPr>
        </p:nvGraphicFramePr>
        <p:xfrm>
          <a:off x="457200" y="1600200"/>
          <a:ext cx="822960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3528392"/>
                <a:gridCol w="586408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da-DK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Others</a:t>
                      </a:r>
                      <a:endParaRPr lang="da-DK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Culture</a:t>
                      </a:r>
                      <a:r>
                        <a:rPr lang="da-DK" baseline="0" dirty="0" smtClean="0"/>
                        <a:t> Centres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Volunteers</a:t>
                      </a:r>
                      <a:r>
                        <a:rPr lang="da-DK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being</a:t>
                      </a:r>
                      <a:r>
                        <a:rPr lang="da-DK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active</a:t>
                      </a:r>
                      <a:r>
                        <a:rPr lang="da-DK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 </a:t>
                      </a:r>
                      <a:r>
                        <a:rPr lang="da-DK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facilitators</a:t>
                      </a:r>
                      <a:r>
                        <a:rPr lang="da-DK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da-DK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culture</a:t>
                      </a:r>
                      <a:r>
                        <a:rPr lang="da-DK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centers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Working</a:t>
                      </a:r>
                      <a:r>
                        <a:rPr lang="da-DK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</a:t>
                      </a:r>
                      <a:r>
                        <a:rPr lang="da-DK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  <a:r>
                        <a:rPr lang="da-DK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relation to the professionel </a:t>
                      </a:r>
                      <a:r>
                        <a:rPr lang="da-DK" sz="1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</a:t>
                      </a:r>
                      <a:r>
                        <a:rPr lang="da-DK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da-DK" sz="1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culture</a:t>
                      </a:r>
                      <a:r>
                        <a:rPr lang="da-DK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centers</a:t>
                      </a:r>
                      <a:endParaRPr lang="da-DK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Local radio</a:t>
                      </a:r>
                      <a:r>
                        <a:rPr lang="da-DK" baseline="0" dirty="0" smtClean="0"/>
                        <a:t> and tv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Volunteers</a:t>
                      </a:r>
                      <a:r>
                        <a:rPr lang="da-DK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being</a:t>
                      </a:r>
                      <a:r>
                        <a:rPr lang="da-DK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active</a:t>
                      </a:r>
                      <a:r>
                        <a:rPr lang="da-DK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da-DK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making</a:t>
                      </a:r>
                      <a:r>
                        <a:rPr lang="da-DK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radio and tv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Working</a:t>
                      </a:r>
                      <a:r>
                        <a:rPr lang="da-DK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</a:t>
                      </a:r>
                      <a:r>
                        <a:rPr lang="da-DK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  <a:r>
                        <a:rPr lang="da-DK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relation to the professionel radio – and tv stations and journalists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err="1" smtClean="0"/>
                        <a:t>Cultural</a:t>
                      </a:r>
                      <a:r>
                        <a:rPr lang="da-DK" dirty="0" smtClean="0"/>
                        <a:t> </a:t>
                      </a:r>
                      <a:r>
                        <a:rPr lang="da-DK" dirty="0" err="1" smtClean="0"/>
                        <a:t>counsils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Volunteers</a:t>
                      </a:r>
                      <a:r>
                        <a:rPr lang="da-DK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being</a:t>
                      </a:r>
                      <a:r>
                        <a:rPr lang="da-DK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active</a:t>
                      </a:r>
                      <a:r>
                        <a:rPr lang="da-DK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</a:t>
                      </a:r>
                      <a:r>
                        <a:rPr lang="da-DK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dirty="0" err="1" smtClean="0">
                          <a:effectLst/>
                        </a:rPr>
                        <a:t>cultural</a:t>
                      </a:r>
                      <a:r>
                        <a:rPr lang="da-DK" dirty="0" smtClean="0">
                          <a:effectLst/>
                        </a:rPr>
                        <a:t> policy </a:t>
                      </a:r>
                      <a:r>
                        <a:rPr lang="da-DK" dirty="0" err="1" smtClean="0">
                          <a:effectLst/>
                        </a:rPr>
                        <a:t>making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Working</a:t>
                      </a:r>
                      <a:r>
                        <a:rPr lang="da-DK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</a:t>
                      </a:r>
                      <a:r>
                        <a:rPr lang="da-DK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  <a:r>
                        <a:rPr lang="da-DK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relation to professionel </a:t>
                      </a:r>
                      <a:r>
                        <a:rPr lang="da-DK" sz="1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politicians</a:t>
                      </a:r>
                      <a:r>
                        <a:rPr lang="da-DK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da-DK" sz="1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800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Spar</a:t>
            </a: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 err="1">
                <a:solidFill>
                  <a:srgbClr val="FF0000"/>
                </a:solidFill>
              </a:rPr>
              <a:t>Lousada</a:t>
            </a:r>
            <a:r>
              <a:rPr lang="en-US" sz="2000" b="1" dirty="0">
                <a:solidFill>
                  <a:srgbClr val="FF0000"/>
                </a:solidFill>
              </a:rPr>
              <a:t/>
            </a: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2 October – 7 October 2017</a:t>
            </a:r>
            <a:endParaRPr lang="da-DK" sz="2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volunteers in the cultural associations</a:t>
            </a:r>
          </a:p>
          <a:p>
            <a:pPr marL="0" indent="0">
              <a:buNone/>
            </a:pP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Volunteers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something that the public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cannot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Volunteers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get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together because they have an interest,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they want to put into practice</a:t>
            </a:r>
          </a:p>
          <a:p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Volunteers want to define the content themselves</a:t>
            </a:r>
          </a:p>
          <a:p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Volunteers want to feel ownership of the project. </a:t>
            </a:r>
          </a:p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Volunteers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want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be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self-managing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free of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governmental regulation</a:t>
            </a:r>
          </a:p>
          <a:p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Volunteers want to learn more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60346708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463</Words>
  <Application>Microsoft Office PowerPoint</Application>
  <PresentationFormat>Skærmshow (4:3)</PresentationFormat>
  <Paragraphs>128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10</vt:i4>
      </vt:variant>
    </vt:vector>
  </HeadingPairs>
  <TitlesOfParts>
    <vt:vector size="11" baseType="lpstr">
      <vt:lpstr>Kontortema</vt:lpstr>
      <vt:lpstr>Spar Lousada 2 October – 7 October 2017</vt:lpstr>
      <vt:lpstr>Spar Lousada 2 October – 7 October 2017</vt:lpstr>
      <vt:lpstr>Spar Lousada 2 October – 7 October 2017</vt:lpstr>
      <vt:lpstr>Spar Lousada 2 October – 7 October 2017</vt:lpstr>
      <vt:lpstr>Erasmus meeting Copenhagen 23th of September 2015</vt:lpstr>
      <vt:lpstr>Spar Lousada 2 October – 7 October 2017</vt:lpstr>
      <vt:lpstr>Spar Lousada 2 October – 7 October 2017</vt:lpstr>
      <vt:lpstr>Spar Lousada 2 October – 7 October 2017</vt:lpstr>
      <vt:lpstr>Spar Lousada 2 October – 7 October 2017</vt:lpstr>
      <vt:lpstr>Spar Lousada 2 October – 7 October 2017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Bente</dc:creator>
  <cp:lastModifiedBy>Bente von Schindel</cp:lastModifiedBy>
  <cp:revision>137</cp:revision>
  <dcterms:created xsi:type="dcterms:W3CDTF">2014-10-29T14:36:18Z</dcterms:created>
  <dcterms:modified xsi:type="dcterms:W3CDTF">2017-09-30T15:46:57Z</dcterms:modified>
</cp:coreProperties>
</file>