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3" r:id="rId2"/>
    <p:sldId id="258" r:id="rId3"/>
    <p:sldId id="274" r:id="rId4"/>
    <p:sldId id="265" r:id="rId5"/>
    <p:sldId id="267" r:id="rId6"/>
    <p:sldId id="278" r:id="rId7"/>
    <p:sldId id="276" r:id="rId8"/>
    <p:sldId id="269" r:id="rId9"/>
    <p:sldId id="270" r:id="rId10"/>
    <p:sldId id="272" r:id="rId1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867"/>
    <p:restoredTop sz="94718"/>
  </p:normalViewPr>
  <p:slideViewPr>
    <p:cSldViewPr snapToGrid="0" snapToObjects="1">
      <p:cViewPr varScale="1">
        <p:scale>
          <a:sx n="81" d="100"/>
          <a:sy n="81" d="100"/>
        </p:scale>
        <p:origin x="216"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C24CF-9478-2A40-8D2F-516D4374AC8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fi-FI"/>
          </a:p>
        </p:txBody>
      </p:sp>
      <p:sp>
        <p:nvSpPr>
          <p:cNvPr id="3" name="Subtitle 2">
            <a:extLst>
              <a:ext uri="{FF2B5EF4-FFF2-40B4-BE49-F238E27FC236}">
                <a16:creationId xmlns:a16="http://schemas.microsoft.com/office/drawing/2014/main" id="{9467AC40-B7B1-674A-AD1D-F7C89F59C5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4" name="Date Placeholder 3">
            <a:extLst>
              <a:ext uri="{FF2B5EF4-FFF2-40B4-BE49-F238E27FC236}">
                <a16:creationId xmlns:a16="http://schemas.microsoft.com/office/drawing/2014/main" id="{9984CC55-DB3F-684B-AB79-4ECF5A0C3073}"/>
              </a:ext>
            </a:extLst>
          </p:cNvPr>
          <p:cNvSpPr>
            <a:spLocks noGrp="1"/>
          </p:cNvSpPr>
          <p:nvPr>
            <p:ph type="dt" sz="half" idx="10"/>
          </p:nvPr>
        </p:nvSpPr>
        <p:spPr/>
        <p:txBody>
          <a:bodyPr/>
          <a:lstStyle/>
          <a:p>
            <a:fld id="{9B7F6686-4FA1-944D-A011-2774B1B3C051}" type="datetimeFigureOut">
              <a:rPr lang="fi-FI" smtClean="0"/>
              <a:t>29.10.2019</a:t>
            </a:fld>
            <a:endParaRPr lang="fi-FI"/>
          </a:p>
        </p:txBody>
      </p:sp>
      <p:sp>
        <p:nvSpPr>
          <p:cNvPr id="5" name="Footer Placeholder 4">
            <a:extLst>
              <a:ext uri="{FF2B5EF4-FFF2-40B4-BE49-F238E27FC236}">
                <a16:creationId xmlns:a16="http://schemas.microsoft.com/office/drawing/2014/main" id="{45A82B29-303C-C149-B330-25D80D153BE4}"/>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5A3A2699-D2B2-7648-811B-BBAC1C0BC95F}"/>
              </a:ext>
            </a:extLst>
          </p:cNvPr>
          <p:cNvSpPr>
            <a:spLocks noGrp="1"/>
          </p:cNvSpPr>
          <p:nvPr>
            <p:ph type="sldNum" sz="quarter" idx="12"/>
          </p:nvPr>
        </p:nvSpPr>
        <p:spPr/>
        <p:txBody>
          <a:bodyPr/>
          <a:lstStyle/>
          <a:p>
            <a:fld id="{56041E5F-2FBA-A346-B4D9-081FE7D0B82A}" type="slidenum">
              <a:rPr lang="fi-FI" smtClean="0"/>
              <a:t>‹#›</a:t>
            </a:fld>
            <a:endParaRPr lang="fi-FI"/>
          </a:p>
        </p:txBody>
      </p:sp>
    </p:spTree>
    <p:extLst>
      <p:ext uri="{BB962C8B-B14F-4D97-AF65-F5344CB8AC3E}">
        <p14:creationId xmlns:p14="http://schemas.microsoft.com/office/powerpoint/2010/main" val="2846653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7CFDA-733A-1440-91E1-BDBE2FBD95AF}"/>
              </a:ext>
            </a:extLst>
          </p:cNvPr>
          <p:cNvSpPr>
            <a:spLocks noGrp="1"/>
          </p:cNvSpPr>
          <p:nvPr>
            <p:ph type="title"/>
          </p:nvPr>
        </p:nvSpPr>
        <p:spPr/>
        <p:txBody>
          <a:bodyPr/>
          <a:lstStyle/>
          <a:p>
            <a:r>
              <a:rPr lang="en-GB"/>
              <a:t>Click to edit Master title style</a:t>
            </a:r>
            <a:endParaRPr lang="fi-FI"/>
          </a:p>
        </p:txBody>
      </p:sp>
      <p:sp>
        <p:nvSpPr>
          <p:cNvPr id="3" name="Vertical Text Placeholder 2">
            <a:extLst>
              <a:ext uri="{FF2B5EF4-FFF2-40B4-BE49-F238E27FC236}">
                <a16:creationId xmlns:a16="http://schemas.microsoft.com/office/drawing/2014/main" id="{05675B7D-68CC-7C45-85D6-989BF673019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Date Placeholder 3">
            <a:extLst>
              <a:ext uri="{FF2B5EF4-FFF2-40B4-BE49-F238E27FC236}">
                <a16:creationId xmlns:a16="http://schemas.microsoft.com/office/drawing/2014/main" id="{ABCC5FF3-667E-D74A-BCBA-1ADCD2334A66}"/>
              </a:ext>
            </a:extLst>
          </p:cNvPr>
          <p:cNvSpPr>
            <a:spLocks noGrp="1"/>
          </p:cNvSpPr>
          <p:nvPr>
            <p:ph type="dt" sz="half" idx="10"/>
          </p:nvPr>
        </p:nvSpPr>
        <p:spPr/>
        <p:txBody>
          <a:bodyPr/>
          <a:lstStyle/>
          <a:p>
            <a:fld id="{9B7F6686-4FA1-944D-A011-2774B1B3C051}" type="datetimeFigureOut">
              <a:rPr lang="fi-FI" smtClean="0"/>
              <a:t>29.10.2019</a:t>
            </a:fld>
            <a:endParaRPr lang="fi-FI"/>
          </a:p>
        </p:txBody>
      </p:sp>
      <p:sp>
        <p:nvSpPr>
          <p:cNvPr id="5" name="Footer Placeholder 4">
            <a:extLst>
              <a:ext uri="{FF2B5EF4-FFF2-40B4-BE49-F238E27FC236}">
                <a16:creationId xmlns:a16="http://schemas.microsoft.com/office/drawing/2014/main" id="{4459BC91-3EE2-6F4D-A493-3323158C4F8A}"/>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4F98D638-1B43-834F-9AD4-F6E74634178B}"/>
              </a:ext>
            </a:extLst>
          </p:cNvPr>
          <p:cNvSpPr>
            <a:spLocks noGrp="1"/>
          </p:cNvSpPr>
          <p:nvPr>
            <p:ph type="sldNum" sz="quarter" idx="12"/>
          </p:nvPr>
        </p:nvSpPr>
        <p:spPr/>
        <p:txBody>
          <a:bodyPr/>
          <a:lstStyle/>
          <a:p>
            <a:fld id="{56041E5F-2FBA-A346-B4D9-081FE7D0B82A}" type="slidenum">
              <a:rPr lang="fi-FI" smtClean="0"/>
              <a:t>‹#›</a:t>
            </a:fld>
            <a:endParaRPr lang="fi-FI"/>
          </a:p>
        </p:txBody>
      </p:sp>
    </p:spTree>
    <p:extLst>
      <p:ext uri="{BB962C8B-B14F-4D97-AF65-F5344CB8AC3E}">
        <p14:creationId xmlns:p14="http://schemas.microsoft.com/office/powerpoint/2010/main" val="3073664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6A74FD-3B94-D240-914D-9E0349A5E34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fi-FI"/>
          </a:p>
        </p:txBody>
      </p:sp>
      <p:sp>
        <p:nvSpPr>
          <p:cNvPr id="3" name="Vertical Text Placeholder 2">
            <a:extLst>
              <a:ext uri="{FF2B5EF4-FFF2-40B4-BE49-F238E27FC236}">
                <a16:creationId xmlns:a16="http://schemas.microsoft.com/office/drawing/2014/main" id="{00E49FD2-4AFE-FA47-B7E8-77FA61E0899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Date Placeholder 3">
            <a:extLst>
              <a:ext uri="{FF2B5EF4-FFF2-40B4-BE49-F238E27FC236}">
                <a16:creationId xmlns:a16="http://schemas.microsoft.com/office/drawing/2014/main" id="{AA087974-7527-214F-BCD2-623E191D72D0}"/>
              </a:ext>
            </a:extLst>
          </p:cNvPr>
          <p:cNvSpPr>
            <a:spLocks noGrp="1"/>
          </p:cNvSpPr>
          <p:nvPr>
            <p:ph type="dt" sz="half" idx="10"/>
          </p:nvPr>
        </p:nvSpPr>
        <p:spPr/>
        <p:txBody>
          <a:bodyPr/>
          <a:lstStyle/>
          <a:p>
            <a:fld id="{9B7F6686-4FA1-944D-A011-2774B1B3C051}" type="datetimeFigureOut">
              <a:rPr lang="fi-FI" smtClean="0"/>
              <a:t>29.10.2019</a:t>
            </a:fld>
            <a:endParaRPr lang="fi-FI"/>
          </a:p>
        </p:txBody>
      </p:sp>
      <p:sp>
        <p:nvSpPr>
          <p:cNvPr id="5" name="Footer Placeholder 4">
            <a:extLst>
              <a:ext uri="{FF2B5EF4-FFF2-40B4-BE49-F238E27FC236}">
                <a16:creationId xmlns:a16="http://schemas.microsoft.com/office/drawing/2014/main" id="{50ADE6AD-2E82-C04A-A2AF-60403BDF2EAA}"/>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03FD4D8B-82D7-414A-8427-EC99D3AC980E}"/>
              </a:ext>
            </a:extLst>
          </p:cNvPr>
          <p:cNvSpPr>
            <a:spLocks noGrp="1"/>
          </p:cNvSpPr>
          <p:nvPr>
            <p:ph type="sldNum" sz="quarter" idx="12"/>
          </p:nvPr>
        </p:nvSpPr>
        <p:spPr/>
        <p:txBody>
          <a:bodyPr/>
          <a:lstStyle/>
          <a:p>
            <a:fld id="{56041E5F-2FBA-A346-B4D9-081FE7D0B82A}" type="slidenum">
              <a:rPr lang="fi-FI" smtClean="0"/>
              <a:t>‹#›</a:t>
            </a:fld>
            <a:endParaRPr lang="fi-FI"/>
          </a:p>
        </p:txBody>
      </p:sp>
    </p:spTree>
    <p:extLst>
      <p:ext uri="{BB962C8B-B14F-4D97-AF65-F5344CB8AC3E}">
        <p14:creationId xmlns:p14="http://schemas.microsoft.com/office/powerpoint/2010/main" val="4244293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60CCE-5D8D-3041-83BF-47A14A0942F8}"/>
              </a:ext>
            </a:extLst>
          </p:cNvPr>
          <p:cNvSpPr>
            <a:spLocks noGrp="1"/>
          </p:cNvSpPr>
          <p:nvPr>
            <p:ph type="title"/>
          </p:nvPr>
        </p:nvSpPr>
        <p:spPr/>
        <p:txBody>
          <a:bodyPr/>
          <a:lstStyle/>
          <a:p>
            <a:r>
              <a:rPr lang="en-GB"/>
              <a:t>Click to edit Master title style</a:t>
            </a:r>
            <a:endParaRPr lang="fi-FI"/>
          </a:p>
        </p:txBody>
      </p:sp>
      <p:sp>
        <p:nvSpPr>
          <p:cNvPr id="3" name="Content Placeholder 2">
            <a:extLst>
              <a:ext uri="{FF2B5EF4-FFF2-40B4-BE49-F238E27FC236}">
                <a16:creationId xmlns:a16="http://schemas.microsoft.com/office/drawing/2014/main" id="{64B0EC95-2162-4043-AA7C-1926C64E212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Date Placeholder 3">
            <a:extLst>
              <a:ext uri="{FF2B5EF4-FFF2-40B4-BE49-F238E27FC236}">
                <a16:creationId xmlns:a16="http://schemas.microsoft.com/office/drawing/2014/main" id="{7CC2177D-F60D-6A4E-9D86-19A1A675B9DD}"/>
              </a:ext>
            </a:extLst>
          </p:cNvPr>
          <p:cNvSpPr>
            <a:spLocks noGrp="1"/>
          </p:cNvSpPr>
          <p:nvPr>
            <p:ph type="dt" sz="half" idx="10"/>
          </p:nvPr>
        </p:nvSpPr>
        <p:spPr/>
        <p:txBody>
          <a:bodyPr/>
          <a:lstStyle/>
          <a:p>
            <a:fld id="{9B7F6686-4FA1-944D-A011-2774B1B3C051}" type="datetimeFigureOut">
              <a:rPr lang="fi-FI" smtClean="0"/>
              <a:t>29.10.2019</a:t>
            </a:fld>
            <a:endParaRPr lang="fi-FI"/>
          </a:p>
        </p:txBody>
      </p:sp>
      <p:sp>
        <p:nvSpPr>
          <p:cNvPr id="5" name="Footer Placeholder 4">
            <a:extLst>
              <a:ext uri="{FF2B5EF4-FFF2-40B4-BE49-F238E27FC236}">
                <a16:creationId xmlns:a16="http://schemas.microsoft.com/office/drawing/2014/main" id="{5230325C-1A61-A64A-8BA4-DBBEF9CA0519}"/>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CF33D36D-950E-374D-81E8-B97854B5A6EB}"/>
              </a:ext>
            </a:extLst>
          </p:cNvPr>
          <p:cNvSpPr>
            <a:spLocks noGrp="1"/>
          </p:cNvSpPr>
          <p:nvPr>
            <p:ph type="sldNum" sz="quarter" idx="12"/>
          </p:nvPr>
        </p:nvSpPr>
        <p:spPr/>
        <p:txBody>
          <a:bodyPr/>
          <a:lstStyle/>
          <a:p>
            <a:fld id="{56041E5F-2FBA-A346-B4D9-081FE7D0B82A}" type="slidenum">
              <a:rPr lang="fi-FI" smtClean="0"/>
              <a:t>‹#›</a:t>
            </a:fld>
            <a:endParaRPr lang="fi-FI"/>
          </a:p>
        </p:txBody>
      </p:sp>
    </p:spTree>
    <p:extLst>
      <p:ext uri="{BB962C8B-B14F-4D97-AF65-F5344CB8AC3E}">
        <p14:creationId xmlns:p14="http://schemas.microsoft.com/office/powerpoint/2010/main" val="3708954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28397-3984-BA4F-ACD7-56A63371482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fi-FI"/>
          </a:p>
        </p:txBody>
      </p:sp>
      <p:sp>
        <p:nvSpPr>
          <p:cNvPr id="3" name="Text Placeholder 2">
            <a:extLst>
              <a:ext uri="{FF2B5EF4-FFF2-40B4-BE49-F238E27FC236}">
                <a16:creationId xmlns:a16="http://schemas.microsoft.com/office/drawing/2014/main" id="{AEB3A493-8E0A-0E4A-86D7-33D359199E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7496109-D84F-A048-A6AC-400BA13D73FF}"/>
              </a:ext>
            </a:extLst>
          </p:cNvPr>
          <p:cNvSpPr>
            <a:spLocks noGrp="1"/>
          </p:cNvSpPr>
          <p:nvPr>
            <p:ph type="dt" sz="half" idx="10"/>
          </p:nvPr>
        </p:nvSpPr>
        <p:spPr/>
        <p:txBody>
          <a:bodyPr/>
          <a:lstStyle/>
          <a:p>
            <a:fld id="{9B7F6686-4FA1-944D-A011-2774B1B3C051}" type="datetimeFigureOut">
              <a:rPr lang="fi-FI" smtClean="0"/>
              <a:t>29.10.2019</a:t>
            </a:fld>
            <a:endParaRPr lang="fi-FI"/>
          </a:p>
        </p:txBody>
      </p:sp>
      <p:sp>
        <p:nvSpPr>
          <p:cNvPr id="5" name="Footer Placeholder 4">
            <a:extLst>
              <a:ext uri="{FF2B5EF4-FFF2-40B4-BE49-F238E27FC236}">
                <a16:creationId xmlns:a16="http://schemas.microsoft.com/office/drawing/2014/main" id="{B11EB784-5328-9A44-AC35-B720EA530657}"/>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F22BEC31-9F04-AC49-BF73-0EDBC8E2FA2A}"/>
              </a:ext>
            </a:extLst>
          </p:cNvPr>
          <p:cNvSpPr>
            <a:spLocks noGrp="1"/>
          </p:cNvSpPr>
          <p:nvPr>
            <p:ph type="sldNum" sz="quarter" idx="12"/>
          </p:nvPr>
        </p:nvSpPr>
        <p:spPr/>
        <p:txBody>
          <a:bodyPr/>
          <a:lstStyle/>
          <a:p>
            <a:fld id="{56041E5F-2FBA-A346-B4D9-081FE7D0B82A}" type="slidenum">
              <a:rPr lang="fi-FI" smtClean="0"/>
              <a:t>‹#›</a:t>
            </a:fld>
            <a:endParaRPr lang="fi-FI"/>
          </a:p>
        </p:txBody>
      </p:sp>
    </p:spTree>
    <p:extLst>
      <p:ext uri="{BB962C8B-B14F-4D97-AF65-F5344CB8AC3E}">
        <p14:creationId xmlns:p14="http://schemas.microsoft.com/office/powerpoint/2010/main" val="2589475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4068-F23D-5A4F-97E8-8EF3F4A34609}"/>
              </a:ext>
            </a:extLst>
          </p:cNvPr>
          <p:cNvSpPr>
            <a:spLocks noGrp="1"/>
          </p:cNvSpPr>
          <p:nvPr>
            <p:ph type="title"/>
          </p:nvPr>
        </p:nvSpPr>
        <p:spPr/>
        <p:txBody>
          <a:bodyPr/>
          <a:lstStyle/>
          <a:p>
            <a:r>
              <a:rPr lang="en-GB"/>
              <a:t>Click to edit Master title style</a:t>
            </a:r>
            <a:endParaRPr lang="fi-FI"/>
          </a:p>
        </p:txBody>
      </p:sp>
      <p:sp>
        <p:nvSpPr>
          <p:cNvPr id="3" name="Content Placeholder 2">
            <a:extLst>
              <a:ext uri="{FF2B5EF4-FFF2-40B4-BE49-F238E27FC236}">
                <a16:creationId xmlns:a16="http://schemas.microsoft.com/office/drawing/2014/main" id="{105835AE-8FE1-9043-B94E-1BCADC39AB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Content Placeholder 3">
            <a:extLst>
              <a:ext uri="{FF2B5EF4-FFF2-40B4-BE49-F238E27FC236}">
                <a16:creationId xmlns:a16="http://schemas.microsoft.com/office/drawing/2014/main" id="{B5B6C067-1326-454C-9A7A-8763720B8FC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5" name="Date Placeholder 4">
            <a:extLst>
              <a:ext uri="{FF2B5EF4-FFF2-40B4-BE49-F238E27FC236}">
                <a16:creationId xmlns:a16="http://schemas.microsoft.com/office/drawing/2014/main" id="{A7032D04-414D-E744-85C8-26E47AC1AF90}"/>
              </a:ext>
            </a:extLst>
          </p:cNvPr>
          <p:cNvSpPr>
            <a:spLocks noGrp="1"/>
          </p:cNvSpPr>
          <p:nvPr>
            <p:ph type="dt" sz="half" idx="10"/>
          </p:nvPr>
        </p:nvSpPr>
        <p:spPr/>
        <p:txBody>
          <a:bodyPr/>
          <a:lstStyle/>
          <a:p>
            <a:fld id="{9B7F6686-4FA1-944D-A011-2774B1B3C051}" type="datetimeFigureOut">
              <a:rPr lang="fi-FI" smtClean="0"/>
              <a:t>29.10.2019</a:t>
            </a:fld>
            <a:endParaRPr lang="fi-FI"/>
          </a:p>
        </p:txBody>
      </p:sp>
      <p:sp>
        <p:nvSpPr>
          <p:cNvPr id="6" name="Footer Placeholder 5">
            <a:extLst>
              <a:ext uri="{FF2B5EF4-FFF2-40B4-BE49-F238E27FC236}">
                <a16:creationId xmlns:a16="http://schemas.microsoft.com/office/drawing/2014/main" id="{7C2E4385-34D0-A743-9CBB-6ED9BEABC8A7}"/>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0DA982C3-5ACB-264B-BE03-7B7392B616CF}"/>
              </a:ext>
            </a:extLst>
          </p:cNvPr>
          <p:cNvSpPr>
            <a:spLocks noGrp="1"/>
          </p:cNvSpPr>
          <p:nvPr>
            <p:ph type="sldNum" sz="quarter" idx="12"/>
          </p:nvPr>
        </p:nvSpPr>
        <p:spPr/>
        <p:txBody>
          <a:bodyPr/>
          <a:lstStyle/>
          <a:p>
            <a:fld id="{56041E5F-2FBA-A346-B4D9-081FE7D0B82A}" type="slidenum">
              <a:rPr lang="fi-FI" smtClean="0"/>
              <a:t>‹#›</a:t>
            </a:fld>
            <a:endParaRPr lang="fi-FI"/>
          </a:p>
        </p:txBody>
      </p:sp>
    </p:spTree>
    <p:extLst>
      <p:ext uri="{BB962C8B-B14F-4D97-AF65-F5344CB8AC3E}">
        <p14:creationId xmlns:p14="http://schemas.microsoft.com/office/powerpoint/2010/main" val="3336584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3594-520F-8C47-A16D-B420CE63A27F}"/>
              </a:ext>
            </a:extLst>
          </p:cNvPr>
          <p:cNvSpPr>
            <a:spLocks noGrp="1"/>
          </p:cNvSpPr>
          <p:nvPr>
            <p:ph type="title"/>
          </p:nvPr>
        </p:nvSpPr>
        <p:spPr>
          <a:xfrm>
            <a:off x="839788" y="365125"/>
            <a:ext cx="10515600" cy="1325563"/>
          </a:xfrm>
        </p:spPr>
        <p:txBody>
          <a:bodyPr/>
          <a:lstStyle/>
          <a:p>
            <a:r>
              <a:rPr lang="en-GB"/>
              <a:t>Click to edit Master title style</a:t>
            </a:r>
            <a:endParaRPr lang="fi-FI"/>
          </a:p>
        </p:txBody>
      </p:sp>
      <p:sp>
        <p:nvSpPr>
          <p:cNvPr id="3" name="Text Placeholder 2">
            <a:extLst>
              <a:ext uri="{FF2B5EF4-FFF2-40B4-BE49-F238E27FC236}">
                <a16:creationId xmlns:a16="http://schemas.microsoft.com/office/drawing/2014/main" id="{5B44F481-FEB7-CC48-9388-01C7D3A6F1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DD32248-687A-9644-80BC-25241E3219F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5" name="Text Placeholder 4">
            <a:extLst>
              <a:ext uri="{FF2B5EF4-FFF2-40B4-BE49-F238E27FC236}">
                <a16:creationId xmlns:a16="http://schemas.microsoft.com/office/drawing/2014/main" id="{C092891E-CDDC-D749-8E2A-42F0E32C23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DF5A727-3BB5-BC4B-B759-C184BB0C0FC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7" name="Date Placeholder 6">
            <a:extLst>
              <a:ext uri="{FF2B5EF4-FFF2-40B4-BE49-F238E27FC236}">
                <a16:creationId xmlns:a16="http://schemas.microsoft.com/office/drawing/2014/main" id="{EF5D105B-FD78-4340-B47A-5B529D221FA1}"/>
              </a:ext>
            </a:extLst>
          </p:cNvPr>
          <p:cNvSpPr>
            <a:spLocks noGrp="1"/>
          </p:cNvSpPr>
          <p:nvPr>
            <p:ph type="dt" sz="half" idx="10"/>
          </p:nvPr>
        </p:nvSpPr>
        <p:spPr/>
        <p:txBody>
          <a:bodyPr/>
          <a:lstStyle/>
          <a:p>
            <a:fld id="{9B7F6686-4FA1-944D-A011-2774B1B3C051}" type="datetimeFigureOut">
              <a:rPr lang="fi-FI" smtClean="0"/>
              <a:t>29.10.2019</a:t>
            </a:fld>
            <a:endParaRPr lang="fi-FI"/>
          </a:p>
        </p:txBody>
      </p:sp>
      <p:sp>
        <p:nvSpPr>
          <p:cNvPr id="8" name="Footer Placeholder 7">
            <a:extLst>
              <a:ext uri="{FF2B5EF4-FFF2-40B4-BE49-F238E27FC236}">
                <a16:creationId xmlns:a16="http://schemas.microsoft.com/office/drawing/2014/main" id="{BFBA8F83-0BBA-734E-94EE-75FE50314ACC}"/>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B8517A87-E4FC-184C-8958-DF2D8564D7E9}"/>
              </a:ext>
            </a:extLst>
          </p:cNvPr>
          <p:cNvSpPr>
            <a:spLocks noGrp="1"/>
          </p:cNvSpPr>
          <p:nvPr>
            <p:ph type="sldNum" sz="quarter" idx="12"/>
          </p:nvPr>
        </p:nvSpPr>
        <p:spPr/>
        <p:txBody>
          <a:bodyPr/>
          <a:lstStyle/>
          <a:p>
            <a:fld id="{56041E5F-2FBA-A346-B4D9-081FE7D0B82A}" type="slidenum">
              <a:rPr lang="fi-FI" smtClean="0"/>
              <a:t>‹#›</a:t>
            </a:fld>
            <a:endParaRPr lang="fi-FI"/>
          </a:p>
        </p:txBody>
      </p:sp>
    </p:spTree>
    <p:extLst>
      <p:ext uri="{BB962C8B-B14F-4D97-AF65-F5344CB8AC3E}">
        <p14:creationId xmlns:p14="http://schemas.microsoft.com/office/powerpoint/2010/main" val="236100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DCA91-CF42-6244-8AD2-71AA190B940E}"/>
              </a:ext>
            </a:extLst>
          </p:cNvPr>
          <p:cNvSpPr>
            <a:spLocks noGrp="1"/>
          </p:cNvSpPr>
          <p:nvPr>
            <p:ph type="title"/>
          </p:nvPr>
        </p:nvSpPr>
        <p:spPr/>
        <p:txBody>
          <a:bodyPr/>
          <a:lstStyle/>
          <a:p>
            <a:r>
              <a:rPr lang="en-GB"/>
              <a:t>Click to edit Master title style</a:t>
            </a:r>
            <a:endParaRPr lang="fi-FI"/>
          </a:p>
        </p:txBody>
      </p:sp>
      <p:sp>
        <p:nvSpPr>
          <p:cNvPr id="3" name="Date Placeholder 2">
            <a:extLst>
              <a:ext uri="{FF2B5EF4-FFF2-40B4-BE49-F238E27FC236}">
                <a16:creationId xmlns:a16="http://schemas.microsoft.com/office/drawing/2014/main" id="{42AB3AF7-1CD5-9E49-A0EF-D77B124BBE1C}"/>
              </a:ext>
            </a:extLst>
          </p:cNvPr>
          <p:cNvSpPr>
            <a:spLocks noGrp="1"/>
          </p:cNvSpPr>
          <p:nvPr>
            <p:ph type="dt" sz="half" idx="10"/>
          </p:nvPr>
        </p:nvSpPr>
        <p:spPr/>
        <p:txBody>
          <a:bodyPr/>
          <a:lstStyle/>
          <a:p>
            <a:fld id="{9B7F6686-4FA1-944D-A011-2774B1B3C051}" type="datetimeFigureOut">
              <a:rPr lang="fi-FI" smtClean="0"/>
              <a:t>29.10.2019</a:t>
            </a:fld>
            <a:endParaRPr lang="fi-FI"/>
          </a:p>
        </p:txBody>
      </p:sp>
      <p:sp>
        <p:nvSpPr>
          <p:cNvPr id="4" name="Footer Placeholder 3">
            <a:extLst>
              <a:ext uri="{FF2B5EF4-FFF2-40B4-BE49-F238E27FC236}">
                <a16:creationId xmlns:a16="http://schemas.microsoft.com/office/drawing/2014/main" id="{5CC8754C-7B9F-C34D-88B7-FE3A448E46A0}"/>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23B94C71-79F4-F84F-BDFC-6A6F6DA8DF40}"/>
              </a:ext>
            </a:extLst>
          </p:cNvPr>
          <p:cNvSpPr>
            <a:spLocks noGrp="1"/>
          </p:cNvSpPr>
          <p:nvPr>
            <p:ph type="sldNum" sz="quarter" idx="12"/>
          </p:nvPr>
        </p:nvSpPr>
        <p:spPr/>
        <p:txBody>
          <a:bodyPr/>
          <a:lstStyle/>
          <a:p>
            <a:fld id="{56041E5F-2FBA-A346-B4D9-081FE7D0B82A}" type="slidenum">
              <a:rPr lang="fi-FI" smtClean="0"/>
              <a:t>‹#›</a:t>
            </a:fld>
            <a:endParaRPr lang="fi-FI"/>
          </a:p>
        </p:txBody>
      </p:sp>
    </p:spTree>
    <p:extLst>
      <p:ext uri="{BB962C8B-B14F-4D97-AF65-F5344CB8AC3E}">
        <p14:creationId xmlns:p14="http://schemas.microsoft.com/office/powerpoint/2010/main" val="2446063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6725EA-8DF6-0F4D-9083-FEBD5275F3B1}"/>
              </a:ext>
            </a:extLst>
          </p:cNvPr>
          <p:cNvSpPr>
            <a:spLocks noGrp="1"/>
          </p:cNvSpPr>
          <p:nvPr>
            <p:ph type="dt" sz="half" idx="10"/>
          </p:nvPr>
        </p:nvSpPr>
        <p:spPr/>
        <p:txBody>
          <a:bodyPr/>
          <a:lstStyle/>
          <a:p>
            <a:fld id="{9B7F6686-4FA1-944D-A011-2774B1B3C051}" type="datetimeFigureOut">
              <a:rPr lang="fi-FI" smtClean="0"/>
              <a:t>29.10.2019</a:t>
            </a:fld>
            <a:endParaRPr lang="fi-FI"/>
          </a:p>
        </p:txBody>
      </p:sp>
      <p:sp>
        <p:nvSpPr>
          <p:cNvPr id="3" name="Footer Placeholder 2">
            <a:extLst>
              <a:ext uri="{FF2B5EF4-FFF2-40B4-BE49-F238E27FC236}">
                <a16:creationId xmlns:a16="http://schemas.microsoft.com/office/drawing/2014/main" id="{75874013-64AB-8F46-AFD5-EDD591FAFCEA}"/>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15E25F0C-F37D-E040-86EC-6253F149B021}"/>
              </a:ext>
            </a:extLst>
          </p:cNvPr>
          <p:cNvSpPr>
            <a:spLocks noGrp="1"/>
          </p:cNvSpPr>
          <p:nvPr>
            <p:ph type="sldNum" sz="quarter" idx="12"/>
          </p:nvPr>
        </p:nvSpPr>
        <p:spPr/>
        <p:txBody>
          <a:bodyPr/>
          <a:lstStyle/>
          <a:p>
            <a:fld id="{56041E5F-2FBA-A346-B4D9-081FE7D0B82A}" type="slidenum">
              <a:rPr lang="fi-FI" smtClean="0"/>
              <a:t>‹#›</a:t>
            </a:fld>
            <a:endParaRPr lang="fi-FI"/>
          </a:p>
        </p:txBody>
      </p:sp>
    </p:spTree>
    <p:extLst>
      <p:ext uri="{BB962C8B-B14F-4D97-AF65-F5344CB8AC3E}">
        <p14:creationId xmlns:p14="http://schemas.microsoft.com/office/powerpoint/2010/main" val="2663063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CD535-05CC-4244-A483-F46DB89A2C3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fi-FI"/>
          </a:p>
        </p:txBody>
      </p:sp>
      <p:sp>
        <p:nvSpPr>
          <p:cNvPr id="3" name="Content Placeholder 2">
            <a:extLst>
              <a:ext uri="{FF2B5EF4-FFF2-40B4-BE49-F238E27FC236}">
                <a16:creationId xmlns:a16="http://schemas.microsoft.com/office/drawing/2014/main" id="{5239D5E0-65B8-ED4B-8E49-E9F57149E2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Text Placeholder 3">
            <a:extLst>
              <a:ext uri="{FF2B5EF4-FFF2-40B4-BE49-F238E27FC236}">
                <a16:creationId xmlns:a16="http://schemas.microsoft.com/office/drawing/2014/main" id="{0831E741-E5A5-7A48-8E00-E0DFC961E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C3B990-81DD-CA45-976B-F02B5D172E9D}"/>
              </a:ext>
            </a:extLst>
          </p:cNvPr>
          <p:cNvSpPr>
            <a:spLocks noGrp="1"/>
          </p:cNvSpPr>
          <p:nvPr>
            <p:ph type="dt" sz="half" idx="10"/>
          </p:nvPr>
        </p:nvSpPr>
        <p:spPr/>
        <p:txBody>
          <a:bodyPr/>
          <a:lstStyle/>
          <a:p>
            <a:fld id="{9B7F6686-4FA1-944D-A011-2774B1B3C051}" type="datetimeFigureOut">
              <a:rPr lang="fi-FI" smtClean="0"/>
              <a:t>29.10.2019</a:t>
            </a:fld>
            <a:endParaRPr lang="fi-FI"/>
          </a:p>
        </p:txBody>
      </p:sp>
      <p:sp>
        <p:nvSpPr>
          <p:cNvPr id="6" name="Footer Placeholder 5">
            <a:extLst>
              <a:ext uri="{FF2B5EF4-FFF2-40B4-BE49-F238E27FC236}">
                <a16:creationId xmlns:a16="http://schemas.microsoft.com/office/drawing/2014/main" id="{BDEAFEC2-0A50-6C43-9CAC-204A07FB6AB7}"/>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BC2E80EF-D7D6-AF4F-B702-B611A0A2CC51}"/>
              </a:ext>
            </a:extLst>
          </p:cNvPr>
          <p:cNvSpPr>
            <a:spLocks noGrp="1"/>
          </p:cNvSpPr>
          <p:nvPr>
            <p:ph type="sldNum" sz="quarter" idx="12"/>
          </p:nvPr>
        </p:nvSpPr>
        <p:spPr/>
        <p:txBody>
          <a:bodyPr/>
          <a:lstStyle/>
          <a:p>
            <a:fld id="{56041E5F-2FBA-A346-B4D9-081FE7D0B82A}" type="slidenum">
              <a:rPr lang="fi-FI" smtClean="0"/>
              <a:t>‹#›</a:t>
            </a:fld>
            <a:endParaRPr lang="fi-FI"/>
          </a:p>
        </p:txBody>
      </p:sp>
    </p:spTree>
    <p:extLst>
      <p:ext uri="{BB962C8B-B14F-4D97-AF65-F5344CB8AC3E}">
        <p14:creationId xmlns:p14="http://schemas.microsoft.com/office/powerpoint/2010/main" val="1372116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98964-3189-AF42-854A-1E5CDA004FB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fi-FI"/>
          </a:p>
        </p:txBody>
      </p:sp>
      <p:sp>
        <p:nvSpPr>
          <p:cNvPr id="3" name="Picture Placeholder 2">
            <a:extLst>
              <a:ext uri="{FF2B5EF4-FFF2-40B4-BE49-F238E27FC236}">
                <a16:creationId xmlns:a16="http://schemas.microsoft.com/office/drawing/2014/main" id="{B4940B97-A436-3F4B-BEB5-BC47104E1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9E915ABD-7465-DB42-AAD2-00A7825144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D56BC9F-7146-4946-89B9-3285F4E0538D}"/>
              </a:ext>
            </a:extLst>
          </p:cNvPr>
          <p:cNvSpPr>
            <a:spLocks noGrp="1"/>
          </p:cNvSpPr>
          <p:nvPr>
            <p:ph type="dt" sz="half" idx="10"/>
          </p:nvPr>
        </p:nvSpPr>
        <p:spPr/>
        <p:txBody>
          <a:bodyPr/>
          <a:lstStyle/>
          <a:p>
            <a:fld id="{9B7F6686-4FA1-944D-A011-2774B1B3C051}" type="datetimeFigureOut">
              <a:rPr lang="fi-FI" smtClean="0"/>
              <a:t>29.10.2019</a:t>
            </a:fld>
            <a:endParaRPr lang="fi-FI"/>
          </a:p>
        </p:txBody>
      </p:sp>
      <p:sp>
        <p:nvSpPr>
          <p:cNvPr id="6" name="Footer Placeholder 5">
            <a:extLst>
              <a:ext uri="{FF2B5EF4-FFF2-40B4-BE49-F238E27FC236}">
                <a16:creationId xmlns:a16="http://schemas.microsoft.com/office/drawing/2014/main" id="{7269C07D-BDBB-ED43-8CEB-C73833A60612}"/>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1BE2DA4F-0A9D-2148-9B3F-EF0032D10DA9}"/>
              </a:ext>
            </a:extLst>
          </p:cNvPr>
          <p:cNvSpPr>
            <a:spLocks noGrp="1"/>
          </p:cNvSpPr>
          <p:nvPr>
            <p:ph type="sldNum" sz="quarter" idx="12"/>
          </p:nvPr>
        </p:nvSpPr>
        <p:spPr/>
        <p:txBody>
          <a:bodyPr/>
          <a:lstStyle/>
          <a:p>
            <a:fld id="{56041E5F-2FBA-A346-B4D9-081FE7D0B82A}" type="slidenum">
              <a:rPr lang="fi-FI" smtClean="0"/>
              <a:t>‹#›</a:t>
            </a:fld>
            <a:endParaRPr lang="fi-FI"/>
          </a:p>
        </p:txBody>
      </p:sp>
    </p:spTree>
    <p:extLst>
      <p:ext uri="{BB962C8B-B14F-4D97-AF65-F5344CB8AC3E}">
        <p14:creationId xmlns:p14="http://schemas.microsoft.com/office/powerpoint/2010/main" val="2146965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3FDD81-2A0D-C440-9EE3-304705A96E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fi-FI"/>
          </a:p>
        </p:txBody>
      </p:sp>
      <p:sp>
        <p:nvSpPr>
          <p:cNvPr id="3" name="Text Placeholder 2">
            <a:extLst>
              <a:ext uri="{FF2B5EF4-FFF2-40B4-BE49-F238E27FC236}">
                <a16:creationId xmlns:a16="http://schemas.microsoft.com/office/drawing/2014/main" id="{40951109-B433-7D46-92E2-BD0A9AF179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Date Placeholder 3">
            <a:extLst>
              <a:ext uri="{FF2B5EF4-FFF2-40B4-BE49-F238E27FC236}">
                <a16:creationId xmlns:a16="http://schemas.microsoft.com/office/drawing/2014/main" id="{AEF847DD-EDFB-7B4C-A4D1-C45BFC48A7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F6686-4FA1-944D-A011-2774B1B3C051}" type="datetimeFigureOut">
              <a:rPr lang="fi-FI" smtClean="0"/>
              <a:t>29.10.2019</a:t>
            </a:fld>
            <a:endParaRPr lang="fi-FI"/>
          </a:p>
        </p:txBody>
      </p:sp>
      <p:sp>
        <p:nvSpPr>
          <p:cNvPr id="5" name="Footer Placeholder 4">
            <a:extLst>
              <a:ext uri="{FF2B5EF4-FFF2-40B4-BE49-F238E27FC236}">
                <a16:creationId xmlns:a16="http://schemas.microsoft.com/office/drawing/2014/main" id="{C0CE8EAA-F0CE-DD45-A632-817A5F704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3BEA98CB-14E5-7946-B6FB-E416CA76B6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041E5F-2FBA-A346-B4D9-081FE7D0B82A}" type="slidenum">
              <a:rPr lang="fi-FI" smtClean="0"/>
              <a:t>‹#›</a:t>
            </a:fld>
            <a:endParaRPr lang="fi-FI"/>
          </a:p>
        </p:txBody>
      </p:sp>
    </p:spTree>
    <p:extLst>
      <p:ext uri="{BB962C8B-B14F-4D97-AF65-F5344CB8AC3E}">
        <p14:creationId xmlns:p14="http://schemas.microsoft.com/office/powerpoint/2010/main" val="1067239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28ACE-0F92-D441-910F-144985B95C6F}"/>
              </a:ext>
            </a:extLst>
          </p:cNvPr>
          <p:cNvSpPr>
            <a:spLocks noGrp="1"/>
          </p:cNvSpPr>
          <p:nvPr>
            <p:ph type="ctrTitle"/>
          </p:nvPr>
        </p:nvSpPr>
        <p:spPr/>
        <p:txBody>
          <a:bodyPr>
            <a:normAutofit/>
          </a:bodyPr>
          <a:lstStyle/>
          <a:p>
            <a:r>
              <a:rPr lang="fi-FI" sz="5400" dirty="0" err="1"/>
              <a:t>Experiences</a:t>
            </a:r>
            <a:r>
              <a:rPr lang="fi-FI" sz="5400" dirty="0"/>
              <a:t> </a:t>
            </a:r>
            <a:r>
              <a:rPr lang="fi-FI" sz="5400" dirty="0" err="1"/>
              <a:t>from</a:t>
            </a:r>
            <a:r>
              <a:rPr lang="fi-FI" sz="5400" dirty="0"/>
              <a:t> </a:t>
            </a:r>
            <a:r>
              <a:rPr lang="fi-FI" sz="5400" dirty="0" err="1"/>
              <a:t>co-creation</a:t>
            </a:r>
            <a:r>
              <a:rPr lang="fi-FI" sz="5400" dirty="0"/>
              <a:t> in </a:t>
            </a:r>
            <a:r>
              <a:rPr lang="fi-FI" sz="5400" dirty="0" err="1"/>
              <a:t>the</a:t>
            </a:r>
            <a:r>
              <a:rPr lang="fi-FI" sz="5400" dirty="0"/>
              <a:t> </a:t>
            </a:r>
            <a:r>
              <a:rPr lang="fi-FI" sz="5400" dirty="0" err="1"/>
              <a:t>field</a:t>
            </a:r>
            <a:r>
              <a:rPr lang="fi-FI" sz="5400" dirty="0"/>
              <a:t> of culture and </a:t>
            </a:r>
            <a:r>
              <a:rPr lang="fi-FI" sz="5400" dirty="0" err="1"/>
              <a:t>cultural</a:t>
            </a:r>
            <a:r>
              <a:rPr lang="fi-FI" sz="5400" dirty="0"/>
              <a:t> </a:t>
            </a:r>
            <a:r>
              <a:rPr lang="fi-FI" sz="5400" dirty="0" err="1"/>
              <a:t>heritage</a:t>
            </a:r>
            <a:r>
              <a:rPr lang="fi-FI" sz="5400" dirty="0"/>
              <a:t> in Finland </a:t>
            </a:r>
          </a:p>
        </p:txBody>
      </p:sp>
      <p:sp>
        <p:nvSpPr>
          <p:cNvPr id="3" name="Subtitle 2">
            <a:extLst>
              <a:ext uri="{FF2B5EF4-FFF2-40B4-BE49-F238E27FC236}">
                <a16:creationId xmlns:a16="http://schemas.microsoft.com/office/drawing/2014/main" id="{CC692470-DF3F-EA44-95DD-A20CA5A0DDFC}"/>
              </a:ext>
            </a:extLst>
          </p:cNvPr>
          <p:cNvSpPr>
            <a:spLocks noGrp="1"/>
          </p:cNvSpPr>
          <p:nvPr>
            <p:ph type="subTitle" idx="1"/>
          </p:nvPr>
        </p:nvSpPr>
        <p:spPr>
          <a:xfrm>
            <a:off x="1524000" y="3911600"/>
            <a:ext cx="9144000" cy="1346200"/>
          </a:xfrm>
        </p:spPr>
        <p:txBody>
          <a:bodyPr>
            <a:normAutofit fontScale="92500" lnSpcReduction="20000"/>
          </a:bodyPr>
          <a:lstStyle/>
          <a:p>
            <a:r>
              <a:rPr lang="fi-FI" sz="2000" dirty="0" err="1"/>
              <a:t>Dr</a:t>
            </a:r>
            <a:r>
              <a:rPr lang="fi-FI" sz="2000" dirty="0"/>
              <a:t>. Kati Nurmi, </a:t>
            </a:r>
            <a:r>
              <a:rPr lang="fi-FI" sz="2000" dirty="0" err="1"/>
              <a:t>project</a:t>
            </a:r>
            <a:r>
              <a:rPr lang="fi-FI" sz="2000" dirty="0"/>
              <a:t> </a:t>
            </a:r>
            <a:r>
              <a:rPr lang="fi-FI" sz="2000" dirty="0" err="1"/>
              <a:t>manager</a:t>
            </a:r>
            <a:r>
              <a:rPr lang="fi-FI" sz="2000" dirty="0"/>
              <a:t>,</a:t>
            </a:r>
          </a:p>
          <a:p>
            <a:r>
              <a:rPr lang="fi-FI" sz="2000" dirty="0"/>
              <a:t>Association of </a:t>
            </a:r>
            <a:r>
              <a:rPr lang="fi-FI" sz="2000" dirty="0" err="1"/>
              <a:t>Cultural</a:t>
            </a:r>
            <a:r>
              <a:rPr lang="fi-FI" sz="2000" dirty="0"/>
              <a:t> </a:t>
            </a:r>
            <a:r>
              <a:rPr lang="fi-FI" sz="2000" dirty="0" err="1"/>
              <a:t>Heritage</a:t>
            </a:r>
            <a:r>
              <a:rPr lang="fi-FI" sz="2000" dirty="0"/>
              <a:t> </a:t>
            </a:r>
            <a:r>
              <a:rPr lang="fi-FI" sz="2000" dirty="0" err="1"/>
              <a:t>Education</a:t>
            </a:r>
            <a:r>
              <a:rPr lang="fi-FI" sz="2000" dirty="0"/>
              <a:t> in Finland / </a:t>
            </a:r>
          </a:p>
          <a:p>
            <a:r>
              <a:rPr lang="fi-FI" sz="2000" dirty="0"/>
              <a:t>Suomen Kulttuuriperintökasvatuksen</a:t>
            </a:r>
          </a:p>
          <a:p>
            <a:r>
              <a:rPr lang="fi-FI" sz="2000" dirty="0"/>
              <a:t>seura ry. </a:t>
            </a:r>
          </a:p>
          <a:p>
            <a:endParaRPr lang="fi-FI" dirty="0"/>
          </a:p>
        </p:txBody>
      </p:sp>
      <p:pic>
        <p:nvPicPr>
          <p:cNvPr id="5" name="Picture 4">
            <a:extLst>
              <a:ext uri="{FF2B5EF4-FFF2-40B4-BE49-F238E27FC236}">
                <a16:creationId xmlns:a16="http://schemas.microsoft.com/office/drawing/2014/main" id="{5A67BC22-EF53-4F49-B8FF-41182D902F1A}"/>
              </a:ext>
            </a:extLst>
          </p:cNvPr>
          <p:cNvPicPr>
            <a:picLocks noChangeAspect="1"/>
          </p:cNvPicPr>
          <p:nvPr/>
        </p:nvPicPr>
        <p:blipFill>
          <a:blip r:embed="rId2"/>
          <a:stretch>
            <a:fillRect/>
          </a:stretch>
        </p:blipFill>
        <p:spPr>
          <a:xfrm>
            <a:off x="791815" y="4699479"/>
            <a:ext cx="2113723" cy="2113723"/>
          </a:xfrm>
          <a:prstGeom prst="rect">
            <a:avLst/>
          </a:prstGeom>
        </p:spPr>
      </p:pic>
      <p:pic>
        <p:nvPicPr>
          <p:cNvPr id="6" name="Picture 5">
            <a:extLst>
              <a:ext uri="{FF2B5EF4-FFF2-40B4-BE49-F238E27FC236}">
                <a16:creationId xmlns:a16="http://schemas.microsoft.com/office/drawing/2014/main" id="{21772E37-1C32-A04A-8123-479BD8EB1FD7}"/>
              </a:ext>
            </a:extLst>
          </p:cNvPr>
          <p:cNvPicPr>
            <a:picLocks noChangeAspect="1"/>
          </p:cNvPicPr>
          <p:nvPr/>
        </p:nvPicPr>
        <p:blipFill>
          <a:blip r:embed="rId3"/>
          <a:stretch>
            <a:fillRect/>
          </a:stretch>
        </p:blipFill>
        <p:spPr>
          <a:xfrm>
            <a:off x="9612235" y="4912794"/>
            <a:ext cx="2111530" cy="1493286"/>
          </a:xfrm>
          <a:prstGeom prst="rect">
            <a:avLst/>
          </a:prstGeom>
        </p:spPr>
      </p:pic>
      <p:pic>
        <p:nvPicPr>
          <p:cNvPr id="7" name="Picture 6">
            <a:extLst>
              <a:ext uri="{FF2B5EF4-FFF2-40B4-BE49-F238E27FC236}">
                <a16:creationId xmlns:a16="http://schemas.microsoft.com/office/drawing/2014/main" id="{7E067F02-9C6F-004B-815E-6B0FE8B3A4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9327" y="5756341"/>
            <a:ext cx="2995626" cy="855386"/>
          </a:xfrm>
          <a:prstGeom prst="rect">
            <a:avLst/>
          </a:prstGeom>
        </p:spPr>
      </p:pic>
    </p:spTree>
    <p:extLst>
      <p:ext uri="{BB962C8B-B14F-4D97-AF65-F5344CB8AC3E}">
        <p14:creationId xmlns:p14="http://schemas.microsoft.com/office/powerpoint/2010/main" val="3790639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9431C59-1E1F-4B43-9A34-FE91E41C43E5}"/>
              </a:ext>
            </a:extLst>
          </p:cNvPr>
          <p:cNvPicPr>
            <a:picLocks noChangeAspect="1"/>
          </p:cNvPicPr>
          <p:nvPr/>
        </p:nvPicPr>
        <p:blipFill rotWithShape="1">
          <a:blip r:embed="rId2">
            <a:alphaModFix amt="58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F01F0348-5FD3-BA4E-93E2-1DC7E0E7931C}"/>
              </a:ext>
            </a:extLst>
          </p:cNvPr>
          <p:cNvSpPr>
            <a:spLocks noGrp="1"/>
          </p:cNvSpPr>
          <p:nvPr>
            <p:ph type="title"/>
          </p:nvPr>
        </p:nvSpPr>
        <p:spPr>
          <a:xfrm>
            <a:off x="838200" y="365125"/>
            <a:ext cx="11103864" cy="1120775"/>
          </a:xfrm>
        </p:spPr>
        <p:txBody>
          <a:bodyPr>
            <a:noAutofit/>
          </a:bodyPr>
          <a:lstStyle/>
          <a:p>
            <a:r>
              <a:rPr lang="fi-FI" sz="4000" dirty="0" err="1">
                <a:solidFill>
                  <a:srgbClr val="FFFFFF"/>
                </a:solidFill>
              </a:rPr>
              <a:t>Sum</a:t>
            </a:r>
            <a:r>
              <a:rPr lang="fi-FI" sz="4000" dirty="0">
                <a:solidFill>
                  <a:srgbClr val="FFFFFF"/>
                </a:solidFill>
              </a:rPr>
              <a:t> </a:t>
            </a:r>
            <a:r>
              <a:rPr lang="fi-FI" sz="4000" dirty="0" err="1">
                <a:solidFill>
                  <a:srgbClr val="FFFFFF"/>
                </a:solidFill>
              </a:rPr>
              <a:t>up</a:t>
            </a:r>
            <a:r>
              <a:rPr lang="fi-FI" sz="4000" dirty="0">
                <a:solidFill>
                  <a:srgbClr val="FFFFFF"/>
                </a:solidFill>
              </a:rPr>
              <a:t>: </a:t>
            </a:r>
            <a:r>
              <a:rPr lang="fi-FI" sz="4000" dirty="0" err="1">
                <a:solidFill>
                  <a:srgbClr val="FFFFFF"/>
                </a:solidFill>
              </a:rPr>
              <a:t>What</a:t>
            </a:r>
            <a:r>
              <a:rPr lang="fi-FI" sz="4000" dirty="0">
                <a:solidFill>
                  <a:srgbClr val="FFFFFF"/>
                </a:solidFill>
              </a:rPr>
              <a:t> made </a:t>
            </a:r>
            <a:r>
              <a:rPr lang="fi-FI" sz="4000" dirty="0" err="1">
                <a:solidFill>
                  <a:srgbClr val="FFFFFF"/>
                </a:solidFill>
              </a:rPr>
              <a:t>successful</a:t>
            </a:r>
            <a:r>
              <a:rPr lang="fi-FI" sz="4000" dirty="0">
                <a:solidFill>
                  <a:srgbClr val="FFFFFF"/>
                </a:solidFill>
              </a:rPr>
              <a:t> </a:t>
            </a:r>
            <a:r>
              <a:rPr lang="fi-FI" sz="4000" dirty="0" err="1">
                <a:solidFill>
                  <a:srgbClr val="FFFFFF"/>
                </a:solidFill>
              </a:rPr>
              <a:t>co-creation</a:t>
            </a:r>
            <a:r>
              <a:rPr lang="fi-FI" sz="4000" dirty="0">
                <a:solidFill>
                  <a:srgbClr val="FFFFFF"/>
                </a:solidFill>
              </a:rPr>
              <a:t> </a:t>
            </a:r>
            <a:r>
              <a:rPr lang="fi-FI" sz="4000" dirty="0" err="1">
                <a:solidFill>
                  <a:srgbClr val="FFFFFF"/>
                </a:solidFill>
              </a:rPr>
              <a:t>possible</a:t>
            </a:r>
            <a:r>
              <a:rPr lang="fi-FI" sz="4000" dirty="0">
                <a:solidFill>
                  <a:srgbClr val="FFFFFF"/>
                </a:solidFill>
              </a:rPr>
              <a:t>?</a:t>
            </a:r>
          </a:p>
        </p:txBody>
      </p:sp>
      <p:sp>
        <p:nvSpPr>
          <p:cNvPr id="3" name="Content Placeholder 2">
            <a:extLst>
              <a:ext uri="{FF2B5EF4-FFF2-40B4-BE49-F238E27FC236}">
                <a16:creationId xmlns:a16="http://schemas.microsoft.com/office/drawing/2014/main" id="{8F79280E-5201-F248-A92C-A95868414288}"/>
              </a:ext>
            </a:extLst>
          </p:cNvPr>
          <p:cNvSpPr>
            <a:spLocks noGrp="1"/>
          </p:cNvSpPr>
          <p:nvPr>
            <p:ph idx="1"/>
          </p:nvPr>
        </p:nvSpPr>
        <p:spPr>
          <a:xfrm>
            <a:off x="838199" y="1664208"/>
            <a:ext cx="10515601" cy="4828667"/>
          </a:xfrm>
        </p:spPr>
        <p:txBody>
          <a:bodyPr>
            <a:normAutofit lnSpcReduction="10000"/>
          </a:bodyPr>
          <a:lstStyle/>
          <a:p>
            <a:r>
              <a:rPr lang="fi-FI" sz="2200" dirty="0">
                <a:solidFill>
                  <a:srgbClr val="FFFFFF"/>
                </a:solidFill>
              </a:rPr>
              <a:t>A </a:t>
            </a:r>
            <a:r>
              <a:rPr lang="fi-FI" sz="2200" dirty="0" err="1">
                <a:solidFill>
                  <a:srgbClr val="FFFFFF"/>
                </a:solidFill>
              </a:rPr>
              <a:t>wide</a:t>
            </a:r>
            <a:r>
              <a:rPr lang="fi-FI" sz="2200" dirty="0">
                <a:solidFill>
                  <a:srgbClr val="FFFFFF"/>
                </a:solidFill>
              </a:rPr>
              <a:t> </a:t>
            </a:r>
            <a:r>
              <a:rPr lang="fi-FI" sz="2200" dirty="0" err="1">
                <a:solidFill>
                  <a:srgbClr val="FFFFFF"/>
                </a:solidFill>
              </a:rPr>
              <a:t>network</a:t>
            </a:r>
            <a:r>
              <a:rPr lang="fi-FI" sz="2200" dirty="0">
                <a:solidFill>
                  <a:srgbClr val="FFFFFF"/>
                </a:solidFill>
              </a:rPr>
              <a:t> of </a:t>
            </a:r>
            <a:r>
              <a:rPr lang="fi-FI" sz="2200" dirty="0" err="1">
                <a:solidFill>
                  <a:srgbClr val="FFFFFF"/>
                </a:solidFill>
              </a:rPr>
              <a:t>stakeholders</a:t>
            </a:r>
            <a:r>
              <a:rPr lang="fi-FI" sz="2200" dirty="0">
                <a:solidFill>
                  <a:srgbClr val="FFFFFF"/>
                </a:solidFill>
              </a:rPr>
              <a:t> and </a:t>
            </a:r>
            <a:r>
              <a:rPr lang="fi-FI" sz="2200" dirty="0" err="1">
                <a:solidFill>
                  <a:srgbClr val="FFFFFF"/>
                </a:solidFill>
              </a:rPr>
              <a:t>actors</a:t>
            </a:r>
            <a:r>
              <a:rPr lang="fi-FI" sz="2200" dirty="0">
                <a:solidFill>
                  <a:srgbClr val="FFFFFF"/>
                </a:solidFill>
              </a:rPr>
              <a:t> (a mix of </a:t>
            </a:r>
            <a:r>
              <a:rPr lang="fi-FI" sz="2200" dirty="0" err="1">
                <a:solidFill>
                  <a:srgbClr val="FFFFFF"/>
                </a:solidFill>
              </a:rPr>
              <a:t>knowledge</a:t>
            </a:r>
            <a:r>
              <a:rPr lang="fi-FI" sz="2200" dirty="0">
                <a:solidFill>
                  <a:srgbClr val="FFFFFF"/>
                </a:solidFill>
              </a:rPr>
              <a:t>, </a:t>
            </a:r>
            <a:r>
              <a:rPr lang="fi-FI" sz="2200" dirty="0" err="1">
                <a:solidFill>
                  <a:srgbClr val="FFFFFF"/>
                </a:solidFill>
              </a:rPr>
              <a:t>skills</a:t>
            </a:r>
            <a:r>
              <a:rPr lang="fi-FI" sz="2200" dirty="0">
                <a:solidFill>
                  <a:srgbClr val="FFFFFF"/>
                </a:solidFill>
              </a:rPr>
              <a:t>, </a:t>
            </a:r>
            <a:r>
              <a:rPr lang="fi-FI" sz="2200" dirty="0" err="1">
                <a:solidFill>
                  <a:srgbClr val="FFFFFF"/>
                </a:solidFill>
              </a:rPr>
              <a:t>values</a:t>
            </a:r>
            <a:r>
              <a:rPr lang="fi-FI" sz="2200" dirty="0">
                <a:solidFill>
                  <a:srgbClr val="FFFFFF"/>
                </a:solidFill>
              </a:rPr>
              <a:t>, </a:t>
            </a:r>
            <a:r>
              <a:rPr lang="fi-FI" sz="2200" dirty="0" err="1">
                <a:solidFill>
                  <a:srgbClr val="FFFFFF"/>
                </a:solidFill>
              </a:rPr>
              <a:t>attitudes</a:t>
            </a:r>
            <a:r>
              <a:rPr lang="fi-FI" sz="2200" dirty="0">
                <a:solidFill>
                  <a:srgbClr val="FFFFFF"/>
                </a:solidFill>
              </a:rPr>
              <a:t>, </a:t>
            </a:r>
            <a:r>
              <a:rPr lang="fi-FI" sz="2200" dirty="0" err="1">
                <a:solidFill>
                  <a:srgbClr val="FFFFFF"/>
                </a:solidFill>
              </a:rPr>
              <a:t>backgrounds</a:t>
            </a:r>
            <a:r>
              <a:rPr lang="fi-FI" sz="2200" dirty="0">
                <a:solidFill>
                  <a:srgbClr val="FFFFFF"/>
                </a:solidFill>
              </a:rPr>
              <a:t>)</a:t>
            </a:r>
          </a:p>
          <a:p>
            <a:r>
              <a:rPr lang="fi-FI" sz="2200" dirty="0" err="1">
                <a:solidFill>
                  <a:srgbClr val="FFFFFF"/>
                </a:solidFill>
              </a:rPr>
              <a:t>Equality</a:t>
            </a:r>
            <a:r>
              <a:rPr lang="fi-FI" sz="2200" dirty="0">
                <a:solidFill>
                  <a:srgbClr val="FFFFFF"/>
                </a:solidFill>
              </a:rPr>
              <a:t> and </a:t>
            </a:r>
            <a:r>
              <a:rPr lang="fi-FI" sz="2200" dirty="0" err="1">
                <a:solidFill>
                  <a:srgbClr val="FFFFFF"/>
                </a:solidFill>
              </a:rPr>
              <a:t>participation</a:t>
            </a:r>
            <a:r>
              <a:rPr lang="fi-FI" sz="2200" dirty="0">
                <a:solidFill>
                  <a:srgbClr val="FFFFFF"/>
                </a:solidFill>
              </a:rPr>
              <a:t>: </a:t>
            </a:r>
            <a:r>
              <a:rPr lang="fi-FI" sz="2200" dirty="0" err="1">
                <a:solidFill>
                  <a:srgbClr val="FFFFFF"/>
                </a:solidFill>
              </a:rPr>
              <a:t>all</a:t>
            </a:r>
            <a:r>
              <a:rPr lang="fi-FI" sz="2200" dirty="0">
                <a:solidFill>
                  <a:srgbClr val="FFFFFF"/>
                </a:solidFill>
              </a:rPr>
              <a:t> </a:t>
            </a:r>
            <a:r>
              <a:rPr lang="fi-FI" sz="2200" dirty="0" err="1">
                <a:solidFill>
                  <a:srgbClr val="FFFFFF"/>
                </a:solidFill>
              </a:rPr>
              <a:t>participants</a:t>
            </a:r>
            <a:r>
              <a:rPr lang="fi-FI" sz="2200" dirty="0">
                <a:solidFill>
                  <a:srgbClr val="FFFFFF"/>
                </a:solidFill>
              </a:rPr>
              <a:t> as </a:t>
            </a:r>
            <a:r>
              <a:rPr lang="fi-FI" sz="2200" dirty="0" err="1">
                <a:solidFill>
                  <a:srgbClr val="FFFFFF"/>
                </a:solidFill>
              </a:rPr>
              <a:t>equal</a:t>
            </a:r>
            <a:r>
              <a:rPr lang="fi-FI" sz="2200" dirty="0">
                <a:solidFill>
                  <a:srgbClr val="FFFFFF"/>
                </a:solidFill>
              </a:rPr>
              <a:t> </a:t>
            </a:r>
            <a:r>
              <a:rPr lang="fi-FI" sz="2200" dirty="0" err="1">
                <a:solidFill>
                  <a:srgbClr val="FFFFFF"/>
                </a:solidFill>
              </a:rPr>
              <a:t>co-initiators</a:t>
            </a:r>
            <a:r>
              <a:rPr lang="fi-FI" sz="2200" dirty="0">
                <a:solidFill>
                  <a:srgbClr val="FFFFFF"/>
                </a:solidFill>
              </a:rPr>
              <a:t>, </a:t>
            </a:r>
            <a:r>
              <a:rPr lang="fi-FI" sz="2200" dirty="0" err="1">
                <a:solidFill>
                  <a:srgbClr val="FFFFFF"/>
                </a:solidFill>
              </a:rPr>
              <a:t>co-designers</a:t>
            </a:r>
            <a:r>
              <a:rPr lang="fi-FI" sz="2200" dirty="0">
                <a:solidFill>
                  <a:srgbClr val="FFFFFF"/>
                </a:solidFill>
              </a:rPr>
              <a:t> and </a:t>
            </a:r>
            <a:r>
              <a:rPr lang="fi-FI" sz="2200" dirty="0" err="1">
                <a:solidFill>
                  <a:srgbClr val="FFFFFF"/>
                </a:solidFill>
              </a:rPr>
              <a:t>co-implementers</a:t>
            </a:r>
            <a:endParaRPr lang="fi-FI" sz="2200" dirty="0">
              <a:solidFill>
                <a:srgbClr val="FFFFFF"/>
              </a:solidFill>
            </a:endParaRPr>
          </a:p>
          <a:p>
            <a:r>
              <a:rPr lang="fi-FI" sz="2200" dirty="0" err="1">
                <a:solidFill>
                  <a:srgbClr val="FFFFFF"/>
                </a:solidFill>
              </a:rPr>
              <a:t>Commitment</a:t>
            </a:r>
            <a:r>
              <a:rPr lang="fi-FI" sz="2200" dirty="0">
                <a:solidFill>
                  <a:srgbClr val="FFFFFF"/>
                </a:solidFill>
              </a:rPr>
              <a:t> to </a:t>
            </a:r>
            <a:r>
              <a:rPr lang="fi-FI" sz="2200" dirty="0" err="1">
                <a:solidFill>
                  <a:srgbClr val="FFFFFF"/>
                </a:solidFill>
              </a:rPr>
              <a:t>doing</a:t>
            </a:r>
            <a:r>
              <a:rPr lang="fi-FI" sz="2200" dirty="0">
                <a:solidFill>
                  <a:srgbClr val="FFFFFF"/>
                </a:solidFill>
              </a:rPr>
              <a:t> </a:t>
            </a:r>
            <a:r>
              <a:rPr lang="fi-FI" sz="2200" dirty="0" err="1">
                <a:solidFill>
                  <a:srgbClr val="FFFFFF"/>
                </a:solidFill>
              </a:rPr>
              <a:t>things</a:t>
            </a:r>
            <a:r>
              <a:rPr lang="fi-FI" sz="2200" dirty="0">
                <a:solidFill>
                  <a:srgbClr val="FFFFFF"/>
                </a:solidFill>
              </a:rPr>
              <a:t> </a:t>
            </a:r>
            <a:r>
              <a:rPr lang="fi-FI" sz="2200" dirty="0" err="1">
                <a:solidFill>
                  <a:srgbClr val="FFFFFF"/>
                </a:solidFill>
              </a:rPr>
              <a:t>together</a:t>
            </a:r>
            <a:r>
              <a:rPr lang="fi-FI" sz="2200" dirty="0">
                <a:solidFill>
                  <a:srgbClr val="FFFFFF"/>
                </a:solidFill>
              </a:rPr>
              <a:t> (</a:t>
            </a:r>
            <a:r>
              <a:rPr lang="fi-FI" sz="2200" dirty="0" err="1">
                <a:solidFill>
                  <a:srgbClr val="FFFFFF"/>
                </a:solidFill>
              </a:rPr>
              <a:t>co-creation</a:t>
            </a:r>
            <a:r>
              <a:rPr lang="fi-FI" sz="2200" dirty="0">
                <a:solidFill>
                  <a:srgbClr val="FFFFFF"/>
                </a:solidFill>
              </a:rPr>
              <a:t>) and a </a:t>
            </a:r>
            <a:r>
              <a:rPr lang="fi-FI" sz="2200" dirty="0" err="1">
                <a:solidFill>
                  <a:srgbClr val="FFFFFF"/>
                </a:solidFill>
              </a:rPr>
              <a:t>shared</a:t>
            </a:r>
            <a:r>
              <a:rPr lang="fi-FI" sz="2200" dirty="0">
                <a:solidFill>
                  <a:srgbClr val="FFFFFF"/>
                </a:solidFill>
              </a:rPr>
              <a:t> </a:t>
            </a:r>
            <a:r>
              <a:rPr lang="fi-FI" sz="2200" dirty="0" err="1">
                <a:solidFill>
                  <a:srgbClr val="FFFFFF"/>
                </a:solidFill>
              </a:rPr>
              <a:t>goal</a:t>
            </a:r>
            <a:endParaRPr lang="fi-FI" sz="2200" dirty="0">
              <a:solidFill>
                <a:srgbClr val="FFFFFF"/>
              </a:solidFill>
            </a:endParaRPr>
          </a:p>
          <a:p>
            <a:r>
              <a:rPr lang="fi-FI" sz="2200" dirty="0" err="1">
                <a:solidFill>
                  <a:srgbClr val="FFFFFF"/>
                </a:solidFill>
              </a:rPr>
              <a:t>Belief</a:t>
            </a:r>
            <a:r>
              <a:rPr lang="fi-FI" sz="2200" dirty="0">
                <a:solidFill>
                  <a:srgbClr val="FFFFFF"/>
                </a:solidFill>
              </a:rPr>
              <a:t> in </a:t>
            </a:r>
            <a:r>
              <a:rPr lang="fi-FI" sz="2200" dirty="0" err="1">
                <a:solidFill>
                  <a:srgbClr val="FFFFFF"/>
                </a:solidFill>
              </a:rPr>
              <a:t>the</a:t>
            </a:r>
            <a:r>
              <a:rPr lang="fi-FI" sz="2200" dirty="0">
                <a:solidFill>
                  <a:srgbClr val="FFFFFF"/>
                </a:solidFill>
              </a:rPr>
              <a:t> </a:t>
            </a:r>
            <a:r>
              <a:rPr lang="fi-FI" sz="2200" dirty="0" err="1">
                <a:solidFill>
                  <a:srgbClr val="FFFFFF"/>
                </a:solidFill>
              </a:rPr>
              <a:t>importance</a:t>
            </a:r>
            <a:r>
              <a:rPr lang="fi-FI" sz="2200" dirty="0">
                <a:solidFill>
                  <a:srgbClr val="FFFFFF"/>
                </a:solidFill>
              </a:rPr>
              <a:t> of </a:t>
            </a:r>
            <a:r>
              <a:rPr lang="fi-FI" sz="2200" dirty="0" err="1">
                <a:solidFill>
                  <a:srgbClr val="FFFFFF"/>
                </a:solidFill>
              </a:rPr>
              <a:t>the</a:t>
            </a:r>
            <a:r>
              <a:rPr lang="fi-FI" sz="2200" dirty="0">
                <a:solidFill>
                  <a:srgbClr val="FFFFFF"/>
                </a:solidFill>
              </a:rPr>
              <a:t> </a:t>
            </a:r>
            <a:r>
              <a:rPr lang="fi-FI" sz="2200" dirty="0" err="1">
                <a:solidFill>
                  <a:srgbClr val="FFFFFF"/>
                </a:solidFill>
              </a:rPr>
              <a:t>project</a:t>
            </a:r>
            <a:endParaRPr lang="fi-FI" sz="2200" dirty="0">
              <a:solidFill>
                <a:srgbClr val="FFFFFF"/>
              </a:solidFill>
            </a:endParaRPr>
          </a:p>
          <a:p>
            <a:r>
              <a:rPr lang="fi-FI" sz="2200" dirty="0" err="1">
                <a:solidFill>
                  <a:srgbClr val="FFFFFF"/>
                </a:solidFill>
              </a:rPr>
              <a:t>Openness</a:t>
            </a:r>
            <a:r>
              <a:rPr lang="fi-FI" sz="2200" dirty="0">
                <a:solidFill>
                  <a:srgbClr val="FFFFFF"/>
                </a:solidFill>
              </a:rPr>
              <a:t>, </a:t>
            </a:r>
            <a:r>
              <a:rPr lang="fi-FI" sz="2200" dirty="0" err="1">
                <a:solidFill>
                  <a:srgbClr val="FFFFFF"/>
                </a:solidFill>
              </a:rPr>
              <a:t>accepting</a:t>
            </a:r>
            <a:r>
              <a:rPr lang="fi-FI" sz="2200" dirty="0">
                <a:solidFill>
                  <a:srgbClr val="FFFFFF"/>
                </a:solidFill>
              </a:rPr>
              <a:t> </a:t>
            </a:r>
            <a:r>
              <a:rPr lang="fi-FI" sz="2200" dirty="0" err="1">
                <a:solidFill>
                  <a:srgbClr val="FFFFFF"/>
                </a:solidFill>
              </a:rPr>
              <a:t>uncertainty</a:t>
            </a:r>
            <a:r>
              <a:rPr lang="fi-FI" sz="2200" dirty="0">
                <a:solidFill>
                  <a:srgbClr val="FFFFFF"/>
                </a:solidFill>
              </a:rPr>
              <a:t> and </a:t>
            </a:r>
            <a:r>
              <a:rPr lang="fi-FI" sz="2200" dirty="0" err="1">
                <a:solidFill>
                  <a:srgbClr val="FFFFFF"/>
                </a:solidFill>
              </a:rPr>
              <a:t>willingness</a:t>
            </a:r>
            <a:r>
              <a:rPr lang="fi-FI" sz="2200" dirty="0">
                <a:solidFill>
                  <a:srgbClr val="FFFFFF"/>
                </a:solidFill>
              </a:rPr>
              <a:t> to </a:t>
            </a:r>
            <a:r>
              <a:rPr lang="fi-FI" sz="2200" dirty="0" err="1">
                <a:solidFill>
                  <a:srgbClr val="FFFFFF"/>
                </a:solidFill>
              </a:rPr>
              <a:t>do</a:t>
            </a:r>
            <a:r>
              <a:rPr lang="fi-FI" sz="2200" dirty="0">
                <a:solidFill>
                  <a:srgbClr val="FFFFFF"/>
                </a:solidFill>
              </a:rPr>
              <a:t> </a:t>
            </a:r>
            <a:r>
              <a:rPr lang="fi-FI" sz="2200" dirty="0" err="1">
                <a:solidFill>
                  <a:srgbClr val="FFFFFF"/>
                </a:solidFill>
              </a:rPr>
              <a:t>things</a:t>
            </a:r>
            <a:r>
              <a:rPr lang="fi-FI" sz="2200" dirty="0">
                <a:solidFill>
                  <a:srgbClr val="FFFFFF"/>
                </a:solidFill>
              </a:rPr>
              <a:t> in </a:t>
            </a:r>
            <a:r>
              <a:rPr lang="fi-FI" sz="2200" dirty="0" err="1">
                <a:solidFill>
                  <a:srgbClr val="FFFFFF"/>
                </a:solidFill>
              </a:rPr>
              <a:t>new</a:t>
            </a:r>
            <a:r>
              <a:rPr lang="fi-FI" sz="2200" dirty="0">
                <a:solidFill>
                  <a:srgbClr val="FFFFFF"/>
                </a:solidFill>
              </a:rPr>
              <a:t> </a:t>
            </a:r>
            <a:r>
              <a:rPr lang="fi-FI" sz="2200" dirty="0" err="1">
                <a:solidFill>
                  <a:srgbClr val="FFFFFF"/>
                </a:solidFill>
              </a:rPr>
              <a:t>ways</a:t>
            </a:r>
            <a:endParaRPr lang="fi-FI" sz="2200" dirty="0">
              <a:solidFill>
                <a:srgbClr val="FFFFFF"/>
              </a:solidFill>
            </a:endParaRPr>
          </a:p>
          <a:p>
            <a:r>
              <a:rPr lang="fi-FI" sz="2200" dirty="0" err="1">
                <a:solidFill>
                  <a:srgbClr val="FFFFFF"/>
                </a:solidFill>
              </a:rPr>
              <a:t>Shared</a:t>
            </a:r>
            <a:r>
              <a:rPr lang="fi-FI" sz="2200" dirty="0">
                <a:solidFill>
                  <a:srgbClr val="FFFFFF"/>
                </a:solidFill>
              </a:rPr>
              <a:t> </a:t>
            </a:r>
            <a:r>
              <a:rPr lang="fi-FI" sz="2200" dirty="0" err="1">
                <a:solidFill>
                  <a:srgbClr val="FFFFFF"/>
                </a:solidFill>
              </a:rPr>
              <a:t>respect</a:t>
            </a:r>
            <a:r>
              <a:rPr lang="fi-FI" sz="2200" dirty="0">
                <a:solidFill>
                  <a:srgbClr val="FFFFFF"/>
                </a:solidFill>
              </a:rPr>
              <a:t>, </a:t>
            </a:r>
            <a:r>
              <a:rPr lang="fi-FI" sz="2200" dirty="0" err="1">
                <a:solidFill>
                  <a:srgbClr val="FFFFFF"/>
                </a:solidFill>
              </a:rPr>
              <a:t>trust</a:t>
            </a:r>
            <a:r>
              <a:rPr lang="fi-FI" sz="2200" dirty="0">
                <a:solidFill>
                  <a:srgbClr val="FFFFFF"/>
                </a:solidFill>
              </a:rPr>
              <a:t>, </a:t>
            </a:r>
            <a:r>
              <a:rPr lang="fi-FI" sz="2200" dirty="0" err="1">
                <a:solidFill>
                  <a:srgbClr val="FFFFFF"/>
                </a:solidFill>
              </a:rPr>
              <a:t>understanding</a:t>
            </a:r>
            <a:r>
              <a:rPr lang="fi-FI" sz="2200" dirty="0">
                <a:solidFill>
                  <a:srgbClr val="FFFFFF"/>
                </a:solidFill>
              </a:rPr>
              <a:t> and </a:t>
            </a:r>
            <a:r>
              <a:rPr lang="fi-FI" sz="2200" dirty="0" err="1">
                <a:solidFill>
                  <a:srgbClr val="FFFFFF"/>
                </a:solidFill>
              </a:rPr>
              <a:t>communality</a:t>
            </a:r>
            <a:endParaRPr lang="fi-FI" sz="2200" dirty="0">
              <a:solidFill>
                <a:srgbClr val="FFFFFF"/>
              </a:solidFill>
            </a:endParaRPr>
          </a:p>
          <a:p>
            <a:r>
              <a:rPr lang="fi-FI" sz="2200" dirty="0" err="1">
                <a:solidFill>
                  <a:srgbClr val="FFFFFF"/>
                </a:solidFill>
              </a:rPr>
              <a:t>Realistic</a:t>
            </a:r>
            <a:r>
              <a:rPr lang="fi-FI" sz="2200" dirty="0">
                <a:solidFill>
                  <a:srgbClr val="FFFFFF"/>
                </a:solidFill>
              </a:rPr>
              <a:t> </a:t>
            </a:r>
            <a:r>
              <a:rPr lang="fi-FI" sz="2200" dirty="0" err="1">
                <a:solidFill>
                  <a:srgbClr val="FFFFFF"/>
                </a:solidFill>
              </a:rPr>
              <a:t>but</a:t>
            </a:r>
            <a:r>
              <a:rPr lang="fi-FI" sz="2200" dirty="0">
                <a:solidFill>
                  <a:srgbClr val="FFFFFF"/>
                </a:solidFill>
              </a:rPr>
              <a:t> </a:t>
            </a:r>
            <a:r>
              <a:rPr lang="fi-FI" sz="2200" dirty="0" err="1">
                <a:solidFill>
                  <a:srgbClr val="FFFFFF"/>
                </a:solidFill>
              </a:rPr>
              <a:t>flexible</a:t>
            </a:r>
            <a:r>
              <a:rPr lang="fi-FI" sz="2200" dirty="0">
                <a:solidFill>
                  <a:srgbClr val="FFFFFF"/>
                </a:solidFill>
              </a:rPr>
              <a:t> </a:t>
            </a:r>
            <a:r>
              <a:rPr lang="fi-FI" sz="2200" dirty="0" err="1">
                <a:solidFill>
                  <a:srgbClr val="FFFFFF"/>
                </a:solidFill>
              </a:rPr>
              <a:t>timetable</a:t>
            </a:r>
            <a:endParaRPr lang="fi-FI" sz="2200" dirty="0">
              <a:solidFill>
                <a:srgbClr val="FFFFFF"/>
              </a:solidFill>
            </a:endParaRPr>
          </a:p>
          <a:p>
            <a:r>
              <a:rPr lang="fi-FI" sz="2200" dirty="0" err="1">
                <a:solidFill>
                  <a:srgbClr val="FFFFFF"/>
                </a:solidFill>
              </a:rPr>
              <a:t>External</a:t>
            </a:r>
            <a:r>
              <a:rPr lang="fi-FI" sz="2200" dirty="0">
                <a:solidFill>
                  <a:srgbClr val="FFFFFF"/>
                </a:solidFill>
              </a:rPr>
              <a:t> </a:t>
            </a:r>
            <a:r>
              <a:rPr lang="fi-FI" sz="2200" dirty="0" err="1">
                <a:solidFill>
                  <a:srgbClr val="FFFFFF"/>
                </a:solidFill>
              </a:rPr>
              <a:t>facilitators</a:t>
            </a:r>
            <a:r>
              <a:rPr lang="fi-FI" sz="2200" dirty="0">
                <a:solidFill>
                  <a:srgbClr val="FFFFFF"/>
                </a:solidFill>
              </a:rPr>
              <a:t>, </a:t>
            </a:r>
            <a:r>
              <a:rPr lang="fi-FI" sz="2200" dirty="0" err="1">
                <a:solidFill>
                  <a:srgbClr val="FFFFFF"/>
                </a:solidFill>
              </a:rPr>
              <a:t>experts</a:t>
            </a:r>
            <a:r>
              <a:rPr lang="fi-FI" sz="2200" dirty="0">
                <a:solidFill>
                  <a:srgbClr val="FFFFFF"/>
                </a:solidFill>
              </a:rPr>
              <a:t> etc.</a:t>
            </a:r>
          </a:p>
          <a:p>
            <a:r>
              <a:rPr lang="fi-FI" sz="2200" dirty="0" err="1">
                <a:solidFill>
                  <a:srgbClr val="FFFFFF"/>
                </a:solidFill>
              </a:rPr>
              <a:t>Some</a:t>
            </a:r>
            <a:r>
              <a:rPr lang="fi-FI" sz="2200" dirty="0">
                <a:solidFill>
                  <a:srgbClr val="FFFFFF"/>
                </a:solidFill>
              </a:rPr>
              <a:t> </a:t>
            </a:r>
            <a:r>
              <a:rPr lang="fi-FI" sz="2200" dirty="0" err="1">
                <a:solidFill>
                  <a:srgbClr val="FFFFFF"/>
                </a:solidFill>
              </a:rPr>
              <a:t>public</a:t>
            </a:r>
            <a:r>
              <a:rPr lang="fi-FI" sz="2200" dirty="0">
                <a:solidFill>
                  <a:srgbClr val="FFFFFF"/>
                </a:solidFill>
              </a:rPr>
              <a:t> </a:t>
            </a:r>
            <a:r>
              <a:rPr lang="fi-FI" sz="2200" dirty="0" err="1">
                <a:solidFill>
                  <a:srgbClr val="FFFFFF"/>
                </a:solidFill>
              </a:rPr>
              <a:t>funding</a:t>
            </a:r>
            <a:endParaRPr lang="fi-FI" sz="2200" dirty="0">
              <a:solidFill>
                <a:srgbClr val="FFFFFF"/>
              </a:solidFill>
            </a:endParaRPr>
          </a:p>
          <a:p>
            <a:r>
              <a:rPr lang="fi-FI" sz="2200" dirty="0" err="1">
                <a:solidFill>
                  <a:srgbClr val="FFFFFF"/>
                </a:solidFill>
              </a:rPr>
              <a:t>Understanding</a:t>
            </a:r>
            <a:r>
              <a:rPr lang="fi-FI" sz="2200" dirty="0">
                <a:solidFill>
                  <a:srgbClr val="FFFFFF"/>
                </a:solidFill>
              </a:rPr>
              <a:t> and </a:t>
            </a:r>
            <a:r>
              <a:rPr lang="fi-FI" sz="2200" dirty="0" err="1">
                <a:solidFill>
                  <a:srgbClr val="FFFFFF"/>
                </a:solidFill>
              </a:rPr>
              <a:t>accepting</a:t>
            </a:r>
            <a:r>
              <a:rPr lang="fi-FI" sz="2200" dirty="0">
                <a:solidFill>
                  <a:srgbClr val="FFFFFF"/>
                </a:solidFill>
              </a:rPr>
              <a:t> </a:t>
            </a:r>
            <a:r>
              <a:rPr lang="fi-FI" sz="2200" dirty="0" err="1">
                <a:solidFill>
                  <a:srgbClr val="FFFFFF"/>
                </a:solidFill>
              </a:rPr>
              <a:t>that</a:t>
            </a:r>
            <a:r>
              <a:rPr lang="fi-FI" sz="2200" dirty="0">
                <a:solidFill>
                  <a:srgbClr val="FFFFFF"/>
                </a:solidFill>
              </a:rPr>
              <a:t> </a:t>
            </a:r>
            <a:r>
              <a:rPr lang="fi-FI" sz="2200" dirty="0" err="1">
                <a:solidFill>
                  <a:srgbClr val="FFFFFF"/>
                </a:solidFill>
              </a:rPr>
              <a:t>co-creation</a:t>
            </a:r>
            <a:r>
              <a:rPr lang="fi-FI" sz="2200" dirty="0">
                <a:solidFill>
                  <a:srgbClr val="FFFFFF"/>
                </a:solidFill>
              </a:rPr>
              <a:t> </a:t>
            </a:r>
            <a:r>
              <a:rPr lang="fi-FI" sz="2200" dirty="0" err="1">
                <a:solidFill>
                  <a:srgbClr val="FFFFFF"/>
                </a:solidFill>
              </a:rPr>
              <a:t>takes</a:t>
            </a:r>
            <a:r>
              <a:rPr lang="fi-FI" sz="2200" dirty="0">
                <a:solidFill>
                  <a:srgbClr val="FFFFFF"/>
                </a:solidFill>
              </a:rPr>
              <a:t> </a:t>
            </a:r>
            <a:r>
              <a:rPr lang="fi-FI" sz="2200" dirty="0" err="1">
                <a:solidFill>
                  <a:srgbClr val="FFFFFF"/>
                </a:solidFill>
              </a:rPr>
              <a:t>time</a:t>
            </a:r>
            <a:r>
              <a:rPr lang="fi-FI" sz="2200" dirty="0">
                <a:solidFill>
                  <a:srgbClr val="FFFFFF"/>
                </a:solidFill>
              </a:rPr>
              <a:t>!</a:t>
            </a:r>
          </a:p>
          <a:p>
            <a:endParaRPr lang="fi-FI" sz="2400" dirty="0">
              <a:solidFill>
                <a:srgbClr val="FFFFFF"/>
              </a:solidFill>
            </a:endParaRPr>
          </a:p>
          <a:p>
            <a:endParaRPr lang="fi-FI" sz="2400" dirty="0">
              <a:solidFill>
                <a:srgbClr val="FFFFFF"/>
              </a:solidFill>
            </a:endParaRPr>
          </a:p>
          <a:p>
            <a:endParaRPr lang="fi-FI" sz="2400" dirty="0">
              <a:solidFill>
                <a:srgbClr val="FFFFFF"/>
              </a:solidFill>
            </a:endParaRPr>
          </a:p>
        </p:txBody>
      </p:sp>
    </p:spTree>
    <p:extLst>
      <p:ext uri="{BB962C8B-B14F-4D97-AF65-F5344CB8AC3E}">
        <p14:creationId xmlns:p14="http://schemas.microsoft.com/office/powerpoint/2010/main" val="315823975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DF3D-F9DB-6245-96A6-736CA0142698}"/>
              </a:ext>
            </a:extLst>
          </p:cNvPr>
          <p:cNvSpPr>
            <a:spLocks noGrp="1"/>
          </p:cNvSpPr>
          <p:nvPr>
            <p:ph type="title"/>
          </p:nvPr>
        </p:nvSpPr>
        <p:spPr>
          <a:xfrm>
            <a:off x="655320" y="365125"/>
            <a:ext cx="5120114" cy="1692794"/>
          </a:xfrm>
        </p:spPr>
        <p:txBody>
          <a:bodyPr>
            <a:normAutofit/>
          </a:bodyPr>
          <a:lstStyle/>
          <a:p>
            <a:r>
              <a:rPr lang="fi-FI"/>
              <a:t>Co-creation in Finland</a:t>
            </a:r>
            <a:endParaRPr lang="fi-FI" dirty="0"/>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89299BB-B72D-DD45-85DC-309941962BA4}"/>
              </a:ext>
            </a:extLst>
          </p:cNvPr>
          <p:cNvSpPr>
            <a:spLocks noGrp="1"/>
          </p:cNvSpPr>
          <p:nvPr>
            <p:ph idx="1"/>
          </p:nvPr>
        </p:nvSpPr>
        <p:spPr>
          <a:xfrm>
            <a:off x="655321" y="2316481"/>
            <a:ext cx="5440679" cy="4304446"/>
          </a:xfrm>
        </p:spPr>
        <p:txBody>
          <a:bodyPr>
            <a:normAutofit fontScale="92500" lnSpcReduction="20000"/>
          </a:bodyPr>
          <a:lstStyle/>
          <a:p>
            <a:pPr marL="0" indent="0">
              <a:buNone/>
            </a:pPr>
            <a:endParaRPr lang="en-GB" sz="2400"/>
          </a:p>
          <a:p>
            <a:r>
              <a:rPr lang="en-GB" sz="2400"/>
              <a:t>Co-creation = “yhteiskehittäminen” </a:t>
            </a:r>
          </a:p>
          <a:p>
            <a:pPr marL="0" indent="0">
              <a:buNone/>
            </a:pPr>
            <a:r>
              <a:rPr lang="en-GB" sz="2400">
                <a:sym typeface="Wingdings" pitchFamily="2" charset="2"/>
              </a:rPr>
              <a:t>	 </a:t>
            </a:r>
            <a:r>
              <a:rPr lang="en-GB" sz="2400"/>
              <a:t>co-development</a:t>
            </a:r>
          </a:p>
          <a:p>
            <a:r>
              <a:rPr lang="en-US" sz="2400"/>
              <a:t>Closely linked to participation and engagement (inc. National Core Curriculum)</a:t>
            </a:r>
          </a:p>
          <a:p>
            <a:r>
              <a:rPr lang="en-GB" sz="2400"/>
              <a:t>The concept of co-creation is more widely used in </a:t>
            </a:r>
            <a:r>
              <a:rPr lang="en-US" sz="2400"/>
              <a:t>service and product design, health and social care, urban and </a:t>
            </a:r>
            <a:r>
              <a:rPr lang="en-GB" sz="2400"/>
              <a:t>regional planning, spatial design, </a:t>
            </a:r>
            <a:r>
              <a:rPr lang="en-US" sz="2400"/>
              <a:t>innovation projects </a:t>
            </a:r>
            <a:r>
              <a:rPr lang="en-GB" sz="2400"/>
              <a:t>and educational policies</a:t>
            </a:r>
            <a:endParaRPr lang="en-US" sz="2400"/>
          </a:p>
          <a:p>
            <a:r>
              <a:rPr lang="en-US" sz="2400"/>
              <a:t>Used to facilitate change, solve problems, and to develop fresh action models</a:t>
            </a:r>
          </a:p>
          <a:p>
            <a:r>
              <a:rPr lang="en-US" sz="2400"/>
              <a:t>Also EU-projects such as </a:t>
            </a:r>
            <a:r>
              <a:rPr lang="fi-FI" sz="2400"/>
              <a:t>Culture Labs and Future Divercities</a:t>
            </a:r>
          </a:p>
          <a:p>
            <a:endParaRPr lang="en-US" sz="2400"/>
          </a:p>
          <a:p>
            <a:pPr marL="0" indent="0">
              <a:buNone/>
            </a:pPr>
            <a:endParaRPr lang="en-US" sz="1500"/>
          </a:p>
          <a:p>
            <a:endParaRPr lang="fi-FI" sz="1500" dirty="0"/>
          </a:p>
        </p:txBody>
      </p:sp>
      <p:pic>
        <p:nvPicPr>
          <p:cNvPr id="5" name="Picture 4">
            <a:extLst>
              <a:ext uri="{FF2B5EF4-FFF2-40B4-BE49-F238E27FC236}">
                <a16:creationId xmlns:a16="http://schemas.microsoft.com/office/drawing/2014/main" id="{9B28F91F-7B59-A242-BF79-00B7FF6730F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339858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DF8DB9C-82D2-5D46-BAC5-3A7CA5D5E8B1}"/>
              </a:ext>
            </a:extLst>
          </p:cNvPr>
          <p:cNvPicPr>
            <a:picLocks noChangeAspect="1"/>
          </p:cNvPicPr>
          <p:nvPr/>
        </p:nvPicPr>
        <p:blipFill rotWithShape="1">
          <a:blip r:embed="rId2">
            <a:alphaModFix amt="60000"/>
            <a:extLst>
              <a:ext uri="{28A0092B-C50C-407E-A947-70E740481C1C}">
                <a14:useLocalDpi xmlns:a14="http://schemas.microsoft.com/office/drawing/2010/main"/>
              </a:ext>
            </a:extLst>
          </a:blip>
          <a:srcRect/>
          <a:stretch/>
        </p:blipFill>
        <p:spPr>
          <a:xfrm>
            <a:off x="20" y="1"/>
            <a:ext cx="12191980" cy="6857999"/>
          </a:xfrm>
          <a:prstGeom prst="rect">
            <a:avLst/>
          </a:prstGeom>
          <a:noFill/>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7BA35FA8-C3D7-804B-898F-16099E9E61AF}"/>
              </a:ext>
            </a:extLst>
          </p:cNvPr>
          <p:cNvSpPr>
            <a:spLocks noGrp="1"/>
          </p:cNvSpPr>
          <p:nvPr>
            <p:ph type="title"/>
          </p:nvPr>
        </p:nvSpPr>
        <p:spPr>
          <a:xfrm>
            <a:off x="838201" y="1065862"/>
            <a:ext cx="3313164" cy="4726276"/>
          </a:xfrm>
        </p:spPr>
        <p:txBody>
          <a:bodyPr>
            <a:normAutofit/>
          </a:bodyPr>
          <a:lstStyle/>
          <a:p>
            <a:pPr algn="r"/>
            <a:r>
              <a:rPr lang="fi-FI" sz="4000" dirty="0" err="1">
                <a:solidFill>
                  <a:srgbClr val="FFFFFF"/>
                </a:solidFill>
              </a:rPr>
              <a:t>Shared</a:t>
            </a:r>
            <a:r>
              <a:rPr lang="fi-FI" sz="4000" dirty="0">
                <a:solidFill>
                  <a:srgbClr val="FFFFFF"/>
                </a:solidFill>
              </a:rPr>
              <a:t> </a:t>
            </a:r>
            <a:r>
              <a:rPr lang="fi-FI" sz="4000" dirty="0" err="1">
                <a:solidFill>
                  <a:srgbClr val="FFFFFF"/>
                </a:solidFill>
              </a:rPr>
              <a:t>features</a:t>
            </a:r>
            <a:r>
              <a:rPr lang="fi-FI" sz="4000" dirty="0">
                <a:solidFill>
                  <a:srgbClr val="FFFFFF"/>
                </a:solidFill>
              </a:rPr>
              <a:t> in </a:t>
            </a:r>
            <a:r>
              <a:rPr lang="fi-FI" sz="4000" dirty="0" err="1">
                <a:solidFill>
                  <a:srgbClr val="FFFFFF"/>
                </a:solidFill>
              </a:rPr>
              <a:t>the</a:t>
            </a:r>
            <a:r>
              <a:rPr lang="fi-FI" sz="4000" dirty="0">
                <a:solidFill>
                  <a:srgbClr val="FFFFFF"/>
                </a:solidFill>
              </a:rPr>
              <a:t> </a:t>
            </a:r>
            <a:r>
              <a:rPr lang="fi-FI" sz="4000" dirty="0" err="1">
                <a:solidFill>
                  <a:srgbClr val="FFFFFF"/>
                </a:solidFill>
              </a:rPr>
              <a:t>Finnish</a:t>
            </a:r>
            <a:r>
              <a:rPr lang="fi-FI" sz="4000" dirty="0">
                <a:solidFill>
                  <a:srgbClr val="FFFFFF"/>
                </a:solidFill>
              </a:rPr>
              <a:t> case </a:t>
            </a:r>
            <a:r>
              <a:rPr lang="fi-FI" sz="4000" dirty="0" err="1">
                <a:solidFill>
                  <a:srgbClr val="FFFFFF"/>
                </a:solidFill>
              </a:rPr>
              <a:t>studies</a:t>
            </a:r>
            <a:endParaRPr lang="fi-FI" sz="4000" dirty="0">
              <a:solidFill>
                <a:srgbClr val="FFFFFF"/>
              </a:solidFill>
            </a:endParaRP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3AFFABB-E61C-674C-AFC9-DDA4B71E6EE6}"/>
              </a:ext>
            </a:extLst>
          </p:cNvPr>
          <p:cNvSpPr>
            <a:spLocks noGrp="1"/>
          </p:cNvSpPr>
          <p:nvPr>
            <p:ph idx="1"/>
          </p:nvPr>
        </p:nvSpPr>
        <p:spPr>
          <a:xfrm>
            <a:off x="5155379" y="1065862"/>
            <a:ext cx="5744685" cy="4726276"/>
          </a:xfrm>
        </p:spPr>
        <p:txBody>
          <a:bodyPr anchor="ctr">
            <a:normAutofit/>
          </a:bodyPr>
          <a:lstStyle/>
          <a:p>
            <a:r>
              <a:rPr lang="fi-FI" sz="2600" dirty="0" err="1">
                <a:solidFill>
                  <a:srgbClr val="FFFFFF"/>
                </a:solidFill>
              </a:rPr>
              <a:t>The</a:t>
            </a:r>
            <a:r>
              <a:rPr lang="fi-FI" sz="2600" dirty="0">
                <a:solidFill>
                  <a:srgbClr val="FFFFFF"/>
                </a:solidFill>
              </a:rPr>
              <a:t> </a:t>
            </a:r>
            <a:r>
              <a:rPr lang="fi-FI" sz="2600" dirty="0" err="1">
                <a:solidFill>
                  <a:srgbClr val="FFFFFF"/>
                </a:solidFill>
              </a:rPr>
              <a:t>concept</a:t>
            </a:r>
            <a:r>
              <a:rPr lang="fi-FI" sz="2600" dirty="0">
                <a:solidFill>
                  <a:srgbClr val="FFFFFF"/>
                </a:solidFill>
              </a:rPr>
              <a:t> of </a:t>
            </a:r>
            <a:r>
              <a:rPr lang="fi-FI" sz="2600" dirty="0" err="1">
                <a:solidFill>
                  <a:srgbClr val="FFFFFF"/>
                </a:solidFill>
              </a:rPr>
              <a:t>co-creation</a:t>
            </a:r>
            <a:r>
              <a:rPr lang="fi-FI" sz="2600" dirty="0">
                <a:solidFill>
                  <a:srgbClr val="FFFFFF"/>
                </a:solidFill>
              </a:rPr>
              <a:t> </a:t>
            </a:r>
            <a:r>
              <a:rPr lang="fi-FI" sz="2600" dirty="0" err="1">
                <a:solidFill>
                  <a:srgbClr val="FFFFFF"/>
                </a:solidFill>
              </a:rPr>
              <a:t>was</a:t>
            </a:r>
            <a:r>
              <a:rPr lang="fi-FI" sz="2600" dirty="0">
                <a:solidFill>
                  <a:srgbClr val="FFFFFF"/>
                </a:solidFill>
              </a:rPr>
              <a:t> </a:t>
            </a:r>
            <a:r>
              <a:rPr lang="fi-FI" sz="2600" dirty="0" err="1">
                <a:solidFill>
                  <a:srgbClr val="FFFFFF"/>
                </a:solidFill>
              </a:rPr>
              <a:t>not</a:t>
            </a:r>
            <a:r>
              <a:rPr lang="fi-FI" sz="2600" dirty="0">
                <a:solidFill>
                  <a:srgbClr val="FFFFFF"/>
                </a:solidFill>
              </a:rPr>
              <a:t> </a:t>
            </a:r>
            <a:r>
              <a:rPr lang="fi-FI" sz="2600" dirty="0" err="1">
                <a:solidFill>
                  <a:srgbClr val="FFFFFF"/>
                </a:solidFill>
              </a:rPr>
              <a:t>consciously</a:t>
            </a:r>
            <a:r>
              <a:rPr lang="fi-FI" sz="2600" dirty="0">
                <a:solidFill>
                  <a:srgbClr val="FFFFFF"/>
                </a:solidFill>
              </a:rPr>
              <a:t> </a:t>
            </a:r>
            <a:r>
              <a:rPr lang="fi-FI" sz="2600" dirty="0" err="1">
                <a:solidFill>
                  <a:srgbClr val="FFFFFF"/>
                </a:solidFill>
              </a:rPr>
              <a:t>used</a:t>
            </a:r>
            <a:endParaRPr lang="fi-FI" sz="2600" dirty="0">
              <a:solidFill>
                <a:srgbClr val="FFFFFF"/>
              </a:solidFill>
            </a:endParaRPr>
          </a:p>
          <a:p>
            <a:r>
              <a:rPr lang="fi-FI" sz="2600" dirty="0" err="1">
                <a:solidFill>
                  <a:srgbClr val="FFFFFF"/>
                </a:solidFill>
              </a:rPr>
              <a:t>Co-creation</a:t>
            </a:r>
            <a:r>
              <a:rPr lang="fi-FI" sz="2600" dirty="0">
                <a:solidFill>
                  <a:srgbClr val="FFFFFF"/>
                </a:solidFill>
              </a:rPr>
              <a:t> at </a:t>
            </a:r>
            <a:r>
              <a:rPr lang="fi-FI" sz="2600" dirty="0" err="1">
                <a:solidFill>
                  <a:srgbClr val="FFFFFF"/>
                </a:solidFill>
              </a:rPr>
              <a:t>different</a:t>
            </a:r>
            <a:r>
              <a:rPr lang="fi-FI" sz="2600" dirty="0">
                <a:solidFill>
                  <a:srgbClr val="FFFFFF"/>
                </a:solidFill>
              </a:rPr>
              <a:t> </a:t>
            </a:r>
            <a:r>
              <a:rPr lang="fi-FI" sz="2600" dirty="0" err="1">
                <a:solidFill>
                  <a:srgbClr val="FFFFFF"/>
                </a:solidFill>
              </a:rPr>
              <a:t>levels</a:t>
            </a:r>
            <a:r>
              <a:rPr lang="fi-FI" sz="2600" dirty="0">
                <a:solidFill>
                  <a:srgbClr val="FFFFFF"/>
                </a:solidFill>
              </a:rPr>
              <a:t> and </a:t>
            </a:r>
            <a:r>
              <a:rPr lang="fi-FI" sz="2600" dirty="0" err="1">
                <a:solidFill>
                  <a:srgbClr val="FFFFFF"/>
                </a:solidFill>
              </a:rPr>
              <a:t>different</a:t>
            </a:r>
            <a:r>
              <a:rPr lang="fi-FI" sz="2600" dirty="0">
                <a:solidFill>
                  <a:srgbClr val="FFFFFF"/>
                </a:solidFill>
              </a:rPr>
              <a:t> </a:t>
            </a:r>
            <a:r>
              <a:rPr lang="fi-FI" sz="2600" dirty="0" err="1">
                <a:solidFill>
                  <a:srgbClr val="FFFFFF"/>
                </a:solidFill>
              </a:rPr>
              <a:t>ways</a:t>
            </a:r>
            <a:endParaRPr lang="fi-FI" sz="2600" dirty="0">
              <a:solidFill>
                <a:srgbClr val="FFFFFF"/>
              </a:solidFill>
            </a:endParaRPr>
          </a:p>
          <a:p>
            <a:r>
              <a:rPr lang="fi-FI" sz="2600" dirty="0" err="1">
                <a:solidFill>
                  <a:srgbClr val="FFFFFF"/>
                </a:solidFill>
              </a:rPr>
              <a:t>Combining</a:t>
            </a:r>
            <a:r>
              <a:rPr lang="fi-FI" sz="2600" dirty="0">
                <a:solidFill>
                  <a:srgbClr val="FFFFFF"/>
                </a:solidFill>
              </a:rPr>
              <a:t> </a:t>
            </a:r>
            <a:r>
              <a:rPr lang="fi-FI" sz="2600" dirty="0" err="1">
                <a:solidFill>
                  <a:srgbClr val="FFFFFF"/>
                </a:solidFill>
              </a:rPr>
              <a:t>different</a:t>
            </a:r>
            <a:r>
              <a:rPr lang="fi-FI" sz="2600" dirty="0">
                <a:solidFill>
                  <a:srgbClr val="FFFFFF"/>
                </a:solidFill>
              </a:rPr>
              <a:t> ’</a:t>
            </a:r>
            <a:r>
              <a:rPr lang="fi-FI" sz="2600" dirty="0" err="1">
                <a:solidFill>
                  <a:srgbClr val="FFFFFF"/>
                </a:solidFill>
              </a:rPr>
              <a:t>models</a:t>
            </a:r>
            <a:r>
              <a:rPr lang="fi-FI" sz="2600" dirty="0">
                <a:solidFill>
                  <a:srgbClr val="FFFFFF"/>
                </a:solidFill>
              </a:rPr>
              <a:t> of </a:t>
            </a:r>
            <a:r>
              <a:rPr lang="fi-FI" sz="2600" dirty="0" err="1">
                <a:solidFill>
                  <a:srgbClr val="FFFFFF"/>
                </a:solidFill>
              </a:rPr>
              <a:t>co-creation</a:t>
            </a:r>
            <a:r>
              <a:rPr lang="fi-FI" sz="2600" dirty="0">
                <a:solidFill>
                  <a:srgbClr val="FFFFFF"/>
                </a:solidFill>
              </a:rPr>
              <a:t>’</a:t>
            </a:r>
          </a:p>
          <a:p>
            <a:r>
              <a:rPr lang="fi-FI" sz="2600" dirty="0" err="1">
                <a:solidFill>
                  <a:srgbClr val="FFFFFF"/>
                </a:solidFill>
              </a:rPr>
              <a:t>Partially</a:t>
            </a:r>
            <a:r>
              <a:rPr lang="fi-FI" sz="2600" dirty="0">
                <a:solidFill>
                  <a:srgbClr val="FFFFFF"/>
                </a:solidFill>
              </a:rPr>
              <a:t> </a:t>
            </a:r>
            <a:r>
              <a:rPr lang="fi-FI" sz="2600" dirty="0" err="1">
                <a:solidFill>
                  <a:srgbClr val="FFFFFF"/>
                </a:solidFill>
              </a:rPr>
              <a:t>initiated</a:t>
            </a:r>
            <a:r>
              <a:rPr lang="fi-FI" sz="2600" dirty="0">
                <a:solidFill>
                  <a:srgbClr val="FFFFFF"/>
                </a:solidFill>
              </a:rPr>
              <a:t> </a:t>
            </a:r>
            <a:r>
              <a:rPr lang="fi-FI" sz="2600" dirty="0" err="1">
                <a:solidFill>
                  <a:srgbClr val="FFFFFF"/>
                </a:solidFill>
              </a:rPr>
              <a:t>by</a:t>
            </a:r>
            <a:r>
              <a:rPr lang="fi-FI" sz="2600" dirty="0">
                <a:solidFill>
                  <a:srgbClr val="FFFFFF"/>
                </a:solidFill>
              </a:rPr>
              <a:t> </a:t>
            </a:r>
            <a:r>
              <a:rPr lang="fi-FI" sz="2600" dirty="0" err="1">
                <a:solidFill>
                  <a:srgbClr val="FFFFFF"/>
                </a:solidFill>
              </a:rPr>
              <a:t>civil</a:t>
            </a:r>
            <a:r>
              <a:rPr lang="fi-FI" sz="2600" dirty="0">
                <a:solidFill>
                  <a:srgbClr val="FFFFFF"/>
                </a:solidFill>
              </a:rPr>
              <a:t> </a:t>
            </a:r>
            <a:r>
              <a:rPr lang="fi-FI" sz="2600" dirty="0" err="1">
                <a:solidFill>
                  <a:srgbClr val="FFFFFF"/>
                </a:solidFill>
              </a:rPr>
              <a:t>society</a:t>
            </a:r>
            <a:r>
              <a:rPr lang="fi-FI" sz="2600" dirty="0">
                <a:solidFill>
                  <a:srgbClr val="FFFFFF"/>
                </a:solidFill>
              </a:rPr>
              <a:t> </a:t>
            </a:r>
            <a:r>
              <a:rPr lang="fi-FI" sz="2600" dirty="0" err="1">
                <a:solidFill>
                  <a:srgbClr val="FFFFFF"/>
                </a:solidFill>
              </a:rPr>
              <a:t>but</a:t>
            </a:r>
            <a:r>
              <a:rPr lang="fi-FI" sz="2600" dirty="0">
                <a:solidFill>
                  <a:srgbClr val="FFFFFF"/>
                </a:solidFill>
              </a:rPr>
              <a:t> </a:t>
            </a:r>
            <a:r>
              <a:rPr lang="fi-FI" sz="2600" dirty="0" err="1">
                <a:solidFill>
                  <a:srgbClr val="FFFFFF"/>
                </a:solidFill>
              </a:rPr>
              <a:t>co-creation</a:t>
            </a:r>
            <a:r>
              <a:rPr lang="fi-FI" sz="2600" dirty="0">
                <a:solidFill>
                  <a:srgbClr val="FFFFFF"/>
                </a:solidFill>
              </a:rPr>
              <a:t> </a:t>
            </a:r>
            <a:r>
              <a:rPr lang="fi-FI" sz="2600" dirty="0" err="1">
                <a:solidFill>
                  <a:srgbClr val="FFFFFF"/>
                </a:solidFill>
              </a:rPr>
              <a:t>processes</a:t>
            </a:r>
            <a:r>
              <a:rPr lang="fi-FI" sz="2600" dirty="0">
                <a:solidFill>
                  <a:srgbClr val="FFFFFF"/>
                </a:solidFill>
              </a:rPr>
              <a:t> </a:t>
            </a:r>
            <a:r>
              <a:rPr lang="fi-FI" sz="2600" dirty="0" err="1">
                <a:solidFill>
                  <a:srgbClr val="FFFFFF"/>
                </a:solidFill>
              </a:rPr>
              <a:t>started</a:t>
            </a:r>
            <a:r>
              <a:rPr lang="fi-FI" sz="2600" dirty="0">
                <a:solidFill>
                  <a:srgbClr val="FFFFFF"/>
                </a:solidFill>
              </a:rPr>
              <a:t> </a:t>
            </a:r>
            <a:r>
              <a:rPr lang="fi-FI" sz="2600" dirty="0" err="1">
                <a:solidFill>
                  <a:srgbClr val="FFFFFF"/>
                </a:solidFill>
              </a:rPr>
              <a:t>with</a:t>
            </a:r>
            <a:r>
              <a:rPr lang="fi-FI" sz="2600" dirty="0">
                <a:solidFill>
                  <a:srgbClr val="FFFFFF"/>
                </a:solidFill>
              </a:rPr>
              <a:t> </a:t>
            </a:r>
            <a:r>
              <a:rPr lang="fi-FI" sz="2600" dirty="0" err="1">
                <a:solidFill>
                  <a:srgbClr val="FFFFFF"/>
                </a:solidFill>
              </a:rPr>
              <a:t>the</a:t>
            </a:r>
            <a:r>
              <a:rPr lang="fi-FI" sz="2600" dirty="0">
                <a:solidFill>
                  <a:srgbClr val="FFFFFF"/>
                </a:solidFill>
              </a:rPr>
              <a:t> </a:t>
            </a:r>
            <a:r>
              <a:rPr lang="fi-FI" sz="2600" dirty="0" err="1">
                <a:solidFill>
                  <a:srgbClr val="FFFFFF"/>
                </a:solidFill>
              </a:rPr>
              <a:t>support</a:t>
            </a:r>
            <a:r>
              <a:rPr lang="fi-FI" sz="2600" dirty="0">
                <a:solidFill>
                  <a:srgbClr val="FFFFFF"/>
                </a:solidFill>
              </a:rPr>
              <a:t> of </a:t>
            </a:r>
            <a:r>
              <a:rPr lang="fi-FI" sz="2600" dirty="0" err="1">
                <a:solidFill>
                  <a:srgbClr val="FFFFFF"/>
                </a:solidFill>
              </a:rPr>
              <a:t>the</a:t>
            </a:r>
            <a:r>
              <a:rPr lang="fi-FI" sz="2600" dirty="0">
                <a:solidFill>
                  <a:srgbClr val="FFFFFF"/>
                </a:solidFill>
              </a:rPr>
              <a:t> </a:t>
            </a:r>
            <a:r>
              <a:rPr lang="fi-FI" sz="2600" dirty="0" err="1">
                <a:solidFill>
                  <a:srgbClr val="FFFFFF"/>
                </a:solidFill>
              </a:rPr>
              <a:t>public</a:t>
            </a:r>
            <a:r>
              <a:rPr lang="fi-FI" sz="2600" dirty="0">
                <a:solidFill>
                  <a:srgbClr val="FFFFFF"/>
                </a:solidFill>
              </a:rPr>
              <a:t> </a:t>
            </a:r>
            <a:r>
              <a:rPr lang="fi-FI" sz="2600" dirty="0" err="1">
                <a:solidFill>
                  <a:srgbClr val="FFFFFF"/>
                </a:solidFill>
              </a:rPr>
              <a:t>sector</a:t>
            </a:r>
            <a:endParaRPr lang="fi-FI" sz="2600" dirty="0">
              <a:solidFill>
                <a:srgbClr val="FFFFFF"/>
              </a:solidFill>
            </a:endParaRPr>
          </a:p>
          <a:p>
            <a:r>
              <a:rPr lang="fi-FI" sz="2600" dirty="0" err="1">
                <a:solidFill>
                  <a:srgbClr val="FFFFFF"/>
                </a:solidFill>
              </a:rPr>
              <a:t>Some</a:t>
            </a:r>
            <a:r>
              <a:rPr lang="fi-FI" sz="2600" dirty="0">
                <a:solidFill>
                  <a:srgbClr val="FFFFFF"/>
                </a:solidFill>
              </a:rPr>
              <a:t> </a:t>
            </a:r>
            <a:r>
              <a:rPr lang="fi-FI" sz="2600" dirty="0" err="1">
                <a:solidFill>
                  <a:srgbClr val="FFFFFF"/>
                </a:solidFill>
              </a:rPr>
              <a:t>form</a:t>
            </a:r>
            <a:r>
              <a:rPr lang="fi-FI" sz="2600" dirty="0">
                <a:solidFill>
                  <a:srgbClr val="FFFFFF"/>
                </a:solidFill>
              </a:rPr>
              <a:t> of </a:t>
            </a:r>
            <a:r>
              <a:rPr lang="fi-FI" sz="2600" dirty="0" err="1">
                <a:solidFill>
                  <a:srgbClr val="FFFFFF"/>
                </a:solidFill>
              </a:rPr>
              <a:t>puplic</a:t>
            </a:r>
            <a:r>
              <a:rPr lang="fi-FI" sz="2600" dirty="0">
                <a:solidFill>
                  <a:srgbClr val="FFFFFF"/>
                </a:solidFill>
              </a:rPr>
              <a:t> </a:t>
            </a:r>
            <a:r>
              <a:rPr lang="fi-FI" sz="2600" dirty="0" err="1">
                <a:solidFill>
                  <a:srgbClr val="FFFFFF"/>
                </a:solidFill>
              </a:rPr>
              <a:t>funding</a:t>
            </a:r>
            <a:r>
              <a:rPr lang="fi-FI" sz="2600" dirty="0">
                <a:solidFill>
                  <a:srgbClr val="FFFFFF"/>
                </a:solidFill>
              </a:rPr>
              <a:t> </a:t>
            </a:r>
          </a:p>
          <a:p>
            <a:endParaRPr lang="fi-FI" sz="2000" dirty="0">
              <a:solidFill>
                <a:srgbClr val="FFFFFF"/>
              </a:solidFill>
            </a:endParaRPr>
          </a:p>
        </p:txBody>
      </p:sp>
    </p:spTree>
    <p:extLst>
      <p:ext uri="{BB962C8B-B14F-4D97-AF65-F5344CB8AC3E}">
        <p14:creationId xmlns:p14="http://schemas.microsoft.com/office/powerpoint/2010/main" val="238405970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CE23168-CBFE-A149-AFCB-AC440D193E99}"/>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20" y="0"/>
            <a:ext cx="12191980" cy="6857990"/>
          </a:xfrm>
          <a:prstGeom prst="rect">
            <a:avLst/>
          </a:prstGeom>
        </p:spPr>
      </p:pic>
      <p:cxnSp>
        <p:nvCxnSpPr>
          <p:cNvPr id="16" name="Straight Connector 15">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74117EE-BEAD-1B44-88B4-9EE1B24A2070}"/>
              </a:ext>
            </a:extLst>
          </p:cNvPr>
          <p:cNvSpPr/>
          <p:nvPr/>
        </p:nvSpPr>
        <p:spPr>
          <a:xfrm>
            <a:off x="5155379" y="1065861"/>
            <a:ext cx="6846119" cy="5253295"/>
          </a:xfrm>
          <a:prstGeom prst="rect">
            <a:avLst/>
          </a:prstGeo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r>
              <a:rPr lang="en-US" sz="2400" dirty="0">
                <a:solidFill>
                  <a:srgbClr val="FFFFFF"/>
                </a:solidFill>
              </a:rPr>
              <a:t>N</a:t>
            </a:r>
            <a:r>
              <a:rPr lang="en-US" sz="2400" kern="1200" dirty="0">
                <a:solidFill>
                  <a:srgbClr val="FFFFFF"/>
                </a:solidFill>
                <a:latin typeface="+mn-lt"/>
                <a:ea typeface="+mn-ea"/>
                <a:cs typeface="+mn-cs"/>
              </a:rPr>
              <a:t>eeds and goals:</a:t>
            </a:r>
          </a:p>
          <a:p>
            <a:pPr lvl="2" indent="-228600">
              <a:lnSpc>
                <a:spcPct val="90000"/>
              </a:lnSpc>
              <a:spcAft>
                <a:spcPts val="600"/>
              </a:spcAft>
              <a:buFont typeface="Arial" panose="020B0604020202020204" pitchFamily="34" charset="0"/>
              <a:buChar char="•"/>
            </a:pPr>
            <a:r>
              <a:rPr lang="en-US" sz="2400" kern="1200" dirty="0">
                <a:solidFill>
                  <a:srgbClr val="FFFFFF"/>
                </a:solidFill>
                <a:ea typeface="+mn-ea"/>
                <a:cs typeface="+mn-cs"/>
              </a:rPr>
              <a:t> To r</a:t>
            </a:r>
            <a:r>
              <a:rPr lang="en-US" sz="2400" dirty="0"/>
              <a:t>evitalize musical tradition amongst young residents of </a:t>
            </a:r>
            <a:r>
              <a:rPr lang="en-US" sz="2400" dirty="0" err="1"/>
              <a:t>Kaustinen</a:t>
            </a:r>
            <a:r>
              <a:rPr lang="en-US" sz="2400" dirty="0"/>
              <a:t> and to safeguard local musical traditions</a:t>
            </a:r>
          </a:p>
          <a:p>
            <a:pPr lvl="2" indent="-228600">
              <a:lnSpc>
                <a:spcPct val="90000"/>
              </a:lnSpc>
              <a:spcAft>
                <a:spcPts val="600"/>
              </a:spcAft>
              <a:buFont typeface="Arial" panose="020B0604020202020204" pitchFamily="34" charset="0"/>
              <a:buChar char="•"/>
            </a:pPr>
            <a:r>
              <a:rPr lang="en-US" sz="2400" kern="1200" dirty="0">
                <a:solidFill>
                  <a:srgbClr val="FFFFFF"/>
                </a:solidFill>
                <a:ea typeface="+mn-ea"/>
                <a:cs typeface="+mn-cs"/>
              </a:rPr>
              <a:t>A communal singing event to celebrate the 150</a:t>
            </a:r>
            <a:r>
              <a:rPr lang="en-US" sz="2400" kern="1200" baseline="30000" dirty="0">
                <a:solidFill>
                  <a:srgbClr val="FFFFFF"/>
                </a:solidFill>
                <a:ea typeface="+mn-ea"/>
                <a:cs typeface="+mn-cs"/>
              </a:rPr>
              <a:t>th</a:t>
            </a:r>
            <a:r>
              <a:rPr lang="en-US" sz="2400" kern="1200" dirty="0">
                <a:solidFill>
                  <a:srgbClr val="FFFFFF"/>
                </a:solidFill>
                <a:ea typeface="+mn-ea"/>
                <a:cs typeface="+mn-cs"/>
              </a:rPr>
              <a:t> anniversary </a:t>
            </a:r>
            <a:r>
              <a:rPr lang="en-US" sz="2400" dirty="0">
                <a:solidFill>
                  <a:srgbClr val="FFFFFF"/>
                </a:solidFill>
              </a:rPr>
              <a:t>of </a:t>
            </a:r>
            <a:r>
              <a:rPr lang="en-US" sz="2400" kern="1200" dirty="0" err="1">
                <a:solidFill>
                  <a:srgbClr val="FFFFFF"/>
                </a:solidFill>
                <a:ea typeface="+mn-ea"/>
                <a:cs typeface="+mn-cs"/>
              </a:rPr>
              <a:t>Kaustinen</a:t>
            </a:r>
            <a:r>
              <a:rPr lang="en-US" sz="2400" kern="1200" dirty="0">
                <a:solidFill>
                  <a:srgbClr val="FFFFFF"/>
                </a:solidFill>
                <a:ea typeface="+mn-ea"/>
                <a:cs typeface="+mn-cs"/>
              </a:rPr>
              <a:t> as a municipality</a:t>
            </a:r>
          </a:p>
          <a:p>
            <a:pPr indent="-228600">
              <a:lnSpc>
                <a:spcPct val="90000"/>
              </a:lnSpc>
              <a:spcAft>
                <a:spcPts val="600"/>
              </a:spcAft>
              <a:buFont typeface="Arial" panose="020B0604020202020204" pitchFamily="34" charset="0"/>
              <a:buChar char="•"/>
            </a:pPr>
            <a:r>
              <a:rPr lang="en-US" sz="2400" kern="1200" dirty="0">
                <a:solidFill>
                  <a:srgbClr val="FFFFFF"/>
                </a:solidFill>
                <a:latin typeface="+mn-lt"/>
                <a:ea typeface="+mn-ea"/>
                <a:cs typeface="+mn-cs"/>
              </a:rPr>
              <a:t>Based on citizen initiatives and cooperation between the local education </a:t>
            </a:r>
            <a:r>
              <a:rPr lang="en-US" sz="2400" dirty="0">
                <a:solidFill>
                  <a:srgbClr val="FFFFFF"/>
                </a:solidFill>
              </a:rPr>
              <a:t>providers</a:t>
            </a:r>
            <a:r>
              <a:rPr lang="en-US" sz="2400" kern="1200" dirty="0">
                <a:solidFill>
                  <a:srgbClr val="FFFFFF"/>
                </a:solidFill>
                <a:latin typeface="+mn-lt"/>
                <a:ea typeface="+mn-ea"/>
                <a:cs typeface="+mn-cs"/>
              </a:rPr>
              <a:t>, </a:t>
            </a:r>
            <a:r>
              <a:rPr lang="en-US" sz="2400" kern="1200" dirty="0" err="1">
                <a:solidFill>
                  <a:srgbClr val="FFFFFF"/>
                </a:solidFill>
                <a:latin typeface="+mn-lt"/>
                <a:ea typeface="+mn-ea"/>
                <a:cs typeface="+mn-cs"/>
              </a:rPr>
              <a:t>Kaustinen</a:t>
            </a:r>
            <a:r>
              <a:rPr lang="en-US" sz="2400" kern="1200" dirty="0">
                <a:solidFill>
                  <a:srgbClr val="FFFFFF"/>
                </a:solidFill>
                <a:latin typeface="+mn-lt"/>
                <a:ea typeface="+mn-ea"/>
                <a:cs typeface="+mn-cs"/>
              </a:rPr>
              <a:t> city council and a number of local third sector cultural </a:t>
            </a:r>
            <a:r>
              <a:rPr lang="en-US" sz="2400" kern="1200" dirty="0" err="1">
                <a:solidFill>
                  <a:srgbClr val="FFFFFF"/>
                </a:solidFill>
                <a:latin typeface="+mn-lt"/>
                <a:ea typeface="+mn-ea"/>
                <a:cs typeface="+mn-cs"/>
              </a:rPr>
              <a:t>organisations</a:t>
            </a:r>
            <a:endParaRPr lang="en-US" sz="2400" kern="1200" dirty="0">
              <a:solidFill>
                <a:srgbClr val="FFFFFF"/>
              </a:solidFill>
              <a:latin typeface="+mn-lt"/>
              <a:ea typeface="+mn-ea"/>
              <a:cs typeface="+mn-cs"/>
            </a:endParaRPr>
          </a:p>
          <a:p>
            <a:pPr indent="-228600">
              <a:lnSpc>
                <a:spcPct val="90000"/>
              </a:lnSpc>
              <a:spcAft>
                <a:spcPts val="600"/>
              </a:spcAft>
              <a:buFont typeface="Arial" panose="020B0604020202020204" pitchFamily="34" charset="0"/>
              <a:buChar char="•"/>
            </a:pPr>
            <a:r>
              <a:rPr lang="en-US" sz="2400" kern="1200" dirty="0">
                <a:solidFill>
                  <a:srgbClr val="FFFFFF"/>
                </a:solidFill>
                <a:latin typeface="+mn-lt"/>
                <a:ea typeface="+mn-ea"/>
                <a:cs typeface="+mn-cs"/>
              </a:rPr>
              <a:t>In addition, local residents from young children to the elderly were closely involved with the project</a:t>
            </a:r>
          </a:p>
          <a:p>
            <a:pPr indent="-228600">
              <a:lnSpc>
                <a:spcPct val="90000"/>
              </a:lnSpc>
              <a:spcAft>
                <a:spcPts val="600"/>
              </a:spcAft>
              <a:buFont typeface="Arial" panose="020B0604020202020204" pitchFamily="34" charset="0"/>
              <a:buChar char="•"/>
            </a:pPr>
            <a:r>
              <a:rPr lang="en-US" sz="2400" dirty="0"/>
              <a:t>Project started with an open-to-all planning meeting</a:t>
            </a:r>
            <a:endParaRPr lang="en-US" sz="2400" kern="1200" dirty="0">
              <a:solidFill>
                <a:srgbClr val="FFFFFF"/>
              </a:solidFill>
              <a:ea typeface="+mn-ea"/>
              <a:cs typeface="+mn-cs"/>
            </a:endParaRPr>
          </a:p>
        </p:txBody>
      </p:sp>
      <p:sp>
        <p:nvSpPr>
          <p:cNvPr id="8" name="Rectangle 7">
            <a:extLst>
              <a:ext uri="{FF2B5EF4-FFF2-40B4-BE49-F238E27FC236}">
                <a16:creationId xmlns:a16="http://schemas.microsoft.com/office/drawing/2014/main" id="{A71BCCCB-6D57-7E4E-8AA2-C66B46780054}"/>
              </a:ext>
            </a:extLst>
          </p:cNvPr>
          <p:cNvSpPr/>
          <p:nvPr/>
        </p:nvSpPr>
        <p:spPr>
          <a:xfrm>
            <a:off x="561138" y="2459504"/>
            <a:ext cx="4033123" cy="1938992"/>
          </a:xfrm>
          <a:prstGeom prst="rect">
            <a:avLst/>
          </a:prstGeom>
        </p:spPr>
        <p:txBody>
          <a:bodyPr wrap="square">
            <a:spAutoFit/>
          </a:bodyPr>
          <a:lstStyle/>
          <a:p>
            <a:r>
              <a:rPr lang="fi-FI" sz="4000" dirty="0">
                <a:solidFill>
                  <a:srgbClr val="FFFFFF"/>
                </a:solidFill>
                <a:latin typeface="+mj-lt"/>
              </a:rPr>
              <a:t>Case 1: Kaustinen </a:t>
            </a:r>
            <a:r>
              <a:rPr lang="fi-FI" sz="4000" dirty="0" err="1">
                <a:solidFill>
                  <a:srgbClr val="FFFFFF"/>
                </a:solidFill>
                <a:latin typeface="+mj-lt"/>
              </a:rPr>
              <a:t>Sings</a:t>
            </a:r>
            <a:r>
              <a:rPr lang="fi-FI" sz="4000" dirty="0">
                <a:solidFill>
                  <a:srgbClr val="FFFFFF"/>
                </a:solidFill>
                <a:latin typeface="+mj-lt"/>
              </a:rPr>
              <a:t> – </a:t>
            </a:r>
            <a:r>
              <a:rPr lang="fi-FI" sz="4000" dirty="0" err="1">
                <a:solidFill>
                  <a:srgbClr val="FFFFFF"/>
                </a:solidFill>
                <a:latin typeface="+mj-lt"/>
              </a:rPr>
              <a:t>Spring</a:t>
            </a:r>
            <a:r>
              <a:rPr lang="fi-FI" sz="4000" dirty="0">
                <a:solidFill>
                  <a:srgbClr val="FFFFFF"/>
                </a:solidFill>
                <a:latin typeface="+mj-lt"/>
              </a:rPr>
              <a:t> </a:t>
            </a:r>
            <a:r>
              <a:rPr lang="fi-FI" sz="4000" dirty="0" err="1">
                <a:solidFill>
                  <a:srgbClr val="FFFFFF"/>
                </a:solidFill>
                <a:latin typeface="+mj-lt"/>
              </a:rPr>
              <a:t>singing</a:t>
            </a:r>
            <a:r>
              <a:rPr lang="fi-FI" sz="4000" dirty="0">
                <a:solidFill>
                  <a:srgbClr val="FFFFFF"/>
                </a:solidFill>
                <a:latin typeface="+mj-lt"/>
              </a:rPr>
              <a:t> </a:t>
            </a:r>
            <a:r>
              <a:rPr lang="fi-FI" sz="4000" dirty="0" err="1">
                <a:solidFill>
                  <a:srgbClr val="FFFFFF"/>
                </a:solidFill>
                <a:latin typeface="+mj-lt"/>
              </a:rPr>
              <a:t>event</a:t>
            </a:r>
            <a:endParaRPr lang="fi-FI" sz="4000" dirty="0">
              <a:latin typeface="+mj-lt"/>
            </a:endParaRPr>
          </a:p>
        </p:txBody>
      </p:sp>
    </p:spTree>
    <p:extLst>
      <p:ext uri="{BB962C8B-B14F-4D97-AF65-F5344CB8AC3E}">
        <p14:creationId xmlns:p14="http://schemas.microsoft.com/office/powerpoint/2010/main" val="406814430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EF42E8E-4A65-924B-B30C-3E30DC9CFA21}"/>
              </a:ext>
            </a:extLst>
          </p:cNvPr>
          <p:cNvPicPr>
            <a:picLocks noChangeAspect="1"/>
          </p:cNvPicPr>
          <p:nvPr/>
        </p:nvPicPr>
        <p:blipFill rotWithShape="1">
          <a:blip r:embed="rId2" cstate="screen">
            <a:alphaModFix amt="51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55DBB26C-A9C4-1C43-A2D4-B3E9239D6167}"/>
              </a:ext>
            </a:extLst>
          </p:cNvPr>
          <p:cNvSpPr>
            <a:spLocks noGrp="1"/>
          </p:cNvSpPr>
          <p:nvPr>
            <p:ph type="title"/>
          </p:nvPr>
        </p:nvSpPr>
        <p:spPr>
          <a:xfrm>
            <a:off x="1096844" y="681037"/>
            <a:ext cx="10904656" cy="1550099"/>
          </a:xfrm>
        </p:spPr>
        <p:txBody>
          <a:bodyPr>
            <a:normAutofit fontScale="90000"/>
          </a:bodyPr>
          <a:lstStyle/>
          <a:p>
            <a:r>
              <a:rPr lang="fi-FI" dirty="0" err="1">
                <a:solidFill>
                  <a:srgbClr val="FFFFFF"/>
                </a:solidFill>
              </a:rPr>
              <a:t>Lessons</a:t>
            </a:r>
            <a:r>
              <a:rPr lang="fi-FI" dirty="0">
                <a:solidFill>
                  <a:srgbClr val="FFFFFF"/>
                </a:solidFill>
              </a:rPr>
              <a:t> </a:t>
            </a:r>
            <a:r>
              <a:rPr lang="fi-FI" dirty="0" err="1">
                <a:solidFill>
                  <a:srgbClr val="FFFFFF"/>
                </a:solidFill>
              </a:rPr>
              <a:t>learnt</a:t>
            </a:r>
            <a:r>
              <a:rPr lang="fi-FI" dirty="0">
                <a:solidFill>
                  <a:srgbClr val="FFFFFF"/>
                </a:solidFill>
              </a:rPr>
              <a:t>: </a:t>
            </a:r>
            <a:r>
              <a:rPr lang="fi-FI" dirty="0" err="1">
                <a:solidFill>
                  <a:srgbClr val="FFFFFF"/>
                </a:solidFill>
              </a:rPr>
              <a:t>What</a:t>
            </a:r>
            <a:r>
              <a:rPr lang="fi-FI" dirty="0">
                <a:solidFill>
                  <a:srgbClr val="FFFFFF"/>
                </a:solidFill>
              </a:rPr>
              <a:t> </a:t>
            </a:r>
            <a:r>
              <a:rPr lang="fi-FI" dirty="0" err="1">
                <a:solidFill>
                  <a:srgbClr val="FFFFFF"/>
                </a:solidFill>
              </a:rPr>
              <a:t>was</a:t>
            </a:r>
            <a:r>
              <a:rPr lang="fi-FI" dirty="0">
                <a:solidFill>
                  <a:srgbClr val="FFFFFF"/>
                </a:solidFill>
              </a:rPr>
              <a:t> </a:t>
            </a:r>
            <a:r>
              <a:rPr lang="fi-FI" dirty="0" err="1">
                <a:solidFill>
                  <a:srgbClr val="FFFFFF"/>
                </a:solidFill>
              </a:rPr>
              <a:t>important</a:t>
            </a:r>
            <a:r>
              <a:rPr lang="fi-FI" dirty="0">
                <a:solidFill>
                  <a:srgbClr val="FFFFFF"/>
                </a:solidFill>
              </a:rPr>
              <a:t> for </a:t>
            </a:r>
            <a:r>
              <a:rPr lang="fi-FI" dirty="0" err="1">
                <a:solidFill>
                  <a:srgbClr val="FFFFFF"/>
                </a:solidFill>
              </a:rPr>
              <a:t>successful</a:t>
            </a:r>
            <a:r>
              <a:rPr lang="fi-FI" dirty="0">
                <a:solidFill>
                  <a:srgbClr val="FFFFFF"/>
                </a:solidFill>
              </a:rPr>
              <a:t> </a:t>
            </a:r>
            <a:r>
              <a:rPr lang="fi-FI" dirty="0" err="1">
                <a:solidFill>
                  <a:srgbClr val="FFFFFF"/>
                </a:solidFill>
              </a:rPr>
              <a:t>co-creation</a:t>
            </a:r>
            <a:r>
              <a:rPr lang="fi-FI" dirty="0">
                <a:solidFill>
                  <a:srgbClr val="FFFFFF"/>
                </a:solidFill>
              </a:rPr>
              <a:t>?</a:t>
            </a:r>
            <a:br>
              <a:rPr lang="fi-FI" dirty="0">
                <a:solidFill>
                  <a:srgbClr val="FFFFFF"/>
                </a:solidFill>
              </a:rPr>
            </a:br>
            <a:endParaRPr lang="fi-FI" sz="4400" dirty="0">
              <a:solidFill>
                <a:srgbClr val="FFFFFF"/>
              </a:solidFill>
            </a:endParaRPr>
          </a:p>
        </p:txBody>
      </p:sp>
      <p:sp>
        <p:nvSpPr>
          <p:cNvPr id="3" name="Content Placeholder 2">
            <a:extLst>
              <a:ext uri="{FF2B5EF4-FFF2-40B4-BE49-F238E27FC236}">
                <a16:creationId xmlns:a16="http://schemas.microsoft.com/office/drawing/2014/main" id="{930CC256-C4BB-654A-A596-D862BC006008}"/>
              </a:ext>
            </a:extLst>
          </p:cNvPr>
          <p:cNvSpPr>
            <a:spLocks noGrp="1"/>
          </p:cNvSpPr>
          <p:nvPr>
            <p:ph idx="1"/>
          </p:nvPr>
        </p:nvSpPr>
        <p:spPr>
          <a:xfrm>
            <a:off x="585216" y="2371714"/>
            <a:ext cx="10904656" cy="4175389"/>
          </a:xfrm>
        </p:spPr>
        <p:txBody>
          <a:bodyPr>
            <a:normAutofit/>
          </a:bodyPr>
          <a:lstStyle/>
          <a:p>
            <a:pPr lvl="1"/>
            <a:r>
              <a:rPr lang="en-US" dirty="0">
                <a:solidFill>
                  <a:srgbClr val="FFFFFF"/>
                </a:solidFill>
              </a:rPr>
              <a:t>Involving all stakeholders closely with the project planning (equal opportunities to be heard and to voice opinions)</a:t>
            </a:r>
          </a:p>
          <a:p>
            <a:pPr lvl="1"/>
            <a:r>
              <a:rPr lang="fi-FI" dirty="0" err="1">
                <a:solidFill>
                  <a:srgbClr val="FFFFFF"/>
                </a:solidFill>
              </a:rPr>
              <a:t>Participation</a:t>
            </a:r>
            <a:r>
              <a:rPr lang="fi-FI" dirty="0">
                <a:solidFill>
                  <a:srgbClr val="FFFFFF"/>
                </a:solidFill>
              </a:rPr>
              <a:t> and </a:t>
            </a:r>
            <a:r>
              <a:rPr lang="fi-FI" dirty="0" err="1">
                <a:solidFill>
                  <a:srgbClr val="FFFFFF"/>
                </a:solidFill>
              </a:rPr>
              <a:t>wide</a:t>
            </a:r>
            <a:r>
              <a:rPr lang="fi-FI" dirty="0">
                <a:solidFill>
                  <a:srgbClr val="FFFFFF"/>
                </a:solidFill>
              </a:rPr>
              <a:t> </a:t>
            </a:r>
            <a:r>
              <a:rPr lang="fi-FI" dirty="0" err="1">
                <a:solidFill>
                  <a:srgbClr val="FFFFFF"/>
                </a:solidFill>
              </a:rPr>
              <a:t>engagement</a:t>
            </a:r>
            <a:endParaRPr lang="fi-FI" dirty="0">
              <a:solidFill>
                <a:srgbClr val="FFFFFF"/>
              </a:solidFill>
            </a:endParaRPr>
          </a:p>
          <a:p>
            <a:pPr lvl="1"/>
            <a:r>
              <a:rPr lang="fi-FI" dirty="0">
                <a:solidFill>
                  <a:srgbClr val="FFFFFF"/>
                </a:solidFill>
              </a:rPr>
              <a:t>A </a:t>
            </a:r>
            <a:r>
              <a:rPr lang="fi-FI" dirty="0" err="1">
                <a:solidFill>
                  <a:srgbClr val="FFFFFF"/>
                </a:solidFill>
              </a:rPr>
              <a:t>wide</a:t>
            </a:r>
            <a:r>
              <a:rPr lang="fi-FI" dirty="0">
                <a:solidFill>
                  <a:srgbClr val="FFFFFF"/>
                </a:solidFill>
              </a:rPr>
              <a:t> </a:t>
            </a:r>
            <a:r>
              <a:rPr lang="fi-FI" dirty="0" err="1">
                <a:solidFill>
                  <a:srgbClr val="FFFFFF"/>
                </a:solidFill>
              </a:rPr>
              <a:t>network</a:t>
            </a:r>
            <a:r>
              <a:rPr lang="fi-FI" dirty="0">
                <a:solidFill>
                  <a:srgbClr val="FFFFFF"/>
                </a:solidFill>
              </a:rPr>
              <a:t> of </a:t>
            </a:r>
            <a:r>
              <a:rPr lang="fi-FI" dirty="0" err="1">
                <a:solidFill>
                  <a:srgbClr val="FFFFFF"/>
                </a:solidFill>
              </a:rPr>
              <a:t>different</a:t>
            </a:r>
            <a:r>
              <a:rPr lang="fi-FI" dirty="0">
                <a:solidFill>
                  <a:srgbClr val="FFFFFF"/>
                </a:solidFill>
              </a:rPr>
              <a:t> </a:t>
            </a:r>
            <a:r>
              <a:rPr lang="fi-FI" dirty="0" err="1">
                <a:solidFill>
                  <a:srgbClr val="FFFFFF"/>
                </a:solidFill>
              </a:rPr>
              <a:t>stakeholders</a:t>
            </a:r>
            <a:r>
              <a:rPr lang="fi-FI" dirty="0">
                <a:solidFill>
                  <a:srgbClr val="FFFFFF"/>
                </a:solidFill>
              </a:rPr>
              <a:t> and </a:t>
            </a:r>
            <a:r>
              <a:rPr lang="fi-FI" dirty="0" err="1">
                <a:solidFill>
                  <a:srgbClr val="FFFFFF"/>
                </a:solidFill>
              </a:rPr>
              <a:t>actors</a:t>
            </a:r>
            <a:r>
              <a:rPr lang="fi-FI" dirty="0">
                <a:solidFill>
                  <a:srgbClr val="FFFFFF"/>
                </a:solidFill>
              </a:rPr>
              <a:t> (</a:t>
            </a:r>
            <a:r>
              <a:rPr lang="fi-FI" dirty="0" err="1">
                <a:solidFill>
                  <a:srgbClr val="FFFFFF"/>
                </a:solidFill>
              </a:rPr>
              <a:t>variety</a:t>
            </a:r>
            <a:r>
              <a:rPr lang="fi-FI" dirty="0">
                <a:solidFill>
                  <a:srgbClr val="FFFFFF"/>
                </a:solidFill>
              </a:rPr>
              <a:t> of </a:t>
            </a:r>
            <a:r>
              <a:rPr lang="fi-FI" dirty="0" err="1">
                <a:solidFill>
                  <a:srgbClr val="FFFFFF"/>
                </a:solidFill>
              </a:rPr>
              <a:t>skills</a:t>
            </a:r>
            <a:r>
              <a:rPr lang="fi-FI" dirty="0">
                <a:solidFill>
                  <a:srgbClr val="FFFFFF"/>
                </a:solidFill>
              </a:rPr>
              <a:t> and </a:t>
            </a:r>
            <a:r>
              <a:rPr lang="en-US" dirty="0">
                <a:solidFill>
                  <a:srgbClr val="FFFFFF"/>
                </a:solidFill>
              </a:rPr>
              <a:t>experiences</a:t>
            </a:r>
            <a:r>
              <a:rPr lang="fi-FI" dirty="0">
                <a:solidFill>
                  <a:srgbClr val="FFFFFF"/>
                </a:solidFill>
              </a:rPr>
              <a:t>)</a:t>
            </a:r>
          </a:p>
          <a:p>
            <a:pPr lvl="1"/>
            <a:r>
              <a:rPr lang="fi-FI" dirty="0" err="1">
                <a:solidFill>
                  <a:srgbClr val="FFFFFF"/>
                </a:solidFill>
              </a:rPr>
              <a:t>Local</a:t>
            </a:r>
            <a:r>
              <a:rPr lang="fi-FI" dirty="0">
                <a:solidFill>
                  <a:srgbClr val="FFFFFF"/>
                </a:solidFill>
              </a:rPr>
              <a:t> </a:t>
            </a:r>
            <a:r>
              <a:rPr lang="fi-FI" dirty="0" err="1">
                <a:solidFill>
                  <a:srgbClr val="FFFFFF"/>
                </a:solidFill>
              </a:rPr>
              <a:t>communal</a:t>
            </a:r>
            <a:r>
              <a:rPr lang="fi-FI" dirty="0">
                <a:solidFill>
                  <a:srgbClr val="FFFFFF"/>
                </a:solidFill>
              </a:rPr>
              <a:t> </a:t>
            </a:r>
            <a:r>
              <a:rPr lang="fi-FI" dirty="0" err="1">
                <a:solidFill>
                  <a:srgbClr val="FFFFFF"/>
                </a:solidFill>
              </a:rPr>
              <a:t>strenght</a:t>
            </a:r>
            <a:r>
              <a:rPr lang="fi-FI" dirty="0">
                <a:solidFill>
                  <a:srgbClr val="FFFFFF"/>
                </a:solidFill>
              </a:rPr>
              <a:t> and </a:t>
            </a:r>
            <a:r>
              <a:rPr lang="fi-FI" dirty="0" err="1">
                <a:solidFill>
                  <a:srgbClr val="FFFFFF"/>
                </a:solidFill>
              </a:rPr>
              <a:t>spirit</a:t>
            </a:r>
            <a:endParaRPr lang="fi-FI" dirty="0">
              <a:solidFill>
                <a:srgbClr val="FFFFFF"/>
              </a:solidFill>
            </a:endParaRPr>
          </a:p>
          <a:p>
            <a:pPr lvl="1"/>
            <a:r>
              <a:rPr lang="en-US" dirty="0">
                <a:solidFill>
                  <a:srgbClr val="FFFFFF"/>
                </a:solidFill>
              </a:rPr>
              <a:t>A shared belief in the project’s importance </a:t>
            </a:r>
          </a:p>
          <a:p>
            <a:pPr lvl="1"/>
            <a:r>
              <a:rPr lang="en-US" dirty="0">
                <a:solidFill>
                  <a:srgbClr val="FFFFFF"/>
                </a:solidFill>
              </a:rPr>
              <a:t>Dealing with any conflicting situations communally in ways that ensures the end result is as pleasing as possible to all parties</a:t>
            </a:r>
            <a:endParaRPr lang="fi-FI" dirty="0">
              <a:solidFill>
                <a:srgbClr val="FFFFFF"/>
              </a:solidFill>
            </a:endParaRPr>
          </a:p>
        </p:txBody>
      </p:sp>
    </p:spTree>
    <p:extLst>
      <p:ext uri="{BB962C8B-B14F-4D97-AF65-F5344CB8AC3E}">
        <p14:creationId xmlns:p14="http://schemas.microsoft.com/office/powerpoint/2010/main" val="168970966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71BEC0C-013B-C44F-B99F-07E77FC56A5D}"/>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626954D-7830-3B40-B29E-4353DF2D2E7E}"/>
              </a:ext>
            </a:extLst>
          </p:cNvPr>
          <p:cNvSpPr>
            <a:spLocks noGrp="1"/>
          </p:cNvSpPr>
          <p:nvPr>
            <p:ph type="title"/>
          </p:nvPr>
        </p:nvSpPr>
        <p:spPr>
          <a:xfrm>
            <a:off x="838201" y="1065862"/>
            <a:ext cx="3313164" cy="4726276"/>
          </a:xfrm>
        </p:spPr>
        <p:txBody>
          <a:bodyPr>
            <a:normAutofit/>
          </a:bodyPr>
          <a:lstStyle/>
          <a:p>
            <a:pPr algn="r"/>
            <a:r>
              <a:rPr lang="fi-FI" sz="4000">
                <a:solidFill>
                  <a:srgbClr val="FFFFFF"/>
                </a:solidFill>
              </a:rPr>
              <a:t>Some successes and results</a:t>
            </a: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175B479-83EC-1641-9143-9B56A4ABA9C5}"/>
              </a:ext>
            </a:extLst>
          </p:cNvPr>
          <p:cNvSpPr>
            <a:spLocks noGrp="1"/>
          </p:cNvSpPr>
          <p:nvPr>
            <p:ph idx="1"/>
          </p:nvPr>
        </p:nvSpPr>
        <p:spPr>
          <a:xfrm>
            <a:off x="5155379" y="1065862"/>
            <a:ext cx="5744685" cy="4726276"/>
          </a:xfrm>
        </p:spPr>
        <p:txBody>
          <a:bodyPr anchor="ctr">
            <a:normAutofit lnSpcReduction="10000"/>
          </a:bodyPr>
          <a:lstStyle/>
          <a:p>
            <a:r>
              <a:rPr lang="en-US" sz="2400" dirty="0">
                <a:solidFill>
                  <a:srgbClr val="FFFFFF"/>
                </a:solidFill>
              </a:rPr>
              <a:t>Much of the local community was involved with the project in one way or another (performers, organizers, parents, audience etc.)</a:t>
            </a:r>
          </a:p>
          <a:p>
            <a:r>
              <a:rPr lang="en-US" sz="2400" dirty="0">
                <a:solidFill>
                  <a:srgbClr val="FFFFFF"/>
                </a:solidFill>
              </a:rPr>
              <a:t>Locally a deeply meaningful and unique event that united generations</a:t>
            </a:r>
          </a:p>
          <a:p>
            <a:r>
              <a:rPr lang="en-US" sz="2400" dirty="0">
                <a:solidFill>
                  <a:srgbClr val="FFFFFF"/>
                </a:solidFill>
              </a:rPr>
              <a:t>Producing something unprecedented </a:t>
            </a:r>
            <a:r>
              <a:rPr lang="en-US" sz="2400" i="1" dirty="0">
                <a:solidFill>
                  <a:srgbClr val="FFFFFF"/>
                </a:solidFill>
              </a:rPr>
              <a:t>with </a:t>
            </a:r>
            <a:r>
              <a:rPr lang="en-US" sz="2400" dirty="0">
                <a:solidFill>
                  <a:srgbClr val="FFFFFF"/>
                </a:solidFill>
              </a:rPr>
              <a:t>children and the young people</a:t>
            </a:r>
          </a:p>
          <a:p>
            <a:r>
              <a:rPr lang="fi-FI" sz="2400" dirty="0" err="1">
                <a:solidFill>
                  <a:srgbClr val="FFFFFF"/>
                </a:solidFill>
              </a:rPr>
              <a:t>Confirming</a:t>
            </a:r>
            <a:r>
              <a:rPr lang="fi-FI" sz="2400" dirty="0">
                <a:solidFill>
                  <a:srgbClr val="FFFFFF"/>
                </a:solidFill>
              </a:rPr>
              <a:t> </a:t>
            </a:r>
            <a:r>
              <a:rPr lang="fi-FI" sz="2400" dirty="0" err="1">
                <a:solidFill>
                  <a:srgbClr val="FFFFFF"/>
                </a:solidFill>
              </a:rPr>
              <a:t>the</a:t>
            </a:r>
            <a:r>
              <a:rPr lang="fi-FI" sz="2400" dirty="0">
                <a:solidFill>
                  <a:srgbClr val="FFFFFF"/>
                </a:solidFill>
              </a:rPr>
              <a:t> idea </a:t>
            </a:r>
            <a:r>
              <a:rPr lang="fi-FI" sz="2400" dirty="0" err="1">
                <a:solidFill>
                  <a:srgbClr val="FFFFFF"/>
                </a:solidFill>
              </a:rPr>
              <a:t>that</a:t>
            </a:r>
            <a:r>
              <a:rPr lang="fi-FI" sz="2400" dirty="0">
                <a:solidFill>
                  <a:srgbClr val="FFFFFF"/>
                </a:solidFill>
              </a:rPr>
              <a:t> </a:t>
            </a:r>
            <a:r>
              <a:rPr lang="fi-FI" sz="2400" dirty="0" err="1">
                <a:solidFill>
                  <a:srgbClr val="FFFFFF"/>
                </a:solidFill>
              </a:rPr>
              <a:t>co-creation</a:t>
            </a:r>
            <a:r>
              <a:rPr lang="fi-FI" sz="2400" dirty="0">
                <a:solidFill>
                  <a:srgbClr val="FFFFFF"/>
                </a:solidFill>
              </a:rPr>
              <a:t> is a </a:t>
            </a:r>
            <a:r>
              <a:rPr lang="fi-FI" sz="2400" dirty="0" err="1">
                <a:solidFill>
                  <a:srgbClr val="FFFFFF"/>
                </a:solidFill>
              </a:rPr>
              <a:t>well-functioning</a:t>
            </a:r>
            <a:r>
              <a:rPr lang="fi-FI" sz="2400" dirty="0">
                <a:solidFill>
                  <a:srgbClr val="FFFFFF"/>
                </a:solidFill>
              </a:rPr>
              <a:t> </a:t>
            </a:r>
            <a:r>
              <a:rPr lang="fi-FI" sz="2400" dirty="0" err="1">
                <a:solidFill>
                  <a:srgbClr val="FFFFFF"/>
                </a:solidFill>
              </a:rPr>
              <a:t>model</a:t>
            </a:r>
            <a:r>
              <a:rPr lang="fi-FI" sz="2400" dirty="0">
                <a:solidFill>
                  <a:srgbClr val="FFFFFF"/>
                </a:solidFill>
              </a:rPr>
              <a:t> for </a:t>
            </a:r>
            <a:r>
              <a:rPr lang="fi-FI" sz="2400" dirty="0" err="1">
                <a:solidFill>
                  <a:srgbClr val="FFFFFF"/>
                </a:solidFill>
              </a:rPr>
              <a:t>various</a:t>
            </a:r>
            <a:r>
              <a:rPr lang="fi-FI" sz="2400" dirty="0">
                <a:solidFill>
                  <a:srgbClr val="FFFFFF"/>
                </a:solidFill>
              </a:rPr>
              <a:t> </a:t>
            </a:r>
            <a:r>
              <a:rPr lang="fi-FI" sz="2400" dirty="0" err="1">
                <a:solidFill>
                  <a:srgbClr val="FFFFFF"/>
                </a:solidFill>
              </a:rPr>
              <a:t>types</a:t>
            </a:r>
            <a:r>
              <a:rPr lang="fi-FI" sz="2400" dirty="0">
                <a:solidFill>
                  <a:srgbClr val="FFFFFF"/>
                </a:solidFill>
              </a:rPr>
              <a:t> of </a:t>
            </a:r>
            <a:r>
              <a:rPr lang="fi-FI" sz="2400" dirty="0" err="1">
                <a:solidFill>
                  <a:srgbClr val="FFFFFF"/>
                </a:solidFill>
              </a:rPr>
              <a:t>cultural</a:t>
            </a:r>
            <a:r>
              <a:rPr lang="fi-FI" sz="2400" dirty="0">
                <a:solidFill>
                  <a:srgbClr val="FFFFFF"/>
                </a:solidFill>
              </a:rPr>
              <a:t> </a:t>
            </a:r>
            <a:r>
              <a:rPr lang="fi-FI" sz="2400" dirty="0" err="1">
                <a:solidFill>
                  <a:srgbClr val="FFFFFF"/>
                </a:solidFill>
              </a:rPr>
              <a:t>projects</a:t>
            </a:r>
            <a:endParaRPr lang="fi-FI" sz="2400" dirty="0">
              <a:solidFill>
                <a:srgbClr val="FFFFFF"/>
              </a:solidFill>
            </a:endParaRPr>
          </a:p>
          <a:p>
            <a:r>
              <a:rPr lang="en-US" sz="2400" dirty="0">
                <a:solidFill>
                  <a:srgbClr val="FFFFFF"/>
                </a:solidFill>
              </a:rPr>
              <a:t>Deepening of existing networks and trust between the actors and stakeholders</a:t>
            </a:r>
            <a:endParaRPr lang="fi-FI" sz="2400" dirty="0">
              <a:solidFill>
                <a:srgbClr val="FFFFFF"/>
              </a:solidFill>
            </a:endParaRPr>
          </a:p>
          <a:p>
            <a:endParaRPr lang="fi-FI" sz="2000" dirty="0">
              <a:solidFill>
                <a:srgbClr val="FFFFFF"/>
              </a:solidFill>
            </a:endParaRPr>
          </a:p>
        </p:txBody>
      </p:sp>
    </p:spTree>
    <p:extLst>
      <p:ext uri="{BB962C8B-B14F-4D97-AF65-F5344CB8AC3E}">
        <p14:creationId xmlns:p14="http://schemas.microsoft.com/office/powerpoint/2010/main" val="280062969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6080-DD70-0D4E-B9FC-489BB718DE22}"/>
              </a:ext>
            </a:extLst>
          </p:cNvPr>
          <p:cNvSpPr>
            <a:spLocks noGrp="1"/>
          </p:cNvSpPr>
          <p:nvPr>
            <p:ph type="title"/>
          </p:nvPr>
        </p:nvSpPr>
        <p:spPr>
          <a:xfrm>
            <a:off x="4882243" y="979714"/>
            <a:ext cx="6961322" cy="845910"/>
          </a:xfrm>
        </p:spPr>
        <p:txBody>
          <a:bodyPr>
            <a:normAutofit fontScale="90000"/>
          </a:bodyPr>
          <a:lstStyle/>
          <a:p>
            <a:r>
              <a:rPr lang="en-US" dirty="0"/>
              <a:t>Case 2: World Heritage Sites’ Boost to Local Industries</a:t>
            </a:r>
            <a:br>
              <a:rPr lang="fi-FI" dirty="0"/>
            </a:br>
            <a:br>
              <a:rPr lang="fi-FI" sz="3200" dirty="0">
                <a:solidFill>
                  <a:srgbClr val="FFFFFF"/>
                </a:solidFill>
              </a:rPr>
            </a:br>
            <a:endParaRPr lang="fi-FI" dirty="0"/>
          </a:p>
        </p:txBody>
      </p:sp>
      <p:sp>
        <p:nvSpPr>
          <p:cNvPr id="3" name="Content Placeholder 2">
            <a:extLst>
              <a:ext uri="{FF2B5EF4-FFF2-40B4-BE49-F238E27FC236}">
                <a16:creationId xmlns:a16="http://schemas.microsoft.com/office/drawing/2014/main" id="{2AE90503-FD38-9040-BD22-52733FD90305}"/>
              </a:ext>
            </a:extLst>
          </p:cNvPr>
          <p:cNvSpPr>
            <a:spLocks noGrp="1"/>
          </p:cNvSpPr>
          <p:nvPr>
            <p:ph idx="1"/>
          </p:nvPr>
        </p:nvSpPr>
        <p:spPr>
          <a:xfrm>
            <a:off x="5023849" y="1825624"/>
            <a:ext cx="6961322" cy="4852761"/>
          </a:xfrm>
        </p:spPr>
        <p:txBody>
          <a:bodyPr/>
          <a:lstStyle/>
          <a:p>
            <a:r>
              <a:rPr lang="en-GB" sz="2200" dirty="0"/>
              <a:t>Goals: To increase the visibility and appeal of the two local World Heritage sites and the surrounding areas, and to generate local interest in the sites, and cooperation between the two sites and the local community</a:t>
            </a:r>
          </a:p>
          <a:p>
            <a:r>
              <a:rPr lang="en-GB" sz="2200" dirty="0"/>
              <a:t>To be achieved by creating new know-how and competences, by creating cooperation outside the current domain, by strengthening existing networks and marketing, and by regenerating and productising the sites themselves</a:t>
            </a:r>
          </a:p>
          <a:p>
            <a:r>
              <a:rPr lang="en-GB" sz="2200" dirty="0"/>
              <a:t>Partnership consisted of HUMAK University of Applied Sciences, two Leader groups (</a:t>
            </a:r>
            <a:r>
              <a:rPr lang="en-US" sz="2200" dirty="0" err="1"/>
              <a:t>JyväsRiihi</a:t>
            </a:r>
            <a:r>
              <a:rPr lang="en-US" sz="2200" dirty="0"/>
              <a:t> and </a:t>
            </a:r>
            <a:r>
              <a:rPr lang="en-US" sz="2200" dirty="0" err="1"/>
              <a:t>Vesuri</a:t>
            </a:r>
            <a:r>
              <a:rPr lang="en-US" sz="2200" dirty="0"/>
              <a:t>), </a:t>
            </a:r>
            <a:r>
              <a:rPr lang="en-GB" sz="2200" dirty="0"/>
              <a:t>local entrepreneurs (e.g. in travel industry, catering), third sector organisations, expert organisations, schools and education providers</a:t>
            </a:r>
            <a:endParaRPr lang="fi-FI" sz="2200" dirty="0"/>
          </a:p>
        </p:txBody>
      </p:sp>
      <p:pic>
        <p:nvPicPr>
          <p:cNvPr id="4" name="Picture 3">
            <a:extLst>
              <a:ext uri="{FF2B5EF4-FFF2-40B4-BE49-F238E27FC236}">
                <a16:creationId xmlns:a16="http://schemas.microsoft.com/office/drawing/2014/main" id="{A0B2F3F5-6D36-974E-B847-61D5C71084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6829" y="266759"/>
            <a:ext cx="4468563" cy="3117729"/>
          </a:xfrm>
          <a:prstGeom prst="rect">
            <a:avLst/>
          </a:prstGeom>
        </p:spPr>
      </p:pic>
      <p:pic>
        <p:nvPicPr>
          <p:cNvPr id="5" name="Picture 4">
            <a:extLst>
              <a:ext uri="{FF2B5EF4-FFF2-40B4-BE49-F238E27FC236}">
                <a16:creationId xmlns:a16="http://schemas.microsoft.com/office/drawing/2014/main" id="{4F65DA2A-62F6-004E-8CAC-8350227DB2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6829" y="3473984"/>
            <a:ext cx="4468563" cy="3117257"/>
          </a:xfrm>
          <a:prstGeom prst="rect">
            <a:avLst/>
          </a:prstGeom>
        </p:spPr>
      </p:pic>
    </p:spTree>
    <p:extLst>
      <p:ext uri="{BB962C8B-B14F-4D97-AF65-F5344CB8AC3E}">
        <p14:creationId xmlns:p14="http://schemas.microsoft.com/office/powerpoint/2010/main" val="3259678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4923-1103-4745-8D7C-00F82DB5A0D1}"/>
              </a:ext>
            </a:extLst>
          </p:cNvPr>
          <p:cNvSpPr>
            <a:spLocks noGrp="1"/>
          </p:cNvSpPr>
          <p:nvPr>
            <p:ph type="title"/>
          </p:nvPr>
        </p:nvSpPr>
        <p:spPr>
          <a:xfrm>
            <a:off x="293913" y="431254"/>
            <a:ext cx="7609115" cy="1789432"/>
          </a:xfrm>
        </p:spPr>
        <p:txBody>
          <a:bodyPr>
            <a:normAutofit/>
          </a:bodyPr>
          <a:lstStyle/>
          <a:p>
            <a:r>
              <a:rPr lang="fi-FI" sz="4000" dirty="0" err="1"/>
              <a:t>Lessons</a:t>
            </a:r>
            <a:r>
              <a:rPr lang="fi-FI" sz="4000" dirty="0"/>
              <a:t> </a:t>
            </a:r>
            <a:r>
              <a:rPr lang="fi-FI" sz="4000" dirty="0" err="1"/>
              <a:t>learnt</a:t>
            </a:r>
            <a:r>
              <a:rPr lang="fi-FI" sz="4000" dirty="0"/>
              <a:t>: </a:t>
            </a:r>
            <a:br>
              <a:rPr lang="fi-FI" sz="4000" dirty="0"/>
            </a:br>
            <a:r>
              <a:rPr lang="fi-FI" sz="4000" dirty="0" err="1"/>
              <a:t>What</a:t>
            </a:r>
            <a:r>
              <a:rPr lang="fi-FI" sz="4000" dirty="0"/>
              <a:t> </a:t>
            </a:r>
            <a:r>
              <a:rPr lang="fi-FI" sz="4000" dirty="0" err="1"/>
              <a:t>was</a:t>
            </a:r>
            <a:r>
              <a:rPr lang="fi-FI" sz="4000" dirty="0"/>
              <a:t> </a:t>
            </a:r>
            <a:r>
              <a:rPr lang="fi-FI" sz="4000" dirty="0" err="1"/>
              <a:t>important</a:t>
            </a:r>
            <a:r>
              <a:rPr lang="fi-FI" sz="4000" dirty="0"/>
              <a:t> </a:t>
            </a:r>
            <a:br>
              <a:rPr lang="fi-FI" sz="4000" dirty="0"/>
            </a:br>
            <a:r>
              <a:rPr lang="fi-FI" sz="4000" dirty="0"/>
              <a:t>for </a:t>
            </a:r>
            <a:r>
              <a:rPr lang="fi-FI" sz="4000" dirty="0" err="1"/>
              <a:t>successful</a:t>
            </a:r>
            <a:r>
              <a:rPr lang="fi-FI" sz="4000" dirty="0"/>
              <a:t> </a:t>
            </a:r>
            <a:r>
              <a:rPr lang="fi-FI" sz="4000" dirty="0" err="1"/>
              <a:t>co-creation</a:t>
            </a:r>
            <a:r>
              <a:rPr lang="fi-FI" sz="4000" dirty="0"/>
              <a:t>?</a:t>
            </a:r>
          </a:p>
        </p:txBody>
      </p:sp>
      <p:sp>
        <p:nvSpPr>
          <p:cNvPr id="3" name="Content Placeholder 2">
            <a:extLst>
              <a:ext uri="{FF2B5EF4-FFF2-40B4-BE49-F238E27FC236}">
                <a16:creationId xmlns:a16="http://schemas.microsoft.com/office/drawing/2014/main" id="{5CCA9571-0932-154C-B133-1F3EEE75151C}"/>
              </a:ext>
            </a:extLst>
          </p:cNvPr>
          <p:cNvSpPr>
            <a:spLocks noGrp="1"/>
          </p:cNvSpPr>
          <p:nvPr>
            <p:ph idx="1"/>
          </p:nvPr>
        </p:nvSpPr>
        <p:spPr>
          <a:xfrm>
            <a:off x="408214" y="2580792"/>
            <a:ext cx="7992043" cy="3845953"/>
          </a:xfrm>
        </p:spPr>
        <p:txBody>
          <a:bodyPr anchor="t">
            <a:normAutofit/>
          </a:bodyPr>
          <a:lstStyle/>
          <a:p>
            <a:r>
              <a:rPr lang="fi-FI" sz="2400" dirty="0" err="1"/>
              <a:t>Development</a:t>
            </a:r>
            <a:r>
              <a:rPr lang="fi-FI" sz="2400" dirty="0"/>
              <a:t> </a:t>
            </a:r>
            <a:r>
              <a:rPr lang="fi-FI" sz="2400" dirty="0" err="1"/>
              <a:t>from</a:t>
            </a:r>
            <a:r>
              <a:rPr lang="fi-FI" sz="2400" dirty="0"/>
              <a:t> </a:t>
            </a:r>
            <a:r>
              <a:rPr lang="fi-FI" sz="2400" dirty="0" err="1"/>
              <a:t>below</a:t>
            </a:r>
            <a:r>
              <a:rPr lang="fi-FI" sz="2400" dirty="0"/>
              <a:t> and inside out</a:t>
            </a:r>
          </a:p>
          <a:p>
            <a:r>
              <a:rPr lang="fi-FI" sz="2400" dirty="0" err="1"/>
              <a:t>Initiatives</a:t>
            </a:r>
            <a:r>
              <a:rPr lang="fi-FI" sz="2400" dirty="0"/>
              <a:t> </a:t>
            </a:r>
            <a:r>
              <a:rPr lang="fi-FI" sz="2400" dirty="0" err="1"/>
              <a:t>based</a:t>
            </a:r>
            <a:r>
              <a:rPr lang="fi-FI" sz="2400" dirty="0"/>
              <a:t> on </a:t>
            </a:r>
            <a:r>
              <a:rPr lang="fi-FI" sz="2400" dirty="0" err="1"/>
              <a:t>local</a:t>
            </a:r>
            <a:r>
              <a:rPr lang="fi-FI" sz="2400" dirty="0"/>
              <a:t> </a:t>
            </a:r>
            <a:r>
              <a:rPr lang="fi-FI" sz="2400" dirty="0" err="1"/>
              <a:t>needs</a:t>
            </a:r>
            <a:r>
              <a:rPr lang="fi-FI" sz="2400" dirty="0"/>
              <a:t> and </a:t>
            </a:r>
            <a:r>
              <a:rPr lang="fi-FI" sz="2400" dirty="0" err="1"/>
              <a:t>development</a:t>
            </a:r>
            <a:r>
              <a:rPr lang="fi-FI" sz="2400" dirty="0"/>
              <a:t> </a:t>
            </a:r>
            <a:r>
              <a:rPr lang="fi-FI" sz="2400" dirty="0" err="1"/>
              <a:t>demands</a:t>
            </a:r>
            <a:r>
              <a:rPr lang="fi-FI" sz="2400" dirty="0"/>
              <a:t> </a:t>
            </a:r>
            <a:r>
              <a:rPr lang="fi-FI" sz="2400" dirty="0">
                <a:sym typeface="Wingdings" pitchFamily="2" charset="2"/>
              </a:rPr>
              <a:t>(</a:t>
            </a:r>
            <a:r>
              <a:rPr lang="fi-FI" sz="2400" dirty="0" err="1">
                <a:sym typeface="Wingdings" pitchFamily="2" charset="2"/>
              </a:rPr>
              <a:t>t</a:t>
            </a:r>
            <a:r>
              <a:rPr lang="fi-FI" sz="2400" dirty="0" err="1"/>
              <a:t>wo</a:t>
            </a:r>
            <a:r>
              <a:rPr lang="fi-FI" sz="2400" dirty="0"/>
              <a:t> </a:t>
            </a:r>
            <a:r>
              <a:rPr lang="fi-FI" sz="2400" dirty="0" err="1"/>
              <a:t>preliminary</a:t>
            </a:r>
            <a:r>
              <a:rPr lang="fi-FI" sz="2400" dirty="0"/>
              <a:t> </a:t>
            </a:r>
            <a:r>
              <a:rPr lang="fi-FI" sz="2400" dirty="0" err="1"/>
              <a:t>discussion</a:t>
            </a:r>
            <a:r>
              <a:rPr lang="fi-FI" sz="2400" dirty="0"/>
              <a:t> </a:t>
            </a:r>
            <a:r>
              <a:rPr lang="fi-FI" sz="2400" dirty="0" err="1"/>
              <a:t>meetings</a:t>
            </a:r>
            <a:r>
              <a:rPr lang="fi-FI" sz="2400" dirty="0"/>
              <a:t>)</a:t>
            </a:r>
          </a:p>
          <a:p>
            <a:r>
              <a:rPr lang="fi-FI" sz="2400" dirty="0"/>
              <a:t>A </a:t>
            </a:r>
            <a:r>
              <a:rPr lang="fi-FI" sz="2400" dirty="0" err="1"/>
              <a:t>large</a:t>
            </a:r>
            <a:r>
              <a:rPr lang="fi-FI" sz="2400" dirty="0"/>
              <a:t> </a:t>
            </a:r>
            <a:r>
              <a:rPr lang="fi-FI" sz="2400" dirty="0" err="1"/>
              <a:t>number</a:t>
            </a:r>
            <a:r>
              <a:rPr lang="fi-FI" sz="2400" dirty="0"/>
              <a:t> of </a:t>
            </a:r>
            <a:r>
              <a:rPr lang="fi-FI" sz="2400" dirty="0" err="1"/>
              <a:t>local</a:t>
            </a:r>
            <a:r>
              <a:rPr lang="fi-FI" sz="2400" dirty="0"/>
              <a:t> </a:t>
            </a:r>
            <a:r>
              <a:rPr lang="fi-FI" sz="2400" dirty="0" err="1"/>
              <a:t>actors</a:t>
            </a:r>
            <a:r>
              <a:rPr lang="fi-FI" sz="2400" dirty="0"/>
              <a:t> and </a:t>
            </a:r>
            <a:r>
              <a:rPr lang="fi-FI" sz="2400" dirty="0" err="1"/>
              <a:t>stakeholders</a:t>
            </a:r>
            <a:endParaRPr lang="fi-FI" sz="2400" dirty="0"/>
          </a:p>
          <a:p>
            <a:r>
              <a:rPr lang="fi-FI" sz="2400" dirty="0"/>
              <a:t>A </a:t>
            </a:r>
            <a:r>
              <a:rPr lang="fi-FI" sz="2400" dirty="0" err="1"/>
              <a:t>project</a:t>
            </a:r>
            <a:r>
              <a:rPr lang="fi-FI" sz="2400" dirty="0"/>
              <a:t> </a:t>
            </a:r>
            <a:r>
              <a:rPr lang="fi-FI" sz="2400" dirty="0" err="1"/>
              <a:t>advisory</a:t>
            </a:r>
            <a:r>
              <a:rPr lang="fi-FI" sz="2400" dirty="0"/>
              <a:t> </a:t>
            </a:r>
            <a:r>
              <a:rPr lang="fi-FI" sz="2400" dirty="0" err="1"/>
              <a:t>board</a:t>
            </a:r>
            <a:r>
              <a:rPr lang="fi-FI" sz="2400" dirty="0"/>
              <a:t> and (inter)</a:t>
            </a:r>
            <a:r>
              <a:rPr lang="fi-FI" sz="2400" dirty="0" err="1"/>
              <a:t>national</a:t>
            </a:r>
            <a:r>
              <a:rPr lang="fi-FI" sz="2400" dirty="0"/>
              <a:t> </a:t>
            </a:r>
            <a:r>
              <a:rPr lang="fi-FI" sz="2400" dirty="0" err="1"/>
              <a:t>experts</a:t>
            </a:r>
            <a:r>
              <a:rPr lang="fi-FI" sz="2400" dirty="0"/>
              <a:t> (for </a:t>
            </a:r>
            <a:r>
              <a:rPr lang="fi-FI" sz="2400" dirty="0" err="1"/>
              <a:t>larger</a:t>
            </a:r>
            <a:r>
              <a:rPr lang="fi-FI" sz="2400" dirty="0"/>
              <a:t> </a:t>
            </a:r>
            <a:r>
              <a:rPr lang="fi-FI" sz="2400" dirty="0" err="1"/>
              <a:t>scale</a:t>
            </a:r>
            <a:r>
              <a:rPr lang="fi-FI" sz="2400" dirty="0"/>
              <a:t> </a:t>
            </a:r>
            <a:r>
              <a:rPr lang="fi-FI" sz="2400" dirty="0" err="1"/>
              <a:t>projects</a:t>
            </a:r>
            <a:r>
              <a:rPr lang="fi-FI" sz="2400" dirty="0"/>
              <a:t>)</a:t>
            </a:r>
          </a:p>
          <a:p>
            <a:r>
              <a:rPr lang="en-GB" sz="2400" dirty="0"/>
              <a:t>Developing a sense of communality and supportive atmosphere where space was given to all views and voices</a:t>
            </a:r>
            <a:endParaRPr lang="fi-FI" sz="2400" dirty="0"/>
          </a:p>
          <a:p>
            <a:r>
              <a:rPr lang="fi-FI" sz="2400" dirty="0" err="1"/>
              <a:t>Generating</a:t>
            </a:r>
            <a:r>
              <a:rPr lang="fi-FI" sz="2400" dirty="0"/>
              <a:t> </a:t>
            </a:r>
            <a:r>
              <a:rPr lang="fi-FI" sz="2400" dirty="0" err="1"/>
              <a:t>trust</a:t>
            </a:r>
            <a:r>
              <a:rPr lang="fi-FI" sz="2400" dirty="0"/>
              <a:t> and </a:t>
            </a:r>
            <a:r>
              <a:rPr lang="fi-FI" sz="2400" dirty="0" err="1"/>
              <a:t>creating</a:t>
            </a:r>
            <a:r>
              <a:rPr lang="fi-FI" sz="2400" dirty="0"/>
              <a:t> </a:t>
            </a:r>
            <a:r>
              <a:rPr lang="fi-FI" sz="2400" dirty="0" err="1"/>
              <a:t>working</a:t>
            </a:r>
            <a:r>
              <a:rPr lang="fi-FI" sz="2400" dirty="0"/>
              <a:t> </a:t>
            </a:r>
            <a:r>
              <a:rPr lang="fi-FI" sz="2400" dirty="0" err="1"/>
              <a:t>relationships</a:t>
            </a:r>
            <a:endParaRPr lang="fi-FI" sz="2400" dirty="0"/>
          </a:p>
          <a:p>
            <a:pPr marL="0" indent="0">
              <a:buNone/>
            </a:pPr>
            <a:endParaRPr lang="fi-FI" sz="1700" dirty="0"/>
          </a:p>
        </p:txBody>
      </p:sp>
      <p:sp>
        <p:nvSpPr>
          <p:cNvPr id="44" name="Freeform: Shape 43">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7E40BA1-0713-2F46-99D8-0492B75C63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46" name="Freeform: Shape 45">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5287DA-5158-6443-967B-37C368DE3B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307776596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085F-67D8-C24D-8A8C-33B189E3F8F2}"/>
              </a:ext>
            </a:extLst>
          </p:cNvPr>
          <p:cNvSpPr>
            <a:spLocks noGrp="1"/>
          </p:cNvSpPr>
          <p:nvPr>
            <p:ph type="title"/>
          </p:nvPr>
        </p:nvSpPr>
        <p:spPr>
          <a:xfrm>
            <a:off x="4970109" y="484632"/>
            <a:ext cx="6730277" cy="1609344"/>
          </a:xfrm>
          <a:ln>
            <a:noFill/>
          </a:ln>
        </p:spPr>
        <p:txBody>
          <a:bodyPr>
            <a:normAutofit fontScale="90000"/>
          </a:bodyPr>
          <a:lstStyle/>
          <a:p>
            <a:r>
              <a:rPr lang="fi-FI" sz="4800" dirty="0" err="1"/>
              <a:t>Some</a:t>
            </a:r>
            <a:r>
              <a:rPr lang="fi-FI" sz="4800" dirty="0"/>
              <a:t> </a:t>
            </a:r>
            <a:r>
              <a:rPr lang="fi-FI" sz="4800" dirty="0" err="1"/>
              <a:t>successes</a:t>
            </a:r>
            <a:r>
              <a:rPr lang="fi-FI" sz="4800" dirty="0"/>
              <a:t> and </a:t>
            </a:r>
            <a:r>
              <a:rPr lang="fi-FI" sz="4800" dirty="0" err="1"/>
              <a:t>results</a:t>
            </a:r>
            <a:br>
              <a:rPr lang="fi-FI" sz="4800" dirty="0"/>
            </a:br>
            <a:endParaRPr lang="fi-FI" sz="4800" dirty="0"/>
          </a:p>
        </p:txBody>
      </p:sp>
      <p:pic>
        <p:nvPicPr>
          <p:cNvPr id="7" name="Picture 6">
            <a:extLst>
              <a:ext uri="{FF2B5EF4-FFF2-40B4-BE49-F238E27FC236}">
                <a16:creationId xmlns:a16="http://schemas.microsoft.com/office/drawing/2014/main" id="{15564F6D-4713-FA40-84CB-792392A2F3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4475130" cy="2232366"/>
          </a:xfrm>
          <a:prstGeom prst="rect">
            <a:avLst/>
          </a:prstGeom>
        </p:spPr>
      </p:pic>
      <p:pic>
        <p:nvPicPr>
          <p:cNvPr id="6" name="Picture 5">
            <a:extLst>
              <a:ext uri="{FF2B5EF4-FFF2-40B4-BE49-F238E27FC236}">
                <a16:creationId xmlns:a16="http://schemas.microsoft.com/office/drawing/2014/main" id="{37EFD2C1-D6A9-D94C-8375-82CA639E51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2325504"/>
            <a:ext cx="4475130" cy="2215527"/>
          </a:xfrm>
          <a:prstGeom prst="rect">
            <a:avLst/>
          </a:prstGeom>
        </p:spPr>
      </p:pic>
      <p:pic>
        <p:nvPicPr>
          <p:cNvPr id="5" name="Picture 4">
            <a:extLst>
              <a:ext uri="{FF2B5EF4-FFF2-40B4-BE49-F238E27FC236}">
                <a16:creationId xmlns:a16="http://schemas.microsoft.com/office/drawing/2014/main" id="{AEADD46B-FFE5-1549-88B9-46465CF821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4634159"/>
            <a:ext cx="4475130" cy="2223841"/>
          </a:xfrm>
          <a:prstGeom prst="rect">
            <a:avLst/>
          </a:prstGeom>
        </p:spPr>
      </p:pic>
      <p:sp>
        <p:nvSpPr>
          <p:cNvPr id="3" name="Content Placeholder 2">
            <a:extLst>
              <a:ext uri="{FF2B5EF4-FFF2-40B4-BE49-F238E27FC236}">
                <a16:creationId xmlns:a16="http://schemas.microsoft.com/office/drawing/2014/main" id="{AB266D33-2201-DD47-8DFF-8B74E702C8FB}"/>
              </a:ext>
            </a:extLst>
          </p:cNvPr>
          <p:cNvSpPr>
            <a:spLocks noGrp="1"/>
          </p:cNvSpPr>
          <p:nvPr>
            <p:ph idx="1"/>
          </p:nvPr>
        </p:nvSpPr>
        <p:spPr>
          <a:xfrm>
            <a:off x="4970110" y="2093976"/>
            <a:ext cx="6730276" cy="4489704"/>
          </a:xfrm>
        </p:spPr>
        <p:txBody>
          <a:bodyPr>
            <a:normAutofit/>
          </a:bodyPr>
          <a:lstStyle/>
          <a:p>
            <a:r>
              <a:rPr lang="fi-FI" sz="2400" dirty="0" err="1"/>
              <a:t>Five</a:t>
            </a:r>
            <a:r>
              <a:rPr lang="fi-FI" sz="2400" dirty="0"/>
              <a:t> ’</a:t>
            </a:r>
            <a:r>
              <a:rPr lang="fi-FI" sz="2400" dirty="0" err="1"/>
              <a:t>skills</a:t>
            </a:r>
            <a:r>
              <a:rPr lang="fi-FI" sz="2400" dirty="0"/>
              <a:t> </a:t>
            </a:r>
            <a:r>
              <a:rPr lang="fi-FI" sz="2400" dirty="0" err="1"/>
              <a:t>workshops</a:t>
            </a:r>
            <a:r>
              <a:rPr lang="fi-FI" sz="2400" dirty="0"/>
              <a:t>’ </a:t>
            </a:r>
            <a:r>
              <a:rPr lang="fi-FI" sz="2400" dirty="0">
                <a:sym typeface="Wingdings" pitchFamily="2" charset="2"/>
              </a:rPr>
              <a:t> </a:t>
            </a:r>
            <a:r>
              <a:rPr lang="fi-FI" sz="2400" dirty="0" err="1">
                <a:sym typeface="Wingdings" pitchFamily="2" charset="2"/>
              </a:rPr>
              <a:t>spreading</a:t>
            </a:r>
            <a:r>
              <a:rPr lang="fi-FI" sz="2400" dirty="0">
                <a:sym typeface="Wingdings" pitchFamily="2" charset="2"/>
              </a:rPr>
              <a:t> </a:t>
            </a:r>
            <a:r>
              <a:rPr lang="fi-FI" sz="2400" dirty="0" err="1">
                <a:sym typeface="Wingdings" pitchFamily="2" charset="2"/>
              </a:rPr>
              <a:t>competences</a:t>
            </a:r>
            <a:r>
              <a:rPr lang="fi-FI" sz="2400" dirty="0">
                <a:sym typeface="Wingdings" pitchFamily="2" charset="2"/>
              </a:rPr>
              <a:t> and know-how</a:t>
            </a:r>
            <a:endParaRPr lang="fi-FI" sz="2400" dirty="0"/>
          </a:p>
          <a:p>
            <a:r>
              <a:rPr lang="fi-FI" sz="2400" dirty="0"/>
              <a:t>A </a:t>
            </a:r>
            <a:r>
              <a:rPr lang="fi-FI" sz="2400" dirty="0" err="1"/>
              <a:t>final</a:t>
            </a:r>
            <a:r>
              <a:rPr lang="fi-FI" sz="2400" dirty="0"/>
              <a:t> </a:t>
            </a:r>
            <a:r>
              <a:rPr lang="fi-FI" sz="2400" dirty="0" err="1"/>
              <a:t>international</a:t>
            </a:r>
            <a:r>
              <a:rPr lang="fi-FI" sz="2400" dirty="0"/>
              <a:t> </a:t>
            </a:r>
            <a:r>
              <a:rPr lang="fi-FI" sz="2400" dirty="0" err="1"/>
              <a:t>conference</a:t>
            </a:r>
            <a:r>
              <a:rPr lang="fi-FI" sz="2400" dirty="0"/>
              <a:t> (</a:t>
            </a:r>
            <a:r>
              <a:rPr lang="fi-FI" sz="2400" dirty="0" err="1"/>
              <a:t>Hygge</a:t>
            </a:r>
            <a:r>
              <a:rPr lang="fi-FI" sz="2400" dirty="0"/>
              <a:t> and </a:t>
            </a:r>
            <a:r>
              <a:rPr lang="fi-FI" sz="2400" dirty="0" err="1"/>
              <a:t>Heritage</a:t>
            </a:r>
            <a:r>
              <a:rPr lang="fi-FI" sz="2400" dirty="0"/>
              <a:t>, 2018)</a:t>
            </a:r>
            <a:endParaRPr lang="en-GB" sz="2400" dirty="0"/>
          </a:p>
          <a:p>
            <a:r>
              <a:rPr lang="en-GB" sz="2400" dirty="0"/>
              <a:t>Development of networks at local, regional and international level</a:t>
            </a:r>
          </a:p>
          <a:p>
            <a:r>
              <a:rPr lang="en-GB" sz="2400" dirty="0"/>
              <a:t>No real competitive structures were formed</a:t>
            </a:r>
            <a:r>
              <a:rPr lang="fi-FI" sz="2400" dirty="0"/>
              <a:t> </a:t>
            </a:r>
          </a:p>
          <a:p>
            <a:r>
              <a:rPr lang="en-GB" sz="2400" dirty="0"/>
              <a:t>Spin-off projects</a:t>
            </a:r>
          </a:p>
          <a:p>
            <a:r>
              <a:rPr lang="en-GB" sz="2400" dirty="0"/>
              <a:t>Development of local products and services (e.g. Struve soup, World Heritage in One Day -guided tour, Full Moon Climbing event)</a:t>
            </a:r>
          </a:p>
          <a:p>
            <a:endParaRPr lang="fi-FI" sz="2000" dirty="0"/>
          </a:p>
          <a:p>
            <a:endParaRPr lang="fi-FI" sz="2000" dirty="0"/>
          </a:p>
          <a:p>
            <a:endParaRPr lang="fi-FI" sz="2000" dirty="0"/>
          </a:p>
          <a:p>
            <a:endParaRPr lang="fi-FI" sz="2000" dirty="0"/>
          </a:p>
        </p:txBody>
      </p:sp>
    </p:spTree>
    <p:extLst>
      <p:ext uri="{BB962C8B-B14F-4D97-AF65-F5344CB8AC3E}">
        <p14:creationId xmlns:p14="http://schemas.microsoft.com/office/powerpoint/2010/main" val="379784616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788</Words>
  <Application>Microsoft Macintosh PowerPoint</Application>
  <PresentationFormat>Widescreen</PresentationFormat>
  <Paragraphs>72</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Experiences from co-creation in the field of culture and cultural heritage in Finland </vt:lpstr>
      <vt:lpstr>Co-creation in Finland</vt:lpstr>
      <vt:lpstr>Shared features in the Finnish case studies</vt:lpstr>
      <vt:lpstr>PowerPoint Presentation</vt:lpstr>
      <vt:lpstr>Lessons learnt: What was important for successful co-creation? </vt:lpstr>
      <vt:lpstr>Some successes and results</vt:lpstr>
      <vt:lpstr>Case 2: World Heritage Sites’ Boost to Local Industries  </vt:lpstr>
      <vt:lpstr>Lessons learnt:  What was important  for successful co-creation?</vt:lpstr>
      <vt:lpstr>Some successes and results </vt:lpstr>
      <vt:lpstr>Sum up: What made successful co-creation possible?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Experiences from co-creation in the field of culture and cultural heritage in Finland </dc:title>
  <dc:creator>Kati Nurmi</dc:creator>
  <cp:lastModifiedBy>Kati Nurmi</cp:lastModifiedBy>
  <cp:revision>8</cp:revision>
  <dcterms:created xsi:type="dcterms:W3CDTF">2019-10-29T19:50:51Z</dcterms:created>
  <dcterms:modified xsi:type="dcterms:W3CDTF">2019-10-29T20:14:38Z</dcterms:modified>
</cp:coreProperties>
</file>