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notesMasterIdLst>
    <p:notesMasterId r:id="rId32"/>
  </p:notesMasterIdLst>
  <p:sldIdLst>
    <p:sldId id="323" r:id="rId2"/>
    <p:sldId id="325" r:id="rId3"/>
    <p:sldId id="385" r:id="rId4"/>
    <p:sldId id="326" r:id="rId5"/>
    <p:sldId id="382" r:id="rId6"/>
    <p:sldId id="384" r:id="rId7"/>
    <p:sldId id="383" r:id="rId8"/>
    <p:sldId id="327" r:id="rId9"/>
    <p:sldId id="331" r:id="rId10"/>
    <p:sldId id="354" r:id="rId11"/>
    <p:sldId id="336" r:id="rId12"/>
    <p:sldId id="358" r:id="rId13"/>
    <p:sldId id="359" r:id="rId14"/>
    <p:sldId id="353" r:id="rId15"/>
    <p:sldId id="357" r:id="rId16"/>
    <p:sldId id="368" r:id="rId17"/>
    <p:sldId id="367" r:id="rId18"/>
    <p:sldId id="369" r:id="rId19"/>
    <p:sldId id="372" r:id="rId20"/>
    <p:sldId id="379" r:id="rId21"/>
    <p:sldId id="371" r:id="rId22"/>
    <p:sldId id="370" r:id="rId23"/>
    <p:sldId id="380" r:id="rId24"/>
    <p:sldId id="373" r:id="rId25"/>
    <p:sldId id="374" r:id="rId26"/>
    <p:sldId id="375" r:id="rId27"/>
    <p:sldId id="376" r:id="rId28"/>
    <p:sldId id="377" r:id="rId29"/>
    <p:sldId id="381" r:id="rId30"/>
    <p:sldId id="366" r:id="rId31"/>
  </p:sldIdLst>
  <p:sldSz cx="9144000" cy="6858000" type="screen4x3"/>
  <p:notesSz cx="6877050" cy="1000125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EFF7"/>
    <a:srgbClr val="3366FF"/>
  </p:clrMru>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77" autoAdjust="0"/>
    <p:restoredTop sz="94660" autoAdjust="0"/>
  </p:normalViewPr>
  <p:slideViewPr>
    <p:cSldViewPr>
      <p:cViewPr>
        <p:scale>
          <a:sx n="90" d="100"/>
          <a:sy n="90" d="100"/>
        </p:scale>
        <p:origin x="-78" y="55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61" d="100"/>
          <a:sy n="61" d="100"/>
        </p:scale>
        <p:origin x="-3293" y="-77"/>
      </p:cViewPr>
      <p:guideLst>
        <p:guide orient="horz" pos="3150"/>
        <p:guide pos="2166"/>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80055" cy="500063"/>
          </a:xfrm>
          <a:prstGeom prst="rect">
            <a:avLst/>
          </a:prstGeom>
        </p:spPr>
        <p:txBody>
          <a:bodyPr vert="horz" lIns="96442" tIns="48221" rIns="96442" bIns="48221" rtlCol="0"/>
          <a:lstStyle>
            <a:lvl1pPr algn="l">
              <a:defRPr sz="1300"/>
            </a:lvl1pPr>
          </a:lstStyle>
          <a:p>
            <a:endParaRPr lang="da-DK"/>
          </a:p>
        </p:txBody>
      </p:sp>
      <p:sp>
        <p:nvSpPr>
          <p:cNvPr id="3" name="Pladsholder til dato 2"/>
          <p:cNvSpPr>
            <a:spLocks noGrp="1"/>
          </p:cNvSpPr>
          <p:nvPr>
            <p:ph type="dt" idx="1"/>
          </p:nvPr>
        </p:nvSpPr>
        <p:spPr>
          <a:xfrm>
            <a:off x="3895404" y="0"/>
            <a:ext cx="2980055" cy="500063"/>
          </a:xfrm>
          <a:prstGeom prst="rect">
            <a:avLst/>
          </a:prstGeom>
        </p:spPr>
        <p:txBody>
          <a:bodyPr vert="horz" lIns="96442" tIns="48221" rIns="96442" bIns="48221" rtlCol="0"/>
          <a:lstStyle>
            <a:lvl1pPr algn="r">
              <a:defRPr sz="1300"/>
            </a:lvl1pPr>
          </a:lstStyle>
          <a:p>
            <a:fld id="{93DCD850-9D9D-4154-A9BC-6D9A564F792B}" type="datetimeFigureOut">
              <a:rPr lang="da-DK" smtClean="0"/>
              <a:pPr/>
              <a:t>02-10-2017</a:t>
            </a:fld>
            <a:endParaRPr lang="da-DK"/>
          </a:p>
        </p:txBody>
      </p:sp>
      <p:sp>
        <p:nvSpPr>
          <p:cNvPr id="4" name="Pladsholder til diasbillede 3"/>
          <p:cNvSpPr>
            <a:spLocks noGrp="1" noRot="1" noChangeAspect="1"/>
          </p:cNvSpPr>
          <p:nvPr>
            <p:ph type="sldImg" idx="2"/>
          </p:nvPr>
        </p:nvSpPr>
        <p:spPr>
          <a:xfrm>
            <a:off x="939800" y="750888"/>
            <a:ext cx="4997450" cy="3749675"/>
          </a:xfrm>
          <a:prstGeom prst="rect">
            <a:avLst/>
          </a:prstGeom>
          <a:noFill/>
          <a:ln w="12700">
            <a:solidFill>
              <a:prstClr val="black"/>
            </a:solidFill>
          </a:ln>
        </p:spPr>
        <p:txBody>
          <a:bodyPr vert="horz" lIns="96442" tIns="48221" rIns="96442" bIns="48221" rtlCol="0" anchor="ctr"/>
          <a:lstStyle/>
          <a:p>
            <a:endParaRPr lang="da-DK"/>
          </a:p>
        </p:txBody>
      </p:sp>
      <p:sp>
        <p:nvSpPr>
          <p:cNvPr id="5" name="Pladsholder til noter 4"/>
          <p:cNvSpPr>
            <a:spLocks noGrp="1"/>
          </p:cNvSpPr>
          <p:nvPr>
            <p:ph type="body" sz="quarter" idx="3"/>
          </p:nvPr>
        </p:nvSpPr>
        <p:spPr>
          <a:xfrm>
            <a:off x="687705" y="4750594"/>
            <a:ext cx="5501640" cy="4500563"/>
          </a:xfrm>
          <a:prstGeom prst="rect">
            <a:avLst/>
          </a:prstGeom>
        </p:spPr>
        <p:txBody>
          <a:bodyPr vert="horz" lIns="96442" tIns="48221" rIns="96442" bIns="48221" rtlCol="0">
            <a:normAutofit/>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9499451"/>
            <a:ext cx="2980055" cy="500063"/>
          </a:xfrm>
          <a:prstGeom prst="rect">
            <a:avLst/>
          </a:prstGeom>
        </p:spPr>
        <p:txBody>
          <a:bodyPr vert="horz" lIns="96442" tIns="48221" rIns="96442" bIns="48221" rtlCol="0" anchor="b"/>
          <a:lstStyle>
            <a:lvl1pPr algn="l">
              <a:defRPr sz="1300"/>
            </a:lvl1pPr>
          </a:lstStyle>
          <a:p>
            <a:endParaRPr lang="da-DK"/>
          </a:p>
        </p:txBody>
      </p:sp>
      <p:sp>
        <p:nvSpPr>
          <p:cNvPr id="7" name="Pladsholder til diasnummer 6"/>
          <p:cNvSpPr>
            <a:spLocks noGrp="1"/>
          </p:cNvSpPr>
          <p:nvPr>
            <p:ph type="sldNum" sz="quarter" idx="5"/>
          </p:nvPr>
        </p:nvSpPr>
        <p:spPr>
          <a:xfrm>
            <a:off x="3895404" y="9499451"/>
            <a:ext cx="2980055" cy="500063"/>
          </a:xfrm>
          <a:prstGeom prst="rect">
            <a:avLst/>
          </a:prstGeom>
        </p:spPr>
        <p:txBody>
          <a:bodyPr vert="horz" lIns="96442" tIns="48221" rIns="96442" bIns="48221" rtlCol="0" anchor="b"/>
          <a:lstStyle>
            <a:lvl1pPr algn="r">
              <a:defRPr sz="1300"/>
            </a:lvl1pPr>
          </a:lstStyle>
          <a:p>
            <a:fld id="{570D742F-399D-4886-8970-DD78786AC5D1}" type="slidenum">
              <a:rPr lang="da-DK" smtClean="0"/>
              <a:pPr/>
              <a:t>‹nr.›</a:t>
            </a:fld>
            <a:endParaRPr lang="da-DK"/>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570D742F-399D-4886-8970-DD78786AC5D1}" type="slidenum">
              <a:rPr lang="da-DK" smtClean="0"/>
              <a:pPr/>
              <a:t>2</a:t>
            </a:fld>
            <a:endParaRPr lang="da-DK"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570D742F-399D-4886-8970-DD78786AC5D1}" type="slidenum">
              <a:rPr lang="da-DK" smtClean="0"/>
              <a:pPr/>
              <a:t>11</a:t>
            </a:fld>
            <a:endParaRPr lang="da-DK"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570D742F-399D-4886-8970-DD78786AC5D1}" type="slidenum">
              <a:rPr lang="da-DK" smtClean="0"/>
              <a:pPr/>
              <a:t>12</a:t>
            </a:fld>
            <a:endParaRPr lang="da-DK"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570D742F-399D-4886-8970-DD78786AC5D1}" type="slidenum">
              <a:rPr lang="da-DK" smtClean="0"/>
              <a:pPr/>
              <a:t>13</a:t>
            </a:fld>
            <a:endParaRPr lang="da-DK"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570D742F-399D-4886-8970-DD78786AC5D1}" type="slidenum">
              <a:rPr lang="da-DK" smtClean="0"/>
              <a:pPr/>
              <a:t>14</a:t>
            </a:fld>
            <a:endParaRPr lang="da-DK"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570D742F-399D-4886-8970-DD78786AC5D1}" type="slidenum">
              <a:rPr lang="da-DK" smtClean="0"/>
              <a:pPr/>
              <a:t>15</a:t>
            </a:fld>
            <a:endParaRPr lang="da-DK"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570D742F-399D-4886-8970-DD78786AC5D1}" type="slidenum">
              <a:rPr lang="da-DK" smtClean="0"/>
              <a:pPr/>
              <a:t>16</a:t>
            </a:fld>
            <a:endParaRPr lang="da-DK"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570D742F-399D-4886-8970-DD78786AC5D1}" type="slidenum">
              <a:rPr lang="da-DK" smtClean="0"/>
              <a:pPr/>
              <a:t>17</a:t>
            </a:fld>
            <a:endParaRPr lang="da-DK"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570D742F-399D-4886-8970-DD78786AC5D1}" type="slidenum">
              <a:rPr lang="da-DK" smtClean="0"/>
              <a:pPr/>
              <a:t>18</a:t>
            </a:fld>
            <a:endParaRPr lang="da-DK"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570D742F-399D-4886-8970-DD78786AC5D1}" type="slidenum">
              <a:rPr lang="da-DK" smtClean="0"/>
              <a:pPr/>
              <a:t>19</a:t>
            </a:fld>
            <a:endParaRPr lang="da-DK"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570D742F-399D-4886-8970-DD78786AC5D1}" type="slidenum">
              <a:rPr lang="da-DK" smtClean="0"/>
              <a:pPr/>
              <a:t>20</a:t>
            </a:fld>
            <a:endParaRPr lang="da-DK"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570D742F-399D-4886-8970-DD78786AC5D1}" type="slidenum">
              <a:rPr lang="da-DK" smtClean="0"/>
              <a:pPr/>
              <a:t>3</a:t>
            </a:fld>
            <a:endParaRPr lang="da-DK"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570D742F-399D-4886-8970-DD78786AC5D1}" type="slidenum">
              <a:rPr lang="da-DK" smtClean="0"/>
              <a:pPr/>
              <a:t>22</a:t>
            </a:fld>
            <a:endParaRPr lang="da-DK"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570D742F-399D-4886-8970-DD78786AC5D1}" type="slidenum">
              <a:rPr lang="da-DK" smtClean="0"/>
              <a:pPr/>
              <a:t>23</a:t>
            </a:fld>
            <a:endParaRPr lang="da-DK"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570D742F-399D-4886-8970-DD78786AC5D1}" type="slidenum">
              <a:rPr lang="da-DK" smtClean="0"/>
              <a:pPr/>
              <a:t>24</a:t>
            </a:fld>
            <a:endParaRPr lang="da-DK"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570D742F-399D-4886-8970-DD78786AC5D1}" type="slidenum">
              <a:rPr lang="da-DK" smtClean="0"/>
              <a:pPr/>
              <a:t>25</a:t>
            </a:fld>
            <a:endParaRPr lang="da-DK"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570D742F-399D-4886-8970-DD78786AC5D1}" type="slidenum">
              <a:rPr lang="da-DK" smtClean="0"/>
              <a:pPr/>
              <a:t>26</a:t>
            </a:fld>
            <a:endParaRPr lang="da-DK"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570D742F-399D-4886-8970-DD78786AC5D1}" type="slidenum">
              <a:rPr lang="da-DK" smtClean="0"/>
              <a:pPr/>
              <a:t>27</a:t>
            </a:fld>
            <a:endParaRPr lang="da-DK"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570D742F-399D-4886-8970-DD78786AC5D1}" type="slidenum">
              <a:rPr lang="da-DK" smtClean="0"/>
              <a:pPr/>
              <a:t>28</a:t>
            </a:fld>
            <a:endParaRPr lang="da-DK"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570D742F-399D-4886-8970-DD78786AC5D1}" type="slidenum">
              <a:rPr lang="da-DK" smtClean="0"/>
              <a:pPr/>
              <a:t>29</a:t>
            </a:fld>
            <a:endParaRPr lang="da-DK"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570D742F-399D-4886-8970-DD78786AC5D1}" type="slidenum">
              <a:rPr lang="da-DK" smtClean="0"/>
              <a:pPr/>
              <a:t>30</a:t>
            </a:fld>
            <a:endParaRPr lang="da-DK"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570D742F-399D-4886-8970-DD78786AC5D1}" type="slidenum">
              <a:rPr lang="da-DK" smtClean="0"/>
              <a:pPr/>
              <a:t>4</a:t>
            </a:fld>
            <a:endParaRPr lang="da-DK"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570D742F-399D-4886-8970-DD78786AC5D1}" type="slidenum">
              <a:rPr lang="da-DK" smtClean="0"/>
              <a:pPr/>
              <a:t>5</a:t>
            </a:fld>
            <a:endParaRPr lang="da-DK"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570D742F-399D-4886-8970-DD78786AC5D1}" type="slidenum">
              <a:rPr lang="da-DK" smtClean="0"/>
              <a:pPr/>
              <a:t>6</a:t>
            </a:fld>
            <a:endParaRPr lang="da-DK"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570D742F-399D-4886-8970-DD78786AC5D1}" type="slidenum">
              <a:rPr lang="da-DK" smtClean="0"/>
              <a:pPr/>
              <a:t>7</a:t>
            </a:fld>
            <a:endParaRPr lang="da-DK"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570D742F-399D-4886-8970-DD78786AC5D1}" type="slidenum">
              <a:rPr lang="da-DK" smtClean="0"/>
              <a:pPr/>
              <a:t>8</a:t>
            </a:fld>
            <a:endParaRPr lang="da-DK"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570D742F-399D-4886-8970-DD78786AC5D1}" type="slidenum">
              <a:rPr lang="da-DK" smtClean="0"/>
              <a:pPr/>
              <a:t>9</a:t>
            </a:fld>
            <a:endParaRPr lang="da-DK"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570D742F-399D-4886-8970-DD78786AC5D1}" type="slidenum">
              <a:rPr lang="da-DK" smtClean="0"/>
              <a:pPr/>
              <a:t>10</a:t>
            </a:fld>
            <a:endParaRPr lang="da-DK"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s">
    <p:spTree>
      <p:nvGrpSpPr>
        <p:cNvPr id="1" name=""/>
        <p:cNvGrpSpPr/>
        <p:nvPr/>
      </p:nvGrpSpPr>
      <p:grpSpPr>
        <a:xfrm>
          <a:off x="0" y="0"/>
          <a:ext cx="0" cy="0"/>
          <a:chOff x="0" y="0"/>
          <a:chExt cx="0" cy="0"/>
        </a:xfrm>
      </p:grpSpPr>
      <p:sp>
        <p:nvSpPr>
          <p:cNvPr id="14" name="Titel 13"/>
          <p:cNvSpPr>
            <a:spLocks noGrp="1"/>
          </p:cNvSpPr>
          <p:nvPr>
            <p:ph type="ctrTitle"/>
          </p:nvPr>
        </p:nvSpPr>
        <p:spPr>
          <a:xfrm>
            <a:off x="1432560" y="359898"/>
            <a:ext cx="7406640" cy="1472184"/>
          </a:xfrm>
        </p:spPr>
        <p:txBody>
          <a:bodyPr anchor="b"/>
          <a:lstStyle>
            <a:lvl1pPr algn="l">
              <a:defRPr/>
            </a:lvl1pPr>
            <a:extLst/>
          </a:lstStyle>
          <a:p>
            <a:r>
              <a:rPr kumimoji="0" lang="da-DK" smtClean="0"/>
              <a:t>Klik for at redigere titeltypografi i masteren</a:t>
            </a:r>
            <a:endParaRPr kumimoji="0" lang="en-US"/>
          </a:p>
        </p:txBody>
      </p:sp>
      <p:sp>
        <p:nvSpPr>
          <p:cNvPr id="22" name="Undertitel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da-DK" smtClean="0"/>
              <a:t>Klik for at redigere undertiteltypografien i masteren</a:t>
            </a:r>
            <a:endParaRPr kumimoji="0" lang="en-US"/>
          </a:p>
        </p:txBody>
      </p:sp>
      <p:sp>
        <p:nvSpPr>
          <p:cNvPr id="7" name="Pladsholder til dato 6"/>
          <p:cNvSpPr>
            <a:spLocks noGrp="1"/>
          </p:cNvSpPr>
          <p:nvPr>
            <p:ph type="dt" sz="half" idx="10"/>
          </p:nvPr>
        </p:nvSpPr>
        <p:spPr/>
        <p:txBody>
          <a:bodyPr/>
          <a:lstStyle>
            <a:extLst/>
          </a:lstStyle>
          <a:p>
            <a:fld id="{9308FBF0-2CF6-4DEB-B5A0-051FF894BBAB}" type="datetimeFigureOut">
              <a:rPr lang="da-DK" smtClean="0"/>
              <a:pPr/>
              <a:t>02-10-2017</a:t>
            </a:fld>
            <a:endParaRPr lang="da-DK"/>
          </a:p>
        </p:txBody>
      </p:sp>
      <p:sp>
        <p:nvSpPr>
          <p:cNvPr id="20" name="Pladsholder til sidefod 19"/>
          <p:cNvSpPr>
            <a:spLocks noGrp="1"/>
          </p:cNvSpPr>
          <p:nvPr>
            <p:ph type="ftr" sz="quarter" idx="11"/>
          </p:nvPr>
        </p:nvSpPr>
        <p:spPr/>
        <p:txBody>
          <a:bodyPr/>
          <a:lstStyle>
            <a:extLst/>
          </a:lstStyle>
          <a:p>
            <a:endParaRPr lang="da-DK"/>
          </a:p>
        </p:txBody>
      </p:sp>
      <p:sp>
        <p:nvSpPr>
          <p:cNvPr id="10" name="Pladsholder til diasnummer 9"/>
          <p:cNvSpPr>
            <a:spLocks noGrp="1"/>
          </p:cNvSpPr>
          <p:nvPr>
            <p:ph type="sldNum" sz="quarter" idx="12"/>
          </p:nvPr>
        </p:nvSpPr>
        <p:spPr/>
        <p:txBody>
          <a:bodyPr/>
          <a:lstStyle>
            <a:extLst/>
          </a:lstStyle>
          <a:p>
            <a:fld id="{6BAAE076-7F58-41A9-8F73-CDE9F5E0F14C}" type="slidenum">
              <a:rPr lang="da-DK" smtClean="0"/>
              <a:pPr/>
              <a:t>‹nr.›</a:t>
            </a:fld>
            <a:endParaRPr lang="da-DK"/>
          </a:p>
        </p:txBody>
      </p:sp>
      <p:sp>
        <p:nvSpPr>
          <p:cNvPr id="8" name="Ellipse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lipse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da-DK" smtClean="0"/>
              <a:t>Klik for at redigere titeltypografi i masteren</a:t>
            </a:r>
            <a:endParaRPr kumimoji="0" lang="en-US"/>
          </a:p>
        </p:txBody>
      </p:sp>
      <p:sp>
        <p:nvSpPr>
          <p:cNvPr id="3" name="Pladsholder til lodret titel 2"/>
          <p:cNvSpPr>
            <a:spLocks noGrp="1"/>
          </p:cNvSpPr>
          <p:nvPr>
            <p:ph type="body" orient="vert" idx="1"/>
          </p:nvPr>
        </p:nvSpPr>
        <p:spPr/>
        <p:txBody>
          <a:bodyPr vert="eaVert"/>
          <a:lstStyle>
            <a:extLst/>
          </a:lstStyle>
          <a:p>
            <a:pPr lvl="0" eaLnBrk="1" latinLnBrk="0" hangingPunct="1"/>
            <a:r>
              <a:rPr lang="da-DK" smtClean="0"/>
              <a:t>Klik for at redigere typografi i masteren</a:t>
            </a:r>
          </a:p>
          <a:p>
            <a:pPr lvl="1" eaLnBrk="1" latinLnBrk="0" hangingPunct="1"/>
            <a:r>
              <a:rPr lang="da-DK" smtClean="0"/>
              <a:t>Andet niveau</a:t>
            </a:r>
          </a:p>
          <a:p>
            <a:pPr lvl="2" eaLnBrk="1" latinLnBrk="0" hangingPunct="1"/>
            <a:r>
              <a:rPr lang="da-DK" smtClean="0"/>
              <a:t>Tredje niveau</a:t>
            </a:r>
          </a:p>
          <a:p>
            <a:pPr lvl="3" eaLnBrk="1" latinLnBrk="0" hangingPunct="1"/>
            <a:r>
              <a:rPr lang="da-DK" smtClean="0"/>
              <a:t>Fjerde niveau</a:t>
            </a:r>
          </a:p>
          <a:p>
            <a:pPr lvl="4" eaLnBrk="1" latinLnBrk="0" hangingPunct="1"/>
            <a:r>
              <a:rPr lang="da-DK" smtClean="0"/>
              <a:t>Femte niveau</a:t>
            </a:r>
            <a:endParaRPr kumimoji="0" lang="en-US"/>
          </a:p>
        </p:txBody>
      </p:sp>
      <p:sp>
        <p:nvSpPr>
          <p:cNvPr id="4" name="Pladsholder til dato 3"/>
          <p:cNvSpPr>
            <a:spLocks noGrp="1"/>
          </p:cNvSpPr>
          <p:nvPr>
            <p:ph type="dt" sz="half" idx="10"/>
          </p:nvPr>
        </p:nvSpPr>
        <p:spPr/>
        <p:txBody>
          <a:bodyPr/>
          <a:lstStyle>
            <a:extLst/>
          </a:lstStyle>
          <a:p>
            <a:fld id="{9308FBF0-2CF6-4DEB-B5A0-051FF894BBAB}" type="datetimeFigureOut">
              <a:rPr lang="da-DK" smtClean="0"/>
              <a:pPr/>
              <a:t>02-10-2017</a:t>
            </a:fld>
            <a:endParaRPr lang="da-DK"/>
          </a:p>
        </p:txBody>
      </p:sp>
      <p:sp>
        <p:nvSpPr>
          <p:cNvPr id="5" name="Pladsholder til sidefod 4"/>
          <p:cNvSpPr>
            <a:spLocks noGrp="1"/>
          </p:cNvSpPr>
          <p:nvPr>
            <p:ph type="ftr" sz="quarter" idx="11"/>
          </p:nvPr>
        </p:nvSpPr>
        <p:spPr/>
        <p:txBody>
          <a:bodyPr/>
          <a:lstStyle>
            <a:extLst/>
          </a:lstStyle>
          <a:p>
            <a:endParaRPr lang="da-DK"/>
          </a:p>
        </p:txBody>
      </p:sp>
      <p:sp>
        <p:nvSpPr>
          <p:cNvPr id="6" name="Pladsholder til diasnummer 5"/>
          <p:cNvSpPr>
            <a:spLocks noGrp="1"/>
          </p:cNvSpPr>
          <p:nvPr>
            <p:ph type="sldNum" sz="quarter" idx="12"/>
          </p:nvPr>
        </p:nvSpPr>
        <p:spPr/>
        <p:txBody>
          <a:bodyPr/>
          <a:lstStyle>
            <a:extLst/>
          </a:lstStyle>
          <a:p>
            <a:fld id="{6BAAE076-7F58-41A9-8F73-CDE9F5E0F14C}" type="slidenum">
              <a:rPr lang="da-DK" smtClean="0"/>
              <a:pPr/>
              <a:t>‹nr.›</a:t>
            </a:fld>
            <a:endParaRPr lang="da-D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858000" y="274639"/>
            <a:ext cx="1828800" cy="5851525"/>
          </a:xfrm>
        </p:spPr>
        <p:txBody>
          <a:bodyPr vert="eaVert"/>
          <a:lstStyle>
            <a:extLst/>
          </a:lstStyle>
          <a:p>
            <a:r>
              <a:rPr kumimoji="0" lang="da-DK" smtClean="0"/>
              <a:t>Klik for at redigere titeltypografi i masteren</a:t>
            </a:r>
            <a:endParaRPr kumimoji="0" lang="en-US"/>
          </a:p>
        </p:txBody>
      </p:sp>
      <p:sp>
        <p:nvSpPr>
          <p:cNvPr id="3" name="Pladsholder til lodret titel 2"/>
          <p:cNvSpPr>
            <a:spLocks noGrp="1"/>
          </p:cNvSpPr>
          <p:nvPr>
            <p:ph type="body" orient="vert" idx="1"/>
          </p:nvPr>
        </p:nvSpPr>
        <p:spPr>
          <a:xfrm>
            <a:off x="1143000" y="274640"/>
            <a:ext cx="5562600" cy="5851525"/>
          </a:xfrm>
        </p:spPr>
        <p:txBody>
          <a:bodyPr vert="eaVert"/>
          <a:lstStyle>
            <a:extLst/>
          </a:lstStyle>
          <a:p>
            <a:pPr lvl="0" eaLnBrk="1" latinLnBrk="0" hangingPunct="1"/>
            <a:r>
              <a:rPr lang="da-DK" smtClean="0"/>
              <a:t>Klik for at redigere typografi i masteren</a:t>
            </a:r>
          </a:p>
          <a:p>
            <a:pPr lvl="1" eaLnBrk="1" latinLnBrk="0" hangingPunct="1"/>
            <a:r>
              <a:rPr lang="da-DK" smtClean="0"/>
              <a:t>Andet niveau</a:t>
            </a:r>
          </a:p>
          <a:p>
            <a:pPr lvl="2" eaLnBrk="1" latinLnBrk="0" hangingPunct="1"/>
            <a:r>
              <a:rPr lang="da-DK" smtClean="0"/>
              <a:t>Tredje niveau</a:t>
            </a:r>
          </a:p>
          <a:p>
            <a:pPr lvl="3" eaLnBrk="1" latinLnBrk="0" hangingPunct="1"/>
            <a:r>
              <a:rPr lang="da-DK" smtClean="0"/>
              <a:t>Fjerde niveau</a:t>
            </a:r>
          </a:p>
          <a:p>
            <a:pPr lvl="4" eaLnBrk="1" latinLnBrk="0" hangingPunct="1"/>
            <a:r>
              <a:rPr lang="da-DK" smtClean="0"/>
              <a:t>Femte niveau</a:t>
            </a:r>
            <a:endParaRPr kumimoji="0" lang="en-US"/>
          </a:p>
        </p:txBody>
      </p:sp>
      <p:sp>
        <p:nvSpPr>
          <p:cNvPr id="4" name="Pladsholder til dato 3"/>
          <p:cNvSpPr>
            <a:spLocks noGrp="1"/>
          </p:cNvSpPr>
          <p:nvPr>
            <p:ph type="dt" sz="half" idx="10"/>
          </p:nvPr>
        </p:nvSpPr>
        <p:spPr/>
        <p:txBody>
          <a:bodyPr/>
          <a:lstStyle>
            <a:extLst/>
          </a:lstStyle>
          <a:p>
            <a:fld id="{9308FBF0-2CF6-4DEB-B5A0-051FF894BBAB}" type="datetimeFigureOut">
              <a:rPr lang="da-DK" smtClean="0"/>
              <a:pPr/>
              <a:t>02-10-2017</a:t>
            </a:fld>
            <a:endParaRPr lang="da-DK"/>
          </a:p>
        </p:txBody>
      </p:sp>
      <p:sp>
        <p:nvSpPr>
          <p:cNvPr id="5" name="Pladsholder til sidefod 4"/>
          <p:cNvSpPr>
            <a:spLocks noGrp="1"/>
          </p:cNvSpPr>
          <p:nvPr>
            <p:ph type="ftr" sz="quarter" idx="11"/>
          </p:nvPr>
        </p:nvSpPr>
        <p:spPr/>
        <p:txBody>
          <a:bodyPr/>
          <a:lstStyle>
            <a:extLst/>
          </a:lstStyle>
          <a:p>
            <a:endParaRPr lang="da-DK"/>
          </a:p>
        </p:txBody>
      </p:sp>
      <p:sp>
        <p:nvSpPr>
          <p:cNvPr id="6" name="Pladsholder til diasnummer 5"/>
          <p:cNvSpPr>
            <a:spLocks noGrp="1"/>
          </p:cNvSpPr>
          <p:nvPr>
            <p:ph type="sldNum" sz="quarter" idx="12"/>
          </p:nvPr>
        </p:nvSpPr>
        <p:spPr/>
        <p:txBody>
          <a:bodyPr/>
          <a:lstStyle>
            <a:extLst/>
          </a:lstStyle>
          <a:p>
            <a:fld id="{6BAAE076-7F58-41A9-8F73-CDE9F5E0F14C}" type="slidenum">
              <a:rPr lang="da-DK" smtClean="0"/>
              <a:pPr/>
              <a:t>‹nr.›</a:t>
            </a:fld>
            <a:endParaRPr lang="da-D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da-DK" smtClean="0"/>
              <a:t>Klik for at redigere titeltypografi i masteren</a:t>
            </a:r>
            <a:endParaRPr kumimoji="0" lang="en-US"/>
          </a:p>
        </p:txBody>
      </p:sp>
      <p:sp>
        <p:nvSpPr>
          <p:cNvPr id="3" name="Pladsholder til indhold 2"/>
          <p:cNvSpPr>
            <a:spLocks noGrp="1"/>
          </p:cNvSpPr>
          <p:nvPr>
            <p:ph idx="1"/>
          </p:nvPr>
        </p:nvSpPr>
        <p:spPr/>
        <p:txBody>
          <a:bodyPr/>
          <a:lstStyle>
            <a:extLst/>
          </a:lstStyle>
          <a:p>
            <a:pPr lvl="0" eaLnBrk="1" latinLnBrk="0" hangingPunct="1"/>
            <a:r>
              <a:rPr lang="da-DK" smtClean="0"/>
              <a:t>Klik for at redigere typografi i masteren</a:t>
            </a:r>
          </a:p>
          <a:p>
            <a:pPr lvl="1" eaLnBrk="1" latinLnBrk="0" hangingPunct="1"/>
            <a:r>
              <a:rPr lang="da-DK" smtClean="0"/>
              <a:t>Andet niveau</a:t>
            </a:r>
          </a:p>
          <a:p>
            <a:pPr lvl="2" eaLnBrk="1" latinLnBrk="0" hangingPunct="1"/>
            <a:r>
              <a:rPr lang="da-DK" smtClean="0"/>
              <a:t>Tredje niveau</a:t>
            </a:r>
          </a:p>
          <a:p>
            <a:pPr lvl="3" eaLnBrk="1" latinLnBrk="0" hangingPunct="1"/>
            <a:r>
              <a:rPr lang="da-DK" smtClean="0"/>
              <a:t>Fjerde niveau</a:t>
            </a:r>
          </a:p>
          <a:p>
            <a:pPr lvl="4" eaLnBrk="1" latinLnBrk="0" hangingPunct="1"/>
            <a:r>
              <a:rPr lang="da-DK" smtClean="0"/>
              <a:t>Femte niveau</a:t>
            </a:r>
            <a:endParaRPr kumimoji="0" lang="en-US"/>
          </a:p>
        </p:txBody>
      </p:sp>
      <p:sp>
        <p:nvSpPr>
          <p:cNvPr id="4" name="Pladsholder til dato 3"/>
          <p:cNvSpPr>
            <a:spLocks noGrp="1"/>
          </p:cNvSpPr>
          <p:nvPr>
            <p:ph type="dt" sz="half" idx="10"/>
          </p:nvPr>
        </p:nvSpPr>
        <p:spPr/>
        <p:txBody>
          <a:bodyPr/>
          <a:lstStyle>
            <a:extLst/>
          </a:lstStyle>
          <a:p>
            <a:fld id="{9308FBF0-2CF6-4DEB-B5A0-051FF894BBAB}" type="datetimeFigureOut">
              <a:rPr lang="da-DK" smtClean="0"/>
              <a:pPr/>
              <a:t>02-10-2017</a:t>
            </a:fld>
            <a:endParaRPr lang="da-DK"/>
          </a:p>
        </p:txBody>
      </p:sp>
      <p:sp>
        <p:nvSpPr>
          <p:cNvPr id="5" name="Pladsholder til sidefod 4"/>
          <p:cNvSpPr>
            <a:spLocks noGrp="1"/>
          </p:cNvSpPr>
          <p:nvPr>
            <p:ph type="ftr" sz="quarter" idx="11"/>
          </p:nvPr>
        </p:nvSpPr>
        <p:spPr/>
        <p:txBody>
          <a:bodyPr/>
          <a:lstStyle>
            <a:extLst/>
          </a:lstStyle>
          <a:p>
            <a:endParaRPr lang="da-DK"/>
          </a:p>
        </p:txBody>
      </p:sp>
      <p:sp>
        <p:nvSpPr>
          <p:cNvPr id="6" name="Pladsholder til diasnummer 5"/>
          <p:cNvSpPr>
            <a:spLocks noGrp="1"/>
          </p:cNvSpPr>
          <p:nvPr>
            <p:ph type="sldNum" sz="quarter" idx="12"/>
          </p:nvPr>
        </p:nvSpPr>
        <p:spPr/>
        <p:txBody>
          <a:bodyPr/>
          <a:lstStyle>
            <a:extLst/>
          </a:lstStyle>
          <a:p>
            <a:fld id="{6BAAE076-7F58-41A9-8F73-CDE9F5E0F14C}" type="slidenum">
              <a:rPr lang="da-DK" smtClean="0"/>
              <a:pPr/>
              <a:t>‹nr.›</a:t>
            </a:fld>
            <a:endParaRPr lang="da-D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fsnitsoverskrift">
    <p:spTree>
      <p:nvGrpSpPr>
        <p:cNvPr id="1" name=""/>
        <p:cNvGrpSpPr/>
        <p:nvPr/>
      </p:nvGrpSpPr>
      <p:grpSpPr>
        <a:xfrm>
          <a:off x="0" y="0"/>
          <a:ext cx="0" cy="0"/>
          <a:chOff x="0" y="0"/>
          <a:chExt cx="0" cy="0"/>
        </a:xfrm>
      </p:grpSpPr>
      <p:sp>
        <p:nvSpPr>
          <p:cNvPr id="7" name="Rektangel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el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da-DK" smtClean="0"/>
              <a:t>Klik for at redigere titeltypografi i masteren</a:t>
            </a:r>
            <a:endParaRPr kumimoji="0" lang="en-US"/>
          </a:p>
        </p:txBody>
      </p:sp>
      <p:sp>
        <p:nvSpPr>
          <p:cNvPr id="3" name="Pladsholder til tekst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da-DK" smtClean="0"/>
              <a:t>Klik for at redigere typografi i masteren</a:t>
            </a:r>
          </a:p>
        </p:txBody>
      </p:sp>
      <p:sp>
        <p:nvSpPr>
          <p:cNvPr id="4" name="Pladsholder til dato 3"/>
          <p:cNvSpPr>
            <a:spLocks noGrp="1"/>
          </p:cNvSpPr>
          <p:nvPr>
            <p:ph type="dt" sz="half" idx="10"/>
          </p:nvPr>
        </p:nvSpPr>
        <p:spPr/>
        <p:txBody>
          <a:bodyPr/>
          <a:lstStyle>
            <a:extLst/>
          </a:lstStyle>
          <a:p>
            <a:fld id="{9308FBF0-2CF6-4DEB-B5A0-051FF894BBAB}" type="datetimeFigureOut">
              <a:rPr lang="da-DK" smtClean="0"/>
              <a:pPr/>
              <a:t>02-10-2017</a:t>
            </a:fld>
            <a:endParaRPr lang="da-DK"/>
          </a:p>
        </p:txBody>
      </p:sp>
      <p:sp>
        <p:nvSpPr>
          <p:cNvPr id="5" name="Pladsholder til sidefod 4"/>
          <p:cNvSpPr>
            <a:spLocks noGrp="1"/>
          </p:cNvSpPr>
          <p:nvPr>
            <p:ph type="ftr" sz="quarter" idx="11"/>
          </p:nvPr>
        </p:nvSpPr>
        <p:spPr/>
        <p:txBody>
          <a:bodyPr/>
          <a:lstStyle>
            <a:extLst/>
          </a:lstStyle>
          <a:p>
            <a:endParaRPr lang="da-DK"/>
          </a:p>
        </p:txBody>
      </p:sp>
      <p:sp>
        <p:nvSpPr>
          <p:cNvPr id="6" name="Pladsholder til diasnummer 5"/>
          <p:cNvSpPr>
            <a:spLocks noGrp="1"/>
          </p:cNvSpPr>
          <p:nvPr>
            <p:ph type="sldNum" sz="quarter" idx="12"/>
          </p:nvPr>
        </p:nvSpPr>
        <p:spPr/>
        <p:txBody>
          <a:bodyPr/>
          <a:lstStyle>
            <a:extLst/>
          </a:lstStyle>
          <a:p>
            <a:fld id="{6BAAE076-7F58-41A9-8F73-CDE9F5E0F14C}" type="slidenum">
              <a:rPr lang="da-DK" smtClean="0"/>
              <a:pPr/>
              <a:t>‹nr.›</a:t>
            </a:fld>
            <a:endParaRPr lang="da-DK"/>
          </a:p>
        </p:txBody>
      </p:sp>
      <p:sp>
        <p:nvSpPr>
          <p:cNvPr id="10" name="Rektangel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lipse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lipse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1435608" y="274320"/>
            <a:ext cx="7498080" cy="1143000"/>
          </a:xfrm>
        </p:spPr>
        <p:txBody>
          <a:bodyPr/>
          <a:lstStyle>
            <a:extLst/>
          </a:lstStyle>
          <a:p>
            <a:r>
              <a:rPr kumimoji="0" lang="da-DK" smtClean="0"/>
              <a:t>Klik for at redigere titeltypografi i masteren</a:t>
            </a:r>
            <a:endParaRPr kumimoji="0" lang="en-US"/>
          </a:p>
        </p:txBody>
      </p:sp>
      <p:sp>
        <p:nvSpPr>
          <p:cNvPr id="3" name="Pladsholder til indhold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da-DK" smtClean="0"/>
              <a:t>Klik for at redigere typografi i masteren</a:t>
            </a:r>
          </a:p>
          <a:p>
            <a:pPr lvl="1" eaLnBrk="1" latinLnBrk="0" hangingPunct="1"/>
            <a:r>
              <a:rPr lang="da-DK" smtClean="0"/>
              <a:t>Andet niveau</a:t>
            </a:r>
          </a:p>
          <a:p>
            <a:pPr lvl="2" eaLnBrk="1" latinLnBrk="0" hangingPunct="1"/>
            <a:r>
              <a:rPr lang="da-DK" smtClean="0"/>
              <a:t>Tredje niveau</a:t>
            </a:r>
          </a:p>
          <a:p>
            <a:pPr lvl="3" eaLnBrk="1" latinLnBrk="0" hangingPunct="1"/>
            <a:r>
              <a:rPr lang="da-DK" smtClean="0"/>
              <a:t>Fjerde niveau</a:t>
            </a:r>
          </a:p>
          <a:p>
            <a:pPr lvl="4" eaLnBrk="1" latinLnBrk="0" hangingPunct="1"/>
            <a:r>
              <a:rPr lang="da-DK" smtClean="0"/>
              <a:t>Femte niveau</a:t>
            </a:r>
            <a:endParaRPr kumimoji="0" lang="en-US"/>
          </a:p>
        </p:txBody>
      </p:sp>
      <p:sp>
        <p:nvSpPr>
          <p:cNvPr id="4" name="Pladsholder til indhold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da-DK" smtClean="0"/>
              <a:t>Klik for at redigere typografi i masteren</a:t>
            </a:r>
          </a:p>
          <a:p>
            <a:pPr lvl="1" eaLnBrk="1" latinLnBrk="0" hangingPunct="1"/>
            <a:r>
              <a:rPr lang="da-DK" smtClean="0"/>
              <a:t>Andet niveau</a:t>
            </a:r>
          </a:p>
          <a:p>
            <a:pPr lvl="2" eaLnBrk="1" latinLnBrk="0" hangingPunct="1"/>
            <a:r>
              <a:rPr lang="da-DK" smtClean="0"/>
              <a:t>Tredje niveau</a:t>
            </a:r>
          </a:p>
          <a:p>
            <a:pPr lvl="3" eaLnBrk="1" latinLnBrk="0" hangingPunct="1"/>
            <a:r>
              <a:rPr lang="da-DK" smtClean="0"/>
              <a:t>Fjerde niveau</a:t>
            </a:r>
          </a:p>
          <a:p>
            <a:pPr lvl="4" eaLnBrk="1" latinLnBrk="0" hangingPunct="1"/>
            <a:r>
              <a:rPr lang="da-DK" smtClean="0"/>
              <a:t>Femte niveau</a:t>
            </a:r>
            <a:endParaRPr kumimoji="0" lang="en-US"/>
          </a:p>
        </p:txBody>
      </p:sp>
      <p:sp>
        <p:nvSpPr>
          <p:cNvPr id="5" name="Pladsholder til dato 4"/>
          <p:cNvSpPr>
            <a:spLocks noGrp="1"/>
          </p:cNvSpPr>
          <p:nvPr>
            <p:ph type="dt" sz="half" idx="10"/>
          </p:nvPr>
        </p:nvSpPr>
        <p:spPr/>
        <p:txBody>
          <a:bodyPr/>
          <a:lstStyle>
            <a:extLst/>
          </a:lstStyle>
          <a:p>
            <a:fld id="{9308FBF0-2CF6-4DEB-B5A0-051FF894BBAB}" type="datetimeFigureOut">
              <a:rPr lang="da-DK" smtClean="0"/>
              <a:pPr/>
              <a:t>02-10-2017</a:t>
            </a:fld>
            <a:endParaRPr lang="da-DK"/>
          </a:p>
        </p:txBody>
      </p:sp>
      <p:sp>
        <p:nvSpPr>
          <p:cNvPr id="6" name="Pladsholder til sidefod 5"/>
          <p:cNvSpPr>
            <a:spLocks noGrp="1"/>
          </p:cNvSpPr>
          <p:nvPr>
            <p:ph type="ftr" sz="quarter" idx="11"/>
          </p:nvPr>
        </p:nvSpPr>
        <p:spPr/>
        <p:txBody>
          <a:bodyPr/>
          <a:lstStyle>
            <a:extLst/>
          </a:lstStyle>
          <a:p>
            <a:endParaRPr lang="da-DK"/>
          </a:p>
        </p:txBody>
      </p:sp>
      <p:sp>
        <p:nvSpPr>
          <p:cNvPr id="7" name="Pladsholder til diasnummer 6"/>
          <p:cNvSpPr>
            <a:spLocks noGrp="1"/>
          </p:cNvSpPr>
          <p:nvPr>
            <p:ph type="sldNum" sz="quarter" idx="12"/>
          </p:nvPr>
        </p:nvSpPr>
        <p:spPr/>
        <p:txBody>
          <a:bodyPr/>
          <a:lstStyle>
            <a:extLst/>
          </a:lstStyle>
          <a:p>
            <a:fld id="{6BAAE076-7F58-41A9-8F73-CDE9F5E0F14C}" type="slidenum">
              <a:rPr lang="da-DK" smtClean="0"/>
              <a:pPr/>
              <a:t>‹nr.›</a:t>
            </a:fld>
            <a:endParaRPr lang="da-D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da-DK" smtClean="0"/>
              <a:t>Klik for at redigere titeltypografi i masteren</a:t>
            </a:r>
            <a:endParaRPr kumimoji="0" lang="en-US"/>
          </a:p>
        </p:txBody>
      </p:sp>
      <p:sp>
        <p:nvSpPr>
          <p:cNvPr id="3" name="Pladsholder til tekst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da-DK" smtClean="0"/>
              <a:t>Klik for at redigere typografi i masteren</a:t>
            </a:r>
          </a:p>
        </p:txBody>
      </p:sp>
      <p:sp>
        <p:nvSpPr>
          <p:cNvPr id="4" name="Pladsholder til tekst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da-DK" smtClean="0"/>
              <a:t>Klik for at redigere typografi i masteren</a:t>
            </a:r>
          </a:p>
        </p:txBody>
      </p:sp>
      <p:sp>
        <p:nvSpPr>
          <p:cNvPr id="5" name="Pladsholder til indhold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da-DK" smtClean="0"/>
              <a:t>Klik for at redigere typografi i masteren</a:t>
            </a:r>
          </a:p>
          <a:p>
            <a:pPr lvl="1" eaLnBrk="1" latinLnBrk="0" hangingPunct="1"/>
            <a:r>
              <a:rPr lang="da-DK" smtClean="0"/>
              <a:t>Andet niveau</a:t>
            </a:r>
          </a:p>
          <a:p>
            <a:pPr lvl="2" eaLnBrk="1" latinLnBrk="0" hangingPunct="1"/>
            <a:r>
              <a:rPr lang="da-DK" smtClean="0"/>
              <a:t>Tredje niveau</a:t>
            </a:r>
          </a:p>
          <a:p>
            <a:pPr lvl="3" eaLnBrk="1" latinLnBrk="0" hangingPunct="1"/>
            <a:r>
              <a:rPr lang="da-DK" smtClean="0"/>
              <a:t>Fjerde niveau</a:t>
            </a:r>
          </a:p>
          <a:p>
            <a:pPr lvl="4" eaLnBrk="1" latinLnBrk="0" hangingPunct="1"/>
            <a:r>
              <a:rPr lang="da-DK" smtClean="0"/>
              <a:t>Femte niveau</a:t>
            </a:r>
            <a:endParaRPr kumimoji="0" lang="en-US"/>
          </a:p>
        </p:txBody>
      </p:sp>
      <p:sp>
        <p:nvSpPr>
          <p:cNvPr id="6" name="Pladsholder til indhold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da-DK" smtClean="0"/>
              <a:t>Klik for at redigere typografi i masteren</a:t>
            </a:r>
          </a:p>
          <a:p>
            <a:pPr lvl="1" eaLnBrk="1" latinLnBrk="0" hangingPunct="1"/>
            <a:r>
              <a:rPr lang="da-DK" smtClean="0"/>
              <a:t>Andet niveau</a:t>
            </a:r>
          </a:p>
          <a:p>
            <a:pPr lvl="2" eaLnBrk="1" latinLnBrk="0" hangingPunct="1"/>
            <a:r>
              <a:rPr lang="da-DK" smtClean="0"/>
              <a:t>Tredje niveau</a:t>
            </a:r>
          </a:p>
          <a:p>
            <a:pPr lvl="3" eaLnBrk="1" latinLnBrk="0" hangingPunct="1"/>
            <a:r>
              <a:rPr lang="da-DK" smtClean="0"/>
              <a:t>Fjerde niveau</a:t>
            </a:r>
          </a:p>
          <a:p>
            <a:pPr lvl="4" eaLnBrk="1" latinLnBrk="0" hangingPunct="1"/>
            <a:r>
              <a:rPr lang="da-DK" smtClean="0"/>
              <a:t>Femte niveau</a:t>
            </a:r>
            <a:endParaRPr kumimoji="0" lang="en-US"/>
          </a:p>
        </p:txBody>
      </p:sp>
      <p:sp>
        <p:nvSpPr>
          <p:cNvPr id="7" name="Pladsholder til dato 6"/>
          <p:cNvSpPr>
            <a:spLocks noGrp="1"/>
          </p:cNvSpPr>
          <p:nvPr>
            <p:ph type="dt" sz="half" idx="10"/>
          </p:nvPr>
        </p:nvSpPr>
        <p:spPr/>
        <p:txBody>
          <a:bodyPr/>
          <a:lstStyle>
            <a:extLst/>
          </a:lstStyle>
          <a:p>
            <a:fld id="{9308FBF0-2CF6-4DEB-B5A0-051FF894BBAB}" type="datetimeFigureOut">
              <a:rPr lang="da-DK" smtClean="0"/>
              <a:pPr/>
              <a:t>02-10-2017</a:t>
            </a:fld>
            <a:endParaRPr lang="da-DK"/>
          </a:p>
        </p:txBody>
      </p:sp>
      <p:sp>
        <p:nvSpPr>
          <p:cNvPr id="8" name="Pladsholder til sidefod 7"/>
          <p:cNvSpPr>
            <a:spLocks noGrp="1"/>
          </p:cNvSpPr>
          <p:nvPr>
            <p:ph type="ftr" sz="quarter" idx="11"/>
          </p:nvPr>
        </p:nvSpPr>
        <p:spPr/>
        <p:txBody>
          <a:bodyPr/>
          <a:lstStyle>
            <a:extLst/>
          </a:lstStyle>
          <a:p>
            <a:endParaRPr lang="da-DK"/>
          </a:p>
        </p:txBody>
      </p:sp>
      <p:sp>
        <p:nvSpPr>
          <p:cNvPr id="9" name="Pladsholder til diasnummer 8"/>
          <p:cNvSpPr>
            <a:spLocks noGrp="1"/>
          </p:cNvSpPr>
          <p:nvPr>
            <p:ph type="sldNum" sz="quarter" idx="12"/>
          </p:nvPr>
        </p:nvSpPr>
        <p:spPr/>
        <p:txBody>
          <a:bodyPr/>
          <a:lstStyle>
            <a:extLst/>
          </a:lstStyle>
          <a:p>
            <a:fld id="{6BAAE076-7F58-41A9-8F73-CDE9F5E0F14C}" type="slidenum">
              <a:rPr lang="da-DK" smtClean="0"/>
              <a:pPr/>
              <a:t>‹nr.›</a:t>
            </a:fld>
            <a:endParaRPr lang="da-D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1435608" y="274320"/>
            <a:ext cx="7498080" cy="1143000"/>
          </a:xfrm>
        </p:spPr>
        <p:txBody>
          <a:bodyPr anchor="ctr"/>
          <a:lstStyle>
            <a:extLst/>
          </a:lstStyle>
          <a:p>
            <a:r>
              <a:rPr kumimoji="0" lang="da-DK" smtClean="0"/>
              <a:t>Klik for at redigere titeltypografi i masteren</a:t>
            </a:r>
            <a:endParaRPr kumimoji="0" lang="en-US"/>
          </a:p>
        </p:txBody>
      </p:sp>
      <p:sp>
        <p:nvSpPr>
          <p:cNvPr id="3" name="Pladsholder til dato 2"/>
          <p:cNvSpPr>
            <a:spLocks noGrp="1"/>
          </p:cNvSpPr>
          <p:nvPr>
            <p:ph type="dt" sz="half" idx="10"/>
          </p:nvPr>
        </p:nvSpPr>
        <p:spPr/>
        <p:txBody>
          <a:bodyPr/>
          <a:lstStyle>
            <a:extLst/>
          </a:lstStyle>
          <a:p>
            <a:fld id="{9308FBF0-2CF6-4DEB-B5A0-051FF894BBAB}" type="datetimeFigureOut">
              <a:rPr lang="da-DK" smtClean="0"/>
              <a:pPr/>
              <a:t>02-10-2017</a:t>
            </a:fld>
            <a:endParaRPr lang="da-DK"/>
          </a:p>
        </p:txBody>
      </p:sp>
      <p:sp>
        <p:nvSpPr>
          <p:cNvPr id="4" name="Pladsholder til sidefod 3"/>
          <p:cNvSpPr>
            <a:spLocks noGrp="1"/>
          </p:cNvSpPr>
          <p:nvPr>
            <p:ph type="ftr" sz="quarter" idx="11"/>
          </p:nvPr>
        </p:nvSpPr>
        <p:spPr/>
        <p:txBody>
          <a:bodyPr/>
          <a:lstStyle>
            <a:extLst/>
          </a:lstStyle>
          <a:p>
            <a:endParaRPr lang="da-DK"/>
          </a:p>
        </p:txBody>
      </p:sp>
      <p:sp>
        <p:nvSpPr>
          <p:cNvPr id="5" name="Pladsholder til diasnummer 4"/>
          <p:cNvSpPr>
            <a:spLocks noGrp="1"/>
          </p:cNvSpPr>
          <p:nvPr>
            <p:ph type="sldNum" sz="quarter" idx="12"/>
          </p:nvPr>
        </p:nvSpPr>
        <p:spPr/>
        <p:txBody>
          <a:bodyPr/>
          <a:lstStyle>
            <a:extLst/>
          </a:lstStyle>
          <a:p>
            <a:fld id="{6BAAE076-7F58-41A9-8F73-CDE9F5E0F14C}" type="slidenum">
              <a:rPr lang="da-DK" smtClean="0"/>
              <a:pPr/>
              <a:t>‹nr.›</a:t>
            </a:fld>
            <a:endParaRPr lang="da-D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
        <p:nvSpPr>
          <p:cNvPr id="5" name="Rektangel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Pladsholder til dato 1"/>
          <p:cNvSpPr>
            <a:spLocks noGrp="1"/>
          </p:cNvSpPr>
          <p:nvPr>
            <p:ph type="dt" sz="half" idx="10"/>
          </p:nvPr>
        </p:nvSpPr>
        <p:spPr/>
        <p:txBody>
          <a:bodyPr/>
          <a:lstStyle>
            <a:extLst/>
          </a:lstStyle>
          <a:p>
            <a:fld id="{9308FBF0-2CF6-4DEB-B5A0-051FF894BBAB}" type="datetimeFigureOut">
              <a:rPr lang="da-DK" smtClean="0"/>
              <a:pPr/>
              <a:t>02-10-2017</a:t>
            </a:fld>
            <a:endParaRPr lang="da-DK"/>
          </a:p>
        </p:txBody>
      </p:sp>
      <p:sp>
        <p:nvSpPr>
          <p:cNvPr id="3" name="Pladsholder til sidefod 2"/>
          <p:cNvSpPr>
            <a:spLocks noGrp="1"/>
          </p:cNvSpPr>
          <p:nvPr>
            <p:ph type="ftr" sz="quarter" idx="11"/>
          </p:nvPr>
        </p:nvSpPr>
        <p:spPr/>
        <p:txBody>
          <a:bodyPr/>
          <a:lstStyle>
            <a:extLst/>
          </a:lstStyle>
          <a:p>
            <a:endParaRPr lang="da-DK"/>
          </a:p>
        </p:txBody>
      </p:sp>
      <p:sp>
        <p:nvSpPr>
          <p:cNvPr id="4" name="Pladsholder til diasnummer 3"/>
          <p:cNvSpPr>
            <a:spLocks noGrp="1"/>
          </p:cNvSpPr>
          <p:nvPr>
            <p:ph type="sldNum" sz="quarter" idx="12"/>
          </p:nvPr>
        </p:nvSpPr>
        <p:spPr/>
        <p:txBody>
          <a:bodyPr/>
          <a:lstStyle>
            <a:extLst/>
          </a:lstStyle>
          <a:p>
            <a:fld id="{6BAAE076-7F58-41A9-8F73-CDE9F5E0F14C}" type="slidenum">
              <a:rPr lang="da-DK" smtClean="0"/>
              <a:pPr/>
              <a:t>‹nr.›</a:t>
            </a:fld>
            <a:endParaRPr lang="da-DK"/>
          </a:p>
        </p:txBody>
      </p:sp>
      <p:sp>
        <p:nvSpPr>
          <p:cNvPr id="6" name="Rektangel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da-DK" smtClean="0"/>
              <a:t>Klik for at redigere titeltypografi i masteren</a:t>
            </a:r>
            <a:endParaRPr kumimoji="0" lang="en-US"/>
          </a:p>
        </p:txBody>
      </p:sp>
      <p:sp>
        <p:nvSpPr>
          <p:cNvPr id="3" name="Pladsholder til tekst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da-DK" smtClean="0"/>
              <a:t>Klik for at redigere typografi i masteren</a:t>
            </a:r>
          </a:p>
        </p:txBody>
      </p:sp>
      <p:sp>
        <p:nvSpPr>
          <p:cNvPr id="4" name="Pladsholder til indhold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da-DK" smtClean="0"/>
              <a:t>Klik for at redigere typografi i masteren</a:t>
            </a:r>
          </a:p>
          <a:p>
            <a:pPr lvl="1" eaLnBrk="1" latinLnBrk="0" hangingPunct="1"/>
            <a:r>
              <a:rPr lang="da-DK" smtClean="0"/>
              <a:t>Andet niveau</a:t>
            </a:r>
          </a:p>
          <a:p>
            <a:pPr lvl="2" eaLnBrk="1" latinLnBrk="0" hangingPunct="1"/>
            <a:r>
              <a:rPr lang="da-DK" smtClean="0"/>
              <a:t>Tredje niveau</a:t>
            </a:r>
          </a:p>
          <a:p>
            <a:pPr lvl="3" eaLnBrk="1" latinLnBrk="0" hangingPunct="1"/>
            <a:r>
              <a:rPr lang="da-DK" smtClean="0"/>
              <a:t>Fjerde niveau</a:t>
            </a:r>
          </a:p>
          <a:p>
            <a:pPr lvl="4" eaLnBrk="1" latinLnBrk="0" hangingPunct="1"/>
            <a:r>
              <a:rPr lang="da-DK" smtClean="0"/>
              <a:t>Femte niveau</a:t>
            </a:r>
            <a:endParaRPr kumimoji="0" lang="en-US"/>
          </a:p>
        </p:txBody>
      </p:sp>
      <p:sp>
        <p:nvSpPr>
          <p:cNvPr id="5" name="Pladsholder til dato 4"/>
          <p:cNvSpPr>
            <a:spLocks noGrp="1"/>
          </p:cNvSpPr>
          <p:nvPr>
            <p:ph type="dt" sz="half" idx="10"/>
          </p:nvPr>
        </p:nvSpPr>
        <p:spPr/>
        <p:txBody>
          <a:bodyPr/>
          <a:lstStyle>
            <a:extLst/>
          </a:lstStyle>
          <a:p>
            <a:fld id="{9308FBF0-2CF6-4DEB-B5A0-051FF894BBAB}" type="datetimeFigureOut">
              <a:rPr lang="da-DK" smtClean="0"/>
              <a:pPr/>
              <a:t>02-10-2017</a:t>
            </a:fld>
            <a:endParaRPr lang="da-DK"/>
          </a:p>
        </p:txBody>
      </p:sp>
      <p:sp>
        <p:nvSpPr>
          <p:cNvPr id="6" name="Pladsholder til sidefod 5"/>
          <p:cNvSpPr>
            <a:spLocks noGrp="1"/>
          </p:cNvSpPr>
          <p:nvPr>
            <p:ph type="ftr" sz="quarter" idx="11"/>
          </p:nvPr>
        </p:nvSpPr>
        <p:spPr/>
        <p:txBody>
          <a:bodyPr/>
          <a:lstStyle>
            <a:extLst/>
          </a:lstStyle>
          <a:p>
            <a:endParaRPr lang="da-DK"/>
          </a:p>
        </p:txBody>
      </p:sp>
      <p:sp>
        <p:nvSpPr>
          <p:cNvPr id="7" name="Pladsholder til diasnummer 6"/>
          <p:cNvSpPr>
            <a:spLocks noGrp="1"/>
          </p:cNvSpPr>
          <p:nvPr>
            <p:ph type="sldNum" sz="quarter" idx="12"/>
          </p:nvPr>
        </p:nvSpPr>
        <p:spPr/>
        <p:txBody>
          <a:bodyPr/>
          <a:lstStyle>
            <a:extLst/>
          </a:lstStyle>
          <a:p>
            <a:fld id="{6BAAE076-7F58-41A9-8F73-CDE9F5E0F14C}" type="slidenum">
              <a:rPr lang="da-DK" smtClean="0"/>
              <a:pPr/>
              <a:t>‹nr.›</a:t>
            </a:fld>
            <a:endParaRPr lang="da-D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da-DK" smtClean="0"/>
              <a:t>Klik for at redigere titeltypografi i masteren</a:t>
            </a:r>
            <a:endParaRPr kumimoji="0" lang="en-US"/>
          </a:p>
        </p:txBody>
      </p:sp>
      <p:sp>
        <p:nvSpPr>
          <p:cNvPr id="5" name="Pladsholder til dato 4"/>
          <p:cNvSpPr>
            <a:spLocks noGrp="1"/>
          </p:cNvSpPr>
          <p:nvPr>
            <p:ph type="dt" sz="half" idx="10"/>
          </p:nvPr>
        </p:nvSpPr>
        <p:spPr/>
        <p:txBody>
          <a:bodyPr/>
          <a:lstStyle>
            <a:extLst/>
          </a:lstStyle>
          <a:p>
            <a:fld id="{9308FBF0-2CF6-4DEB-B5A0-051FF894BBAB}" type="datetimeFigureOut">
              <a:rPr lang="da-DK" smtClean="0"/>
              <a:pPr/>
              <a:t>02-10-2017</a:t>
            </a:fld>
            <a:endParaRPr lang="da-DK"/>
          </a:p>
        </p:txBody>
      </p:sp>
      <p:sp>
        <p:nvSpPr>
          <p:cNvPr id="6" name="Pladsholder til sidefod 5"/>
          <p:cNvSpPr>
            <a:spLocks noGrp="1"/>
          </p:cNvSpPr>
          <p:nvPr>
            <p:ph type="ftr" sz="quarter" idx="11"/>
          </p:nvPr>
        </p:nvSpPr>
        <p:spPr/>
        <p:txBody>
          <a:bodyPr/>
          <a:lstStyle>
            <a:extLst/>
          </a:lstStyle>
          <a:p>
            <a:endParaRPr lang="da-DK"/>
          </a:p>
        </p:txBody>
      </p:sp>
      <p:sp>
        <p:nvSpPr>
          <p:cNvPr id="7" name="Pladsholder til diasnummer 6"/>
          <p:cNvSpPr>
            <a:spLocks noGrp="1"/>
          </p:cNvSpPr>
          <p:nvPr>
            <p:ph type="sldNum" sz="quarter" idx="12"/>
          </p:nvPr>
        </p:nvSpPr>
        <p:spPr/>
        <p:txBody>
          <a:bodyPr/>
          <a:lstStyle>
            <a:extLst/>
          </a:lstStyle>
          <a:p>
            <a:fld id="{6BAAE076-7F58-41A9-8F73-CDE9F5E0F14C}" type="slidenum">
              <a:rPr lang="da-DK" smtClean="0"/>
              <a:pPr/>
              <a:t>‹nr.›</a:t>
            </a:fld>
            <a:endParaRPr lang="da-DK"/>
          </a:p>
        </p:txBody>
      </p:sp>
      <p:sp>
        <p:nvSpPr>
          <p:cNvPr id="8" name="Rektangel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ladsholder til billed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da-DK" smtClean="0"/>
              <a:t>Klik på ikonet for at tilføje et billede</a:t>
            </a:r>
            <a:endParaRPr kumimoji="0" lang="en-US" dirty="0"/>
          </a:p>
        </p:txBody>
      </p:sp>
      <p:sp>
        <p:nvSpPr>
          <p:cNvPr id="9" name="Proce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Proce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Pladsholder til tekst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da-DK" smtClean="0"/>
              <a:t>Klik for at redigere typografi i masteren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sp>
        <p:nvSpPr>
          <p:cNvPr id="7" name="Cirkel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lipse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Krans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ktangel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Pladsholder til titel 4"/>
          <p:cNvSpPr>
            <a:spLocks noGrp="1"/>
          </p:cNvSpPr>
          <p:nvPr>
            <p:ph type="title"/>
          </p:nvPr>
        </p:nvSpPr>
        <p:spPr>
          <a:xfrm>
            <a:off x="1435608" y="274638"/>
            <a:ext cx="7498080" cy="1143000"/>
          </a:xfrm>
          <a:prstGeom prst="rect">
            <a:avLst/>
          </a:prstGeom>
        </p:spPr>
        <p:txBody>
          <a:bodyPr anchor="ctr">
            <a:normAutofit/>
          </a:bodyPr>
          <a:lstStyle>
            <a:extLst/>
          </a:lstStyle>
          <a:p>
            <a:r>
              <a:rPr kumimoji="0" lang="da-DK" smtClean="0"/>
              <a:t>Klik for at redigere titeltypografi i masteren</a:t>
            </a:r>
            <a:endParaRPr kumimoji="0" lang="en-US"/>
          </a:p>
        </p:txBody>
      </p:sp>
      <p:sp>
        <p:nvSpPr>
          <p:cNvPr id="9" name="Pladsholder til tekst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da-DK" smtClean="0"/>
              <a:t>Klik for at redigere typografi i masteren</a:t>
            </a:r>
          </a:p>
          <a:p>
            <a:pPr lvl="1" eaLnBrk="1" latinLnBrk="0" hangingPunct="1"/>
            <a:r>
              <a:rPr kumimoji="0" lang="da-DK" smtClean="0"/>
              <a:t>Andet niveau</a:t>
            </a:r>
          </a:p>
          <a:p>
            <a:pPr lvl="2" eaLnBrk="1" latinLnBrk="0" hangingPunct="1"/>
            <a:r>
              <a:rPr kumimoji="0" lang="da-DK" smtClean="0"/>
              <a:t>Tredje niveau</a:t>
            </a:r>
          </a:p>
          <a:p>
            <a:pPr lvl="3" eaLnBrk="1" latinLnBrk="0" hangingPunct="1"/>
            <a:r>
              <a:rPr kumimoji="0" lang="da-DK" smtClean="0"/>
              <a:t>Fjerde niveau</a:t>
            </a:r>
          </a:p>
          <a:p>
            <a:pPr lvl="4" eaLnBrk="1" latinLnBrk="0" hangingPunct="1"/>
            <a:r>
              <a:rPr kumimoji="0" lang="da-DK" smtClean="0"/>
              <a:t>Femte niveau</a:t>
            </a:r>
            <a:endParaRPr kumimoji="0" lang="en-US"/>
          </a:p>
        </p:txBody>
      </p:sp>
      <p:sp>
        <p:nvSpPr>
          <p:cNvPr id="24" name="Pladsholder til dato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9308FBF0-2CF6-4DEB-B5A0-051FF894BBAB}" type="datetimeFigureOut">
              <a:rPr lang="da-DK" smtClean="0"/>
              <a:pPr/>
              <a:t>02-10-2017</a:t>
            </a:fld>
            <a:endParaRPr lang="da-DK"/>
          </a:p>
        </p:txBody>
      </p:sp>
      <p:sp>
        <p:nvSpPr>
          <p:cNvPr id="10" name="Pladsholder til sidefod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da-DK"/>
          </a:p>
        </p:txBody>
      </p:sp>
      <p:sp>
        <p:nvSpPr>
          <p:cNvPr id="22" name="Pladsholder til diasnumm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6BAAE076-7F58-41A9-8F73-CDE9F5E0F14C}" type="slidenum">
              <a:rPr lang="da-DK" smtClean="0"/>
              <a:pPr/>
              <a:t>‹nr.›</a:t>
            </a:fld>
            <a:endParaRPr lang="da-DK"/>
          </a:p>
        </p:txBody>
      </p:sp>
      <p:sp>
        <p:nvSpPr>
          <p:cNvPr id="15" name="Rektangel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2.gif"/><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pierartscentre.com/" TargetMode="External"/><Relationship Id="rId2" Type="http://schemas.openxmlformats.org/officeDocument/2006/relationships/hyperlink" Target="http://www.stmagnusfestival.com/"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Pladsholder til indhold 11"/>
          <p:cNvSpPr>
            <a:spLocks noGrp="1"/>
          </p:cNvSpPr>
          <p:nvPr>
            <p:ph idx="1"/>
          </p:nvPr>
        </p:nvSpPr>
        <p:spPr>
          <a:xfrm>
            <a:off x="827584" y="1484784"/>
            <a:ext cx="7498080" cy="4800600"/>
          </a:xfrm>
        </p:spPr>
        <p:txBody>
          <a:bodyPr/>
          <a:lstStyle/>
          <a:p>
            <a:pPr>
              <a:buNone/>
            </a:pPr>
            <a:r>
              <a:rPr lang="en-GB" dirty="0" smtClean="0">
                <a:solidFill>
                  <a:schemeClr val="bg1"/>
                </a:solidFill>
              </a:rPr>
              <a:t>.</a:t>
            </a:r>
            <a:endParaRPr lang="en-GB" dirty="0">
              <a:solidFill>
                <a:schemeClr val="bg1"/>
              </a:solidFill>
            </a:endParaRPr>
          </a:p>
        </p:txBody>
      </p:sp>
      <p:sp>
        <p:nvSpPr>
          <p:cNvPr id="6" name="Tekstboks 5"/>
          <p:cNvSpPr txBox="1"/>
          <p:nvPr/>
        </p:nvSpPr>
        <p:spPr>
          <a:xfrm>
            <a:off x="5796136" y="5661248"/>
            <a:ext cx="2592288" cy="769441"/>
          </a:xfrm>
          <a:prstGeom prst="rect">
            <a:avLst/>
          </a:prstGeom>
          <a:noFill/>
        </p:spPr>
        <p:txBody>
          <a:bodyPr wrap="square" rtlCol="0">
            <a:spAutoFit/>
          </a:bodyPr>
          <a:lstStyle/>
          <a:p>
            <a:r>
              <a:rPr lang="da-DK" sz="3200" b="1" dirty="0" smtClean="0">
                <a:solidFill>
                  <a:schemeClr val="tx1">
                    <a:lumMod val="65000"/>
                    <a:lumOff val="35000"/>
                  </a:schemeClr>
                </a:solidFill>
                <a:latin typeface="Arial" pitchFamily="34" charset="0"/>
                <a:cs typeface="Arial" pitchFamily="34" charset="0"/>
              </a:rPr>
              <a:t>Interfolk</a:t>
            </a:r>
          </a:p>
          <a:p>
            <a:r>
              <a:rPr lang="da-DK" sz="1200" b="1" dirty="0" smtClean="0">
                <a:solidFill>
                  <a:schemeClr val="tx1">
                    <a:lumMod val="65000"/>
                    <a:lumOff val="35000"/>
                  </a:schemeClr>
                </a:solidFill>
                <a:latin typeface="Arial" pitchFamily="34" charset="0"/>
                <a:cs typeface="Arial" pitchFamily="34" charset="0"/>
              </a:rPr>
              <a:t> </a:t>
            </a:r>
            <a:r>
              <a:rPr lang="da-DK" sz="1050" b="1" dirty="0" smtClean="0">
                <a:solidFill>
                  <a:schemeClr val="tx1">
                    <a:lumMod val="65000"/>
                    <a:lumOff val="35000"/>
                  </a:schemeClr>
                </a:solidFill>
                <a:latin typeface="Arial" pitchFamily="34" charset="0"/>
                <a:cs typeface="Arial" pitchFamily="34" charset="0"/>
              </a:rPr>
              <a:t>Institute for Civil Society    </a:t>
            </a:r>
            <a:endParaRPr lang="da-DK" sz="1050" b="1" dirty="0">
              <a:solidFill>
                <a:schemeClr val="tx1">
                  <a:lumMod val="65000"/>
                  <a:lumOff val="35000"/>
                </a:schemeClr>
              </a:solidFill>
              <a:latin typeface="Arial" pitchFamily="34" charset="0"/>
              <a:cs typeface="Arial" pitchFamily="34" charset="0"/>
            </a:endParaRPr>
          </a:p>
        </p:txBody>
      </p:sp>
      <p:pic>
        <p:nvPicPr>
          <p:cNvPr id="7" name="Billede 6" descr="rapport_logo, lille.jpg"/>
          <p:cNvPicPr>
            <a:picLocks noChangeAspect="1"/>
          </p:cNvPicPr>
          <p:nvPr/>
        </p:nvPicPr>
        <p:blipFill>
          <a:blip r:embed="rId2" cstate="print"/>
          <a:stretch>
            <a:fillRect/>
          </a:stretch>
        </p:blipFill>
        <p:spPr>
          <a:xfrm>
            <a:off x="7668344" y="5805264"/>
            <a:ext cx="568862" cy="576063"/>
          </a:xfrm>
          <a:prstGeom prst="rect">
            <a:avLst/>
          </a:prstGeom>
        </p:spPr>
      </p:pic>
      <p:sp>
        <p:nvSpPr>
          <p:cNvPr id="9" name="Rektangel 8"/>
          <p:cNvSpPr/>
          <p:nvPr/>
        </p:nvSpPr>
        <p:spPr>
          <a:xfrm>
            <a:off x="1187624" y="2132856"/>
            <a:ext cx="7056784" cy="1075643"/>
          </a:xfrm>
          <a:prstGeom prst="rect">
            <a:avLst/>
          </a:prstGeom>
          <a:solidFill>
            <a:schemeClr val="accent3">
              <a:lumMod val="40000"/>
              <a:lumOff val="60000"/>
            </a:schemeClr>
          </a:solidFill>
          <a:ln>
            <a:solidFill>
              <a:schemeClr val="tx2"/>
            </a:solidFill>
          </a:ln>
        </p:spPr>
        <p:txBody>
          <a:bodyPr wrap="square" tIns="144000" bIns="144000">
            <a:spAutoFit/>
          </a:bodyPr>
          <a:lstStyle/>
          <a:p>
            <a:pPr lvl="0" algn="ctr">
              <a:spcBef>
                <a:spcPts val="600"/>
              </a:spcBef>
              <a:spcAft>
                <a:spcPts val="600"/>
              </a:spcAft>
            </a:pPr>
            <a:r>
              <a:rPr lang="en-GB" sz="2200" b="1" dirty="0" smtClean="0">
                <a:solidFill>
                  <a:schemeClr val="accent1">
                    <a:lumMod val="50000"/>
                  </a:schemeClr>
                </a:solidFill>
                <a:latin typeface="+mj-lt"/>
                <a:ea typeface="+mj-ea"/>
                <a:cs typeface="Arial" pitchFamily="34" charset="0"/>
              </a:rPr>
              <a:t>Pilot courses for culture managers and volunteers </a:t>
            </a:r>
          </a:p>
          <a:p>
            <a:pPr lvl="0" algn="ctr"/>
            <a:r>
              <a:rPr lang="en-GB" sz="2400" b="1" dirty="0" smtClean="0">
                <a:solidFill>
                  <a:schemeClr val="accent1">
                    <a:lumMod val="50000"/>
                  </a:schemeClr>
                </a:solidFill>
                <a:latin typeface="+mj-lt"/>
                <a:ea typeface="+mj-ea"/>
                <a:cs typeface="Arial" pitchFamily="34" charset="0"/>
              </a:rPr>
              <a:t> 2</a:t>
            </a:r>
            <a:r>
              <a:rPr lang="en-GB" sz="2400" b="1" baseline="30000" dirty="0" smtClean="0">
                <a:solidFill>
                  <a:schemeClr val="accent1">
                    <a:lumMod val="50000"/>
                  </a:schemeClr>
                </a:solidFill>
                <a:latin typeface="+mj-lt"/>
                <a:ea typeface="+mj-ea"/>
                <a:cs typeface="Arial" pitchFamily="34" charset="0"/>
              </a:rPr>
              <a:t>nd</a:t>
            </a:r>
            <a:r>
              <a:rPr lang="en-GB" sz="2400" b="1" dirty="0" smtClean="0">
                <a:solidFill>
                  <a:schemeClr val="accent1">
                    <a:lumMod val="50000"/>
                  </a:schemeClr>
                </a:solidFill>
                <a:latin typeface="+mj-lt"/>
                <a:ea typeface="+mj-ea"/>
                <a:cs typeface="Arial" pitchFamily="34" charset="0"/>
              </a:rPr>
              <a:t> – 7</a:t>
            </a:r>
            <a:r>
              <a:rPr lang="en-GB" sz="2400" b="1" baseline="30000" dirty="0" smtClean="0">
                <a:solidFill>
                  <a:schemeClr val="accent1">
                    <a:lumMod val="50000"/>
                  </a:schemeClr>
                </a:solidFill>
                <a:latin typeface="+mj-lt"/>
                <a:ea typeface="+mj-ea"/>
                <a:cs typeface="Arial" pitchFamily="34" charset="0"/>
              </a:rPr>
              <a:t>th</a:t>
            </a:r>
            <a:r>
              <a:rPr lang="en-GB" sz="2400" b="1" dirty="0" smtClean="0">
                <a:solidFill>
                  <a:schemeClr val="accent1">
                    <a:lumMod val="50000"/>
                  </a:schemeClr>
                </a:solidFill>
                <a:latin typeface="+mj-lt"/>
                <a:ea typeface="+mj-ea"/>
                <a:cs typeface="Arial" pitchFamily="34" charset="0"/>
              </a:rPr>
              <a:t> October 2017 in Lousada</a:t>
            </a:r>
            <a:endParaRPr lang="en-GB" sz="2400" b="1" dirty="0">
              <a:solidFill>
                <a:schemeClr val="tx1">
                  <a:lumMod val="65000"/>
                  <a:lumOff val="35000"/>
                </a:schemeClr>
              </a:solidFill>
              <a:latin typeface="+mj-lt"/>
              <a:ea typeface="+mj-ea"/>
              <a:cs typeface="Arial" pitchFamily="34" charset="0"/>
            </a:endParaRPr>
          </a:p>
        </p:txBody>
      </p:sp>
      <p:sp>
        <p:nvSpPr>
          <p:cNvPr id="1027" name="Rectangle 3"/>
          <p:cNvSpPr>
            <a:spLocks noChangeArrowheads="1"/>
          </p:cNvSpPr>
          <p:nvPr/>
        </p:nvSpPr>
        <p:spPr bwMode="auto">
          <a:xfrm>
            <a:off x="1187624" y="3284984"/>
            <a:ext cx="7056784" cy="1275698"/>
          </a:xfrm>
          <a:prstGeom prst="rect">
            <a:avLst/>
          </a:prstGeom>
          <a:solidFill>
            <a:srgbClr val="D6E3BC"/>
          </a:solidFill>
          <a:ln w="9525">
            <a:solidFill>
              <a:schemeClr val="accent1"/>
            </a:solidFill>
            <a:miter lim="800000"/>
            <a:headEnd/>
            <a:tailEnd/>
          </a:ln>
          <a:effectLst/>
        </p:spPr>
        <p:txBody>
          <a:bodyPr vert="horz" wrap="square" lIns="91440" tIns="144000" rIns="91440" bIns="144000" numCol="1" anchor="ctr" anchorCtr="0" compatLnSpc="1">
            <a:prstTxWarp prst="textNoShape">
              <a:avLst/>
            </a:prstTxWarp>
            <a:spAutoFit/>
          </a:bodyPr>
          <a:lstStyle/>
          <a:p>
            <a:pPr algn="ctr" fontAlgn="base">
              <a:tabLst>
                <a:tab pos="227013" algn="l"/>
              </a:tabLst>
            </a:pPr>
            <a:r>
              <a:rPr lang="en-GB" sz="3200" b="1" dirty="0" smtClean="0">
                <a:solidFill>
                  <a:schemeClr val="tx2">
                    <a:lumMod val="75000"/>
                  </a:schemeClr>
                </a:solidFill>
              </a:rPr>
              <a:t>Culture in sparsely populated areas </a:t>
            </a:r>
          </a:p>
          <a:p>
            <a:pPr algn="ctr" fontAlgn="base">
              <a:tabLst>
                <a:tab pos="227013" algn="l"/>
              </a:tabLst>
            </a:pPr>
            <a:r>
              <a:rPr lang="en-GB" sz="3200" b="1" dirty="0" smtClean="0">
                <a:solidFill>
                  <a:schemeClr val="tx2">
                    <a:lumMod val="75000"/>
                  </a:schemeClr>
                </a:solidFill>
              </a:rPr>
              <a:t>with added values</a:t>
            </a:r>
            <a:endParaRPr lang="en-GB" sz="2400" b="1" i="1" dirty="0" smtClean="0">
              <a:solidFill>
                <a:schemeClr val="tx2"/>
              </a:solidFill>
              <a:effectLst>
                <a:outerShdw blurRad="38100" dist="38100" dir="2700000" algn="tl">
                  <a:srgbClr val="000000">
                    <a:alpha val="43137"/>
                  </a:srgbClr>
                </a:outerShdw>
              </a:effectLst>
            </a:endParaRPr>
          </a:p>
        </p:txBody>
      </p:sp>
      <p:sp>
        <p:nvSpPr>
          <p:cNvPr id="10" name="Tekstboks 9"/>
          <p:cNvSpPr txBox="1"/>
          <p:nvPr/>
        </p:nvSpPr>
        <p:spPr>
          <a:xfrm>
            <a:off x="4283968" y="5301208"/>
            <a:ext cx="4032448" cy="338554"/>
          </a:xfrm>
          <a:prstGeom prst="rect">
            <a:avLst/>
          </a:prstGeom>
          <a:noFill/>
        </p:spPr>
        <p:txBody>
          <a:bodyPr wrap="square" rtlCol="0">
            <a:spAutoFit/>
          </a:bodyPr>
          <a:lstStyle/>
          <a:p>
            <a:pPr lvl="0" algn="r">
              <a:spcBef>
                <a:spcPct val="0"/>
              </a:spcBef>
            </a:pPr>
            <a:r>
              <a:rPr lang="da-DK" sz="1600" b="1" dirty="0" smtClean="0">
                <a:solidFill>
                  <a:schemeClr val="tx1">
                    <a:lumMod val="65000"/>
                    <a:lumOff val="35000"/>
                  </a:schemeClr>
                </a:solidFill>
                <a:effectLst>
                  <a:outerShdw blurRad="50000" dist="30000" dir="5400000" algn="tl" rotWithShape="0">
                    <a:srgbClr val="000000">
                      <a:alpha val="30000"/>
                    </a:srgbClr>
                  </a:outerShdw>
                </a:effectLst>
                <a:latin typeface="Arial" pitchFamily="34" charset="0"/>
                <a:cs typeface="Arial" pitchFamily="34" charset="0"/>
              </a:rPr>
              <a:t>   Hans Jørgen Vodsgaard</a:t>
            </a:r>
            <a:endParaRPr lang="da-DK" sz="1600" b="1" dirty="0">
              <a:solidFill>
                <a:schemeClr val="tx1">
                  <a:lumMod val="65000"/>
                  <a:lumOff val="35000"/>
                </a:schemeClr>
              </a:solidFill>
              <a:effectLst>
                <a:outerShdw blurRad="50000" dist="30000" dir="5400000" algn="tl" rotWithShape="0">
                  <a:srgbClr val="000000">
                    <a:alpha val="30000"/>
                  </a:srgbClr>
                </a:outerShdw>
              </a:effectLst>
              <a:latin typeface="Arial" pitchFamily="34" charset="0"/>
              <a:cs typeface="Arial" pitchFamily="34" charset="0"/>
            </a:endParaRPr>
          </a:p>
        </p:txBody>
      </p:sp>
      <p:pic>
        <p:nvPicPr>
          <p:cNvPr id="11" name="Billede 10" descr="SPAR - letter head symbol.jpg"/>
          <p:cNvPicPr>
            <a:picLocks noChangeAspect="1"/>
          </p:cNvPicPr>
          <p:nvPr/>
        </p:nvPicPr>
        <p:blipFill>
          <a:blip r:embed="rId3" cstate="print"/>
          <a:stretch>
            <a:fillRect/>
          </a:stretch>
        </p:blipFill>
        <p:spPr>
          <a:xfrm>
            <a:off x="1115616" y="260648"/>
            <a:ext cx="7023409" cy="93610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908720"/>
          </a:xfrm>
          <a:solidFill>
            <a:schemeClr val="tx2">
              <a:lumMod val="40000"/>
              <a:lumOff val="60000"/>
            </a:schemeClr>
          </a:solidFill>
        </p:spPr>
        <p:txBody>
          <a:bodyPr>
            <a:noAutofit/>
          </a:bodyPr>
          <a:lstStyle/>
          <a:p>
            <a:r>
              <a:rPr lang="en-GB" sz="3200" dirty="0" smtClean="0"/>
              <a:t>        </a:t>
            </a:r>
            <a:r>
              <a:rPr lang="en-GB" sz="3200" dirty="0" smtClean="0"/>
              <a:t>Higher education as a one-way ticket     </a:t>
            </a:r>
            <a:r>
              <a:rPr lang="en-GB" sz="1800" dirty="0" smtClean="0">
                <a:solidFill>
                  <a:srgbClr val="00B050"/>
                </a:solidFill>
              </a:rPr>
              <a:t>Background</a:t>
            </a:r>
            <a:endParaRPr lang="en-GB" sz="1800" dirty="0">
              <a:solidFill>
                <a:srgbClr val="00B050"/>
              </a:solidFill>
            </a:endParaRPr>
          </a:p>
        </p:txBody>
      </p:sp>
      <p:sp>
        <p:nvSpPr>
          <p:cNvPr id="10" name="Pladsholder til indhold 9"/>
          <p:cNvSpPr>
            <a:spLocks noGrp="1"/>
          </p:cNvSpPr>
          <p:nvPr>
            <p:ph idx="1"/>
          </p:nvPr>
        </p:nvSpPr>
        <p:spPr>
          <a:xfrm>
            <a:off x="1043608" y="908720"/>
            <a:ext cx="7488832" cy="5688632"/>
          </a:xfrm>
        </p:spPr>
        <p:txBody>
          <a:bodyPr>
            <a:noAutofit/>
          </a:bodyPr>
          <a:lstStyle/>
          <a:p>
            <a:pPr marL="0" indent="0">
              <a:buNone/>
            </a:pPr>
            <a:endParaRPr lang="en-GB" sz="1600" b="1" dirty="0" smtClean="0">
              <a:latin typeface="Arial" pitchFamily="34" charset="0"/>
              <a:cs typeface="Arial" pitchFamily="34" charset="0"/>
            </a:endParaRPr>
          </a:p>
          <a:p>
            <a:pPr marL="0" indent="0">
              <a:lnSpc>
                <a:spcPct val="130000"/>
              </a:lnSpc>
              <a:spcBef>
                <a:spcPts val="0"/>
              </a:spcBef>
              <a:buNone/>
            </a:pPr>
            <a:r>
              <a:rPr lang="en-US" sz="1600" dirty="0" smtClean="0">
                <a:latin typeface="Arial" pitchFamily="34" charset="0"/>
                <a:cs typeface="Arial" pitchFamily="34" charset="0"/>
              </a:rPr>
              <a:t>Young people from the rural areas needs to move to the bigger University Cities to get a higher education – and it’s typical a one-way tickets.</a:t>
            </a:r>
          </a:p>
          <a:p>
            <a:pPr marL="288000" indent="-288000">
              <a:lnSpc>
                <a:spcPct val="130000"/>
              </a:lnSpc>
              <a:spcBef>
                <a:spcPts val="0"/>
              </a:spcBef>
            </a:pPr>
            <a:r>
              <a:rPr lang="en-US" sz="1600" dirty="0" smtClean="0">
                <a:latin typeface="Arial" pitchFamily="34" charset="0"/>
                <a:cs typeface="Arial" pitchFamily="34" charset="0"/>
              </a:rPr>
              <a:t>Just 16% of the young people return to their home areas. </a:t>
            </a:r>
            <a:endParaRPr lang="en-GB" sz="1600" b="1" dirty="0" smtClean="0">
              <a:latin typeface="Arial" pitchFamily="34" charset="0"/>
              <a:cs typeface="Arial" pitchFamily="34" charset="0"/>
            </a:endParaRPr>
          </a:p>
          <a:p>
            <a:pPr marL="0" indent="0">
              <a:lnSpc>
                <a:spcPct val="130000"/>
              </a:lnSpc>
              <a:spcBef>
                <a:spcPts val="0"/>
              </a:spcBef>
              <a:buNone/>
            </a:pPr>
            <a:r>
              <a:rPr lang="en-US" sz="1600" dirty="0" smtClean="0">
                <a:latin typeface="Arial" pitchFamily="34" charset="0"/>
                <a:cs typeface="Arial" pitchFamily="34" charset="0"/>
              </a:rPr>
              <a:t/>
            </a:r>
            <a:br>
              <a:rPr lang="en-US" sz="1600" dirty="0" smtClean="0">
                <a:latin typeface="Arial" pitchFamily="34" charset="0"/>
                <a:cs typeface="Arial" pitchFamily="34" charset="0"/>
              </a:rPr>
            </a:br>
            <a:r>
              <a:rPr lang="en-US" sz="1600" dirty="0" smtClean="0">
                <a:latin typeface="Arial" pitchFamily="34" charset="0"/>
                <a:cs typeface="Arial" pitchFamily="34" charset="0"/>
              </a:rPr>
              <a:t>The remote areas have </a:t>
            </a:r>
          </a:p>
          <a:p>
            <a:pPr marL="288000" indent="-288000">
              <a:lnSpc>
                <a:spcPct val="130000"/>
              </a:lnSpc>
              <a:spcBef>
                <a:spcPts val="0"/>
              </a:spcBef>
            </a:pPr>
            <a:r>
              <a:rPr lang="en-US" sz="1600" dirty="0" smtClean="0">
                <a:latin typeface="Arial" pitchFamily="34" charset="0"/>
                <a:cs typeface="Arial" pitchFamily="34" charset="0"/>
              </a:rPr>
              <a:t>fewer young well-educated and skilled workers.</a:t>
            </a:r>
          </a:p>
          <a:p>
            <a:pPr marL="288000" indent="-288000">
              <a:lnSpc>
                <a:spcPct val="130000"/>
              </a:lnSpc>
              <a:spcBef>
                <a:spcPts val="0"/>
              </a:spcBef>
            </a:pPr>
            <a:r>
              <a:rPr lang="en-US" sz="1600" dirty="0" smtClean="0">
                <a:latin typeface="Arial" pitchFamily="34" charset="0"/>
                <a:cs typeface="Arial" pitchFamily="34" charset="0"/>
              </a:rPr>
              <a:t>more with a short or no education, especially a surplus of young men. </a:t>
            </a:r>
          </a:p>
          <a:p>
            <a:pPr marL="288000" indent="-288000">
              <a:lnSpc>
                <a:spcPct val="130000"/>
              </a:lnSpc>
              <a:spcBef>
                <a:spcPts val="0"/>
              </a:spcBef>
            </a:pPr>
            <a:r>
              <a:rPr lang="en-US" sz="1600" dirty="0" smtClean="0">
                <a:latin typeface="Arial" pitchFamily="34" charset="0"/>
                <a:cs typeface="Arial" pitchFamily="34" charset="0"/>
              </a:rPr>
              <a:t>and a lot of pensioners.</a:t>
            </a:r>
          </a:p>
          <a:p>
            <a:pPr marL="288000" indent="-288000">
              <a:lnSpc>
                <a:spcPct val="130000"/>
              </a:lnSpc>
              <a:spcBef>
                <a:spcPts val="0"/>
              </a:spcBef>
              <a:buNone/>
            </a:pPr>
            <a:endParaRPr lang="en-GB" sz="1600" dirty="0" smtClean="0">
              <a:latin typeface="Arial" pitchFamily="34" charset="0"/>
              <a:cs typeface="Arial" pitchFamily="34" charset="0"/>
            </a:endParaRPr>
          </a:p>
          <a:p>
            <a:pPr marL="0" indent="0">
              <a:lnSpc>
                <a:spcPct val="130000"/>
              </a:lnSpc>
              <a:spcBef>
                <a:spcPts val="0"/>
              </a:spcBef>
              <a:buNone/>
            </a:pPr>
            <a:r>
              <a:rPr lang="en-GB" sz="1600" dirty="0" smtClean="0">
                <a:latin typeface="Arial" pitchFamily="34" charset="0"/>
                <a:cs typeface="Arial" pitchFamily="34" charset="0"/>
              </a:rPr>
              <a:t>The well skilled don’t wish to live there, because it seems as boring places with few leisure time activities and available arts and culture opportunities. . A place to leave for the young and bright.</a:t>
            </a:r>
          </a:p>
          <a:p>
            <a:pPr marL="0" indent="0">
              <a:lnSpc>
                <a:spcPct val="130000"/>
              </a:lnSpc>
              <a:spcBef>
                <a:spcPts val="1200"/>
              </a:spcBef>
              <a:buNone/>
            </a:pPr>
            <a:r>
              <a:rPr lang="en-GB" sz="1600" dirty="0" smtClean="0">
                <a:latin typeface="Arial" pitchFamily="34" charset="0"/>
                <a:cs typeface="Arial" pitchFamily="34" charset="0"/>
              </a:rPr>
              <a:t>The countryside, the province gets low status</a:t>
            </a:r>
          </a:p>
          <a:p>
            <a:pPr marL="0" indent="0">
              <a:lnSpc>
                <a:spcPct val="130000"/>
              </a:lnSpc>
              <a:spcBef>
                <a:spcPts val="0"/>
              </a:spcBef>
              <a:buNone/>
            </a:pPr>
            <a:endParaRPr lang="en-GB" sz="1600" b="1" dirty="0" smtClean="0">
              <a:latin typeface="Arial" pitchFamily="34" charset="0"/>
              <a:cs typeface="Arial" pitchFamily="34" charset="0"/>
            </a:endParaRPr>
          </a:p>
          <a:p>
            <a:pPr marL="0" indent="0">
              <a:lnSpc>
                <a:spcPct val="130000"/>
              </a:lnSpc>
              <a:spcBef>
                <a:spcPts val="0"/>
              </a:spcBef>
              <a:buNone/>
            </a:pPr>
            <a:endParaRPr lang="en-US" sz="1600" dirty="0" smtClean="0">
              <a:latin typeface="Arial" pitchFamily="34" charset="0"/>
              <a:cs typeface="Arial" pitchFamily="34" charset="0"/>
            </a:endParaRPr>
          </a:p>
          <a:p>
            <a:pPr marL="0" indent="0">
              <a:lnSpc>
                <a:spcPct val="130000"/>
              </a:lnSpc>
              <a:spcBef>
                <a:spcPts val="0"/>
              </a:spcBef>
              <a:buNone/>
            </a:pPr>
            <a:endParaRPr lang="en-US" sz="1600" b="1" dirty="0" smtClean="0">
              <a:latin typeface="Arial" pitchFamily="34" charset="0"/>
              <a:cs typeface="Arial" pitchFamily="34" charset="0"/>
            </a:endParaRPr>
          </a:p>
        </p:txBody>
      </p:sp>
      <p:sp>
        <p:nvSpPr>
          <p:cNvPr id="4" name="Tekstboks 3"/>
          <p:cNvSpPr txBox="1"/>
          <p:nvPr/>
        </p:nvSpPr>
        <p:spPr>
          <a:xfrm>
            <a:off x="0" y="5949280"/>
            <a:ext cx="1043608" cy="369332"/>
          </a:xfrm>
          <a:prstGeom prst="rect">
            <a:avLst/>
          </a:prstGeom>
          <a:noFill/>
        </p:spPr>
        <p:txBody>
          <a:bodyPr wrap="square" rtlCol="0">
            <a:spAutoFit/>
          </a:bodyPr>
          <a:lstStyle/>
          <a:p>
            <a:endParaRPr lang="da-DK" dirty="0"/>
          </a:p>
        </p:txBody>
      </p:sp>
      <p:sp>
        <p:nvSpPr>
          <p:cNvPr id="9" name="Pladsholder til diasnummer 7"/>
          <p:cNvSpPr>
            <a:spLocks noGrp="1"/>
          </p:cNvSpPr>
          <p:nvPr>
            <p:ph type="sldNum" sz="quarter" idx="12"/>
          </p:nvPr>
        </p:nvSpPr>
        <p:spPr>
          <a:xfrm>
            <a:off x="0" y="0"/>
            <a:ext cx="457200" cy="476250"/>
          </a:xfrm>
        </p:spPr>
        <p:txBody>
          <a:bodyPr/>
          <a:lstStyle/>
          <a:p>
            <a:fld id="{6BAAE076-7F58-41A9-8F73-CDE9F5E0F14C}" type="slidenum">
              <a:rPr lang="da-DK" b="1" smtClean="0">
                <a:solidFill>
                  <a:schemeClr val="tx2"/>
                </a:solidFill>
              </a:rPr>
              <a:pPr/>
              <a:t>10</a:t>
            </a:fld>
            <a:endParaRPr lang="da-DK" b="1" dirty="0">
              <a:solidFill>
                <a:schemeClr val="tx2"/>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1124744"/>
          </a:xfrm>
          <a:solidFill>
            <a:schemeClr val="tx2">
              <a:lumMod val="40000"/>
              <a:lumOff val="60000"/>
            </a:schemeClr>
          </a:solidFill>
        </p:spPr>
        <p:txBody>
          <a:bodyPr>
            <a:noAutofit/>
          </a:bodyPr>
          <a:lstStyle/>
          <a:p>
            <a:r>
              <a:rPr lang="en-GB" sz="3200" dirty="0" smtClean="0"/>
              <a:t>         </a:t>
            </a:r>
            <a:r>
              <a:rPr lang="en-GB" sz="2800" dirty="0" smtClean="0"/>
              <a:t>Centralisation of governmental jobs            </a:t>
            </a:r>
            <a:r>
              <a:rPr lang="en-US" sz="1800" dirty="0" smtClean="0">
                <a:solidFill>
                  <a:srgbClr val="00B050"/>
                </a:solidFill>
                <a:cs typeface="Arial" pitchFamily="34" charset="0"/>
              </a:rPr>
              <a:t>Background</a:t>
            </a:r>
            <a:endParaRPr lang="en-GB" sz="1800" dirty="0"/>
          </a:p>
        </p:txBody>
      </p:sp>
      <p:sp>
        <p:nvSpPr>
          <p:cNvPr id="10" name="Pladsholder til indhold 9"/>
          <p:cNvSpPr>
            <a:spLocks noGrp="1"/>
          </p:cNvSpPr>
          <p:nvPr>
            <p:ph idx="1"/>
          </p:nvPr>
        </p:nvSpPr>
        <p:spPr>
          <a:xfrm>
            <a:off x="1187624" y="1412776"/>
            <a:ext cx="7498080" cy="5688632"/>
          </a:xfrm>
        </p:spPr>
        <p:txBody>
          <a:bodyPr>
            <a:noAutofit/>
          </a:bodyPr>
          <a:lstStyle/>
          <a:p>
            <a:pPr marL="72000" indent="0">
              <a:buNone/>
            </a:pPr>
            <a:r>
              <a:rPr lang="en-US" sz="1700" dirty="0" smtClean="0">
                <a:latin typeface="Arial" pitchFamily="34" charset="0"/>
                <a:cs typeface="Arial" pitchFamily="34" charset="0"/>
              </a:rPr>
              <a:t>Since 1997, </a:t>
            </a:r>
          </a:p>
          <a:p>
            <a:pPr marL="288000" indent="-288000">
              <a:lnSpc>
                <a:spcPct val="130000"/>
              </a:lnSpc>
              <a:spcBef>
                <a:spcPts val="0"/>
              </a:spcBef>
            </a:pPr>
            <a:r>
              <a:rPr lang="en-US" sz="1700" dirty="0" smtClean="0">
                <a:latin typeface="Arial" pitchFamily="34" charset="0"/>
                <a:cs typeface="Arial" pitchFamily="34" charset="0"/>
              </a:rPr>
              <a:t>In Copenhagen 1 out of 25 governmental jobs has been cut, while</a:t>
            </a:r>
          </a:p>
          <a:p>
            <a:pPr marL="288000" indent="-288000">
              <a:lnSpc>
                <a:spcPct val="130000"/>
              </a:lnSpc>
              <a:spcBef>
                <a:spcPts val="0"/>
              </a:spcBef>
            </a:pPr>
            <a:r>
              <a:rPr lang="en-US" sz="1700" dirty="0" smtClean="0">
                <a:latin typeface="Arial" pitchFamily="34" charset="0"/>
                <a:cs typeface="Arial" pitchFamily="34" charset="0"/>
              </a:rPr>
              <a:t>outside Copenhagen more than 1 out of 5 has been cut, and </a:t>
            </a:r>
          </a:p>
          <a:p>
            <a:pPr marL="288000" indent="-288000">
              <a:lnSpc>
                <a:spcPct val="130000"/>
              </a:lnSpc>
              <a:spcBef>
                <a:spcPts val="0"/>
              </a:spcBef>
            </a:pPr>
            <a:r>
              <a:rPr lang="en-US" sz="1700" dirty="0" smtClean="0">
                <a:latin typeface="Arial" pitchFamily="34" charset="0"/>
                <a:cs typeface="Arial" pitchFamily="34" charset="0"/>
              </a:rPr>
              <a:t>in an areas like West and South Zealand 2 out of 5 jobs were cut.</a:t>
            </a:r>
          </a:p>
          <a:p>
            <a:pPr marL="0" indent="0">
              <a:lnSpc>
                <a:spcPct val="130000"/>
              </a:lnSpc>
              <a:spcBef>
                <a:spcPts val="1200"/>
              </a:spcBef>
              <a:buNone/>
            </a:pPr>
            <a:r>
              <a:rPr lang="en-US" sz="1700" dirty="0" smtClean="0">
                <a:latin typeface="Arial" pitchFamily="34" charset="0"/>
                <a:cs typeface="Arial" pitchFamily="34" charset="0"/>
              </a:rPr>
              <a:t>Today, there is 1 state job for every 10 citizens in Copenhagen, whereas outskirt municipalities as </a:t>
            </a:r>
            <a:r>
              <a:rPr lang="en-US" sz="1700" dirty="0" err="1" smtClean="0">
                <a:latin typeface="Arial" pitchFamily="34" charset="0"/>
                <a:cs typeface="Arial" pitchFamily="34" charset="0"/>
              </a:rPr>
              <a:t>Langeland</a:t>
            </a:r>
            <a:r>
              <a:rPr lang="en-US" sz="1700" dirty="0" smtClean="0">
                <a:latin typeface="Arial" pitchFamily="34" charset="0"/>
                <a:cs typeface="Arial" pitchFamily="34" charset="0"/>
              </a:rPr>
              <a:t>, </a:t>
            </a:r>
            <a:r>
              <a:rPr lang="en-US" sz="1700" dirty="0" err="1" smtClean="0">
                <a:latin typeface="Arial" pitchFamily="34" charset="0"/>
                <a:cs typeface="Arial" pitchFamily="34" charset="0"/>
              </a:rPr>
              <a:t>Rebild</a:t>
            </a:r>
            <a:r>
              <a:rPr lang="en-US" sz="1700" dirty="0" smtClean="0">
                <a:latin typeface="Arial" pitchFamily="34" charset="0"/>
                <a:cs typeface="Arial" pitchFamily="34" charset="0"/>
              </a:rPr>
              <a:t> or </a:t>
            </a:r>
            <a:r>
              <a:rPr lang="en-US" sz="1700" dirty="0" err="1" smtClean="0">
                <a:latin typeface="Arial" pitchFamily="34" charset="0"/>
                <a:cs typeface="Arial" pitchFamily="34" charset="0"/>
              </a:rPr>
              <a:t>Vejen</a:t>
            </a:r>
            <a:r>
              <a:rPr lang="en-US" sz="1700" dirty="0" smtClean="0">
                <a:latin typeface="Arial" pitchFamily="34" charset="0"/>
                <a:cs typeface="Arial" pitchFamily="34" charset="0"/>
              </a:rPr>
              <a:t> only have 1 state job for every 100 citizens. </a:t>
            </a:r>
          </a:p>
          <a:p>
            <a:pPr marL="0" indent="0">
              <a:lnSpc>
                <a:spcPct val="130000"/>
              </a:lnSpc>
              <a:spcBef>
                <a:spcPts val="1200"/>
              </a:spcBef>
              <a:buNone/>
            </a:pPr>
            <a:r>
              <a:rPr lang="en-US" sz="1600" dirty="0" smtClean="0">
                <a:latin typeface="Arial" pitchFamily="34" charset="0"/>
                <a:cs typeface="Arial" pitchFamily="34" charset="0"/>
              </a:rPr>
              <a:t>If we should make an </a:t>
            </a:r>
            <a:r>
              <a:rPr lang="en-US" sz="1600" dirty="0" smtClean="0">
                <a:latin typeface="Arial" pitchFamily="34" charset="0"/>
                <a:cs typeface="Arial" pitchFamily="34" charset="0"/>
              </a:rPr>
              <a:t>equitable </a:t>
            </a:r>
            <a:r>
              <a:rPr lang="en-US" sz="1600" dirty="0" smtClean="0">
                <a:latin typeface="Arial" pitchFamily="34" charset="0"/>
                <a:cs typeface="Arial" pitchFamily="34" charset="0"/>
              </a:rPr>
              <a:t>distribution of government jobs in the country, then </a:t>
            </a:r>
            <a:r>
              <a:rPr lang="en-US" sz="1600" b="1" dirty="0" smtClean="0">
                <a:latin typeface="Arial" pitchFamily="34" charset="0"/>
                <a:cs typeface="Arial" pitchFamily="34" charset="0"/>
              </a:rPr>
              <a:t>57,000 state jobs </a:t>
            </a:r>
            <a:r>
              <a:rPr lang="en-US" sz="1600" dirty="0" smtClean="0">
                <a:latin typeface="Arial" pitchFamily="34" charset="0"/>
                <a:cs typeface="Arial" pitchFamily="34" charset="0"/>
              </a:rPr>
              <a:t>had to be moved from Copenhagen to the province.</a:t>
            </a:r>
          </a:p>
          <a:p>
            <a:pPr marL="0" indent="0">
              <a:lnSpc>
                <a:spcPct val="130000"/>
              </a:lnSpc>
              <a:buNone/>
            </a:pPr>
            <a:r>
              <a:rPr lang="en-US" sz="1600" dirty="0" smtClean="0">
                <a:latin typeface="Arial" pitchFamily="34" charset="0"/>
                <a:cs typeface="Arial" pitchFamily="34" charset="0"/>
              </a:rPr>
              <a:t>This year the new government has started to moved </a:t>
            </a:r>
            <a:r>
              <a:rPr lang="en-US" sz="1600" b="1" dirty="0" smtClean="0">
                <a:latin typeface="Arial" pitchFamily="34" charset="0"/>
                <a:cs typeface="Arial" pitchFamily="34" charset="0"/>
              </a:rPr>
              <a:t>3,900 state jobs </a:t>
            </a:r>
            <a:r>
              <a:rPr lang="en-US" sz="1600" dirty="0" smtClean="0">
                <a:latin typeface="Arial" pitchFamily="34" charset="0"/>
                <a:cs typeface="Arial" pitchFamily="34" charset="0"/>
              </a:rPr>
              <a:t>from Copenhagen to the province</a:t>
            </a:r>
          </a:p>
          <a:p>
            <a:pPr marL="0" indent="0">
              <a:lnSpc>
                <a:spcPct val="130000"/>
              </a:lnSpc>
              <a:buNone/>
            </a:pPr>
            <a:r>
              <a:rPr lang="en-US" sz="1600" dirty="0" smtClean="0">
                <a:latin typeface="Arial" pitchFamily="34" charset="0"/>
                <a:cs typeface="Arial" pitchFamily="34" charset="0"/>
              </a:rPr>
              <a:t>Even though, in the fourth largest city, Aalborg, you can for the same costs have 333 employees compared to 279 in Copenhagen.</a:t>
            </a:r>
          </a:p>
          <a:p>
            <a:pPr marL="0" indent="0">
              <a:lnSpc>
                <a:spcPct val="130000"/>
              </a:lnSpc>
              <a:spcBef>
                <a:spcPts val="1200"/>
              </a:spcBef>
              <a:buNone/>
            </a:pPr>
            <a:r>
              <a:rPr lang="en-US" sz="1400" i="1" dirty="0" smtClean="0">
                <a:latin typeface="Arial" pitchFamily="34" charset="0"/>
                <a:cs typeface="Arial" pitchFamily="34" charset="0"/>
              </a:rPr>
              <a:t>(</a:t>
            </a:r>
            <a:r>
              <a:rPr lang="en-US" sz="1400" i="1" dirty="0" err="1" smtClean="0">
                <a:latin typeface="Arial" pitchFamily="34" charset="0"/>
                <a:cs typeface="Arial" pitchFamily="34" charset="0"/>
              </a:rPr>
              <a:t>Udkantstmyten</a:t>
            </a:r>
            <a:r>
              <a:rPr lang="en-US" sz="1400" i="1" dirty="0" smtClean="0">
                <a:latin typeface="Arial" pitchFamily="34" charset="0"/>
                <a:cs typeface="Arial" pitchFamily="34" charset="0"/>
              </a:rPr>
              <a:t>, </a:t>
            </a:r>
            <a:r>
              <a:rPr lang="en-US" sz="1400" i="1" dirty="0" err="1" smtClean="0">
                <a:latin typeface="Arial" pitchFamily="34" charset="0"/>
                <a:cs typeface="Arial" pitchFamily="34" charset="0"/>
              </a:rPr>
              <a:t>Dybvad</a:t>
            </a:r>
            <a:r>
              <a:rPr lang="en-US" sz="1400" i="1" dirty="0" smtClean="0">
                <a:latin typeface="Arial" pitchFamily="34" charset="0"/>
                <a:cs typeface="Arial" pitchFamily="34" charset="0"/>
              </a:rPr>
              <a:t> 2015)</a:t>
            </a:r>
            <a:endParaRPr lang="en-GB" sz="1400" i="1" dirty="0" smtClean="0">
              <a:latin typeface="Arial" pitchFamily="34" charset="0"/>
              <a:cs typeface="Arial" pitchFamily="34" charset="0"/>
            </a:endParaRPr>
          </a:p>
        </p:txBody>
      </p:sp>
      <p:sp>
        <p:nvSpPr>
          <p:cNvPr id="4" name="Tekstboks 3"/>
          <p:cNvSpPr txBox="1"/>
          <p:nvPr/>
        </p:nvSpPr>
        <p:spPr>
          <a:xfrm>
            <a:off x="0" y="5949280"/>
            <a:ext cx="1043608" cy="369332"/>
          </a:xfrm>
          <a:prstGeom prst="rect">
            <a:avLst/>
          </a:prstGeom>
          <a:noFill/>
        </p:spPr>
        <p:txBody>
          <a:bodyPr wrap="square" rtlCol="0">
            <a:spAutoFit/>
          </a:bodyPr>
          <a:lstStyle/>
          <a:p>
            <a:endParaRPr lang="da-DK" dirty="0"/>
          </a:p>
        </p:txBody>
      </p:sp>
      <p:sp>
        <p:nvSpPr>
          <p:cNvPr id="9" name="Pladsholder til diasnummer 7"/>
          <p:cNvSpPr>
            <a:spLocks noGrp="1"/>
          </p:cNvSpPr>
          <p:nvPr>
            <p:ph type="sldNum" sz="quarter" idx="12"/>
          </p:nvPr>
        </p:nvSpPr>
        <p:spPr>
          <a:xfrm>
            <a:off x="0" y="0"/>
            <a:ext cx="457200" cy="404664"/>
          </a:xfrm>
        </p:spPr>
        <p:txBody>
          <a:bodyPr/>
          <a:lstStyle/>
          <a:p>
            <a:fld id="{6BAAE076-7F58-41A9-8F73-CDE9F5E0F14C}" type="slidenum">
              <a:rPr lang="da-DK" b="1" smtClean="0">
                <a:solidFill>
                  <a:schemeClr val="tx2"/>
                </a:solidFill>
              </a:rPr>
              <a:pPr/>
              <a:t>11</a:t>
            </a:fld>
            <a:endParaRPr lang="da-DK" b="1" dirty="0">
              <a:solidFill>
                <a:schemeClr val="tx2"/>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980728"/>
          </a:xfrm>
          <a:solidFill>
            <a:schemeClr val="tx2">
              <a:lumMod val="40000"/>
              <a:lumOff val="60000"/>
            </a:schemeClr>
          </a:solidFill>
        </p:spPr>
        <p:txBody>
          <a:bodyPr>
            <a:noAutofit/>
          </a:bodyPr>
          <a:lstStyle/>
          <a:p>
            <a:r>
              <a:rPr lang="en-GB" sz="3200" dirty="0" smtClean="0"/>
              <a:t>         The myth of the remote areas             </a:t>
            </a:r>
            <a:r>
              <a:rPr lang="en-GB" sz="1800" dirty="0" smtClean="0">
                <a:solidFill>
                  <a:srgbClr val="00B050"/>
                </a:solidFill>
              </a:rPr>
              <a:t>Background</a:t>
            </a:r>
            <a:endParaRPr lang="en-GB" sz="1800" dirty="0">
              <a:solidFill>
                <a:srgbClr val="00B050"/>
              </a:solidFill>
            </a:endParaRPr>
          </a:p>
        </p:txBody>
      </p:sp>
      <p:sp>
        <p:nvSpPr>
          <p:cNvPr id="10" name="Pladsholder til indhold 9"/>
          <p:cNvSpPr>
            <a:spLocks noGrp="1"/>
          </p:cNvSpPr>
          <p:nvPr>
            <p:ph idx="1"/>
          </p:nvPr>
        </p:nvSpPr>
        <p:spPr>
          <a:xfrm>
            <a:off x="1115616" y="1529408"/>
            <a:ext cx="7416824" cy="5328592"/>
          </a:xfrm>
        </p:spPr>
        <p:txBody>
          <a:bodyPr>
            <a:noAutofit/>
          </a:bodyPr>
          <a:lstStyle/>
          <a:p>
            <a:pPr marL="288000" indent="-288000">
              <a:lnSpc>
                <a:spcPct val="130000"/>
              </a:lnSpc>
              <a:spcBef>
                <a:spcPts val="0"/>
              </a:spcBef>
              <a:buNone/>
            </a:pPr>
            <a:r>
              <a:rPr lang="en-GB" sz="1600" dirty="0" smtClean="0">
                <a:latin typeface="Arial" pitchFamily="34" charset="0"/>
                <a:cs typeface="Arial" pitchFamily="34" charset="0"/>
              </a:rPr>
              <a:t>The remote areas </a:t>
            </a:r>
          </a:p>
          <a:p>
            <a:pPr marL="288000" indent="-288000">
              <a:lnSpc>
                <a:spcPct val="130000"/>
              </a:lnSpc>
              <a:spcBef>
                <a:spcPts val="0"/>
              </a:spcBef>
            </a:pPr>
            <a:r>
              <a:rPr lang="en-GB" sz="1600" dirty="0" smtClean="0">
                <a:latin typeface="Arial" pitchFamily="34" charset="0"/>
                <a:cs typeface="Arial" pitchFamily="34" charset="0"/>
              </a:rPr>
              <a:t>Have an undeserved bad reputation </a:t>
            </a:r>
          </a:p>
          <a:p>
            <a:pPr marL="288000" indent="-288000">
              <a:lnSpc>
                <a:spcPct val="130000"/>
              </a:lnSpc>
              <a:spcBef>
                <a:spcPts val="0"/>
              </a:spcBef>
            </a:pPr>
            <a:r>
              <a:rPr lang="en-GB" sz="1600" dirty="0" smtClean="0">
                <a:latin typeface="Arial" pitchFamily="34" charset="0"/>
                <a:cs typeface="Arial" pitchFamily="34" charset="0"/>
              </a:rPr>
              <a:t>Unfair myths and biased narratives strengthens the </a:t>
            </a:r>
            <a:r>
              <a:rPr lang="en-GB" sz="1600" b="1" dirty="0" smtClean="0">
                <a:latin typeface="Arial" pitchFamily="34" charset="0"/>
                <a:cs typeface="Arial" pitchFamily="34" charset="0"/>
              </a:rPr>
              <a:t>low status.</a:t>
            </a:r>
            <a:endParaRPr lang="da-DK" sz="1600" b="1" dirty="0" smtClean="0">
              <a:latin typeface="Arial" pitchFamily="34" charset="0"/>
              <a:cs typeface="Arial" pitchFamily="34" charset="0"/>
            </a:endParaRPr>
          </a:p>
          <a:p>
            <a:pPr marL="0" indent="0">
              <a:lnSpc>
                <a:spcPct val="130000"/>
              </a:lnSpc>
              <a:spcBef>
                <a:spcPts val="1200"/>
              </a:spcBef>
              <a:buNone/>
            </a:pPr>
            <a:r>
              <a:rPr lang="en-US" sz="1600" dirty="0" smtClean="0">
                <a:latin typeface="Arial" pitchFamily="34" charset="0"/>
                <a:cs typeface="Arial" pitchFamily="34" charset="0"/>
              </a:rPr>
              <a:t>The concept “</a:t>
            </a:r>
            <a:r>
              <a:rPr lang="en-US" sz="1600" dirty="0" err="1" smtClean="0">
                <a:latin typeface="Arial" pitchFamily="34" charset="0"/>
                <a:cs typeface="Arial" pitchFamily="34" charset="0"/>
              </a:rPr>
              <a:t>Udkants</a:t>
            </a:r>
            <a:r>
              <a:rPr lang="en-US" sz="1600" dirty="0" smtClean="0">
                <a:latin typeface="Arial" pitchFamily="34" charset="0"/>
                <a:cs typeface="Arial" pitchFamily="34" charset="0"/>
              </a:rPr>
              <a:t>-Danmark” (Peripheral Denmark ) </a:t>
            </a:r>
          </a:p>
          <a:p>
            <a:pPr marL="288000" indent="-288000">
              <a:lnSpc>
                <a:spcPct val="130000"/>
              </a:lnSpc>
              <a:spcBef>
                <a:spcPts val="0"/>
              </a:spcBef>
            </a:pPr>
            <a:r>
              <a:rPr lang="en-US" sz="1600" dirty="0" smtClean="0">
                <a:latin typeface="Arial" pitchFamily="34" charset="0"/>
                <a:cs typeface="Arial" pitchFamily="34" charset="0"/>
              </a:rPr>
              <a:t>was introduced in 2009, and it was i recognized in 2010 by the Danish Language Council (Dansk </a:t>
            </a:r>
            <a:r>
              <a:rPr lang="en-US" sz="1600" dirty="0" err="1" smtClean="0">
                <a:latin typeface="Arial" pitchFamily="34" charset="0"/>
                <a:cs typeface="Arial" pitchFamily="34" charset="0"/>
              </a:rPr>
              <a:t>Sprognævn</a:t>
            </a:r>
            <a:r>
              <a:rPr lang="en-US" sz="1600" dirty="0" smtClean="0">
                <a:latin typeface="Arial" pitchFamily="34" charset="0"/>
                <a:cs typeface="Arial" pitchFamily="34" charset="0"/>
              </a:rPr>
              <a:t>).</a:t>
            </a:r>
          </a:p>
          <a:p>
            <a:pPr marL="0" indent="0">
              <a:lnSpc>
                <a:spcPct val="130000"/>
              </a:lnSpc>
              <a:spcBef>
                <a:spcPts val="1200"/>
              </a:spcBef>
              <a:buNone/>
            </a:pPr>
            <a:r>
              <a:rPr lang="en-US" sz="1600" dirty="0" smtClean="0">
                <a:latin typeface="Arial" pitchFamily="34" charset="0"/>
                <a:cs typeface="Arial" pitchFamily="34" charset="0"/>
              </a:rPr>
              <a:t>The last 5-10 years a new narrative has be promoted by opinion-formers, writers and filmmakers about the hopeless life at the countryside,: </a:t>
            </a:r>
          </a:p>
          <a:p>
            <a:pPr marL="288000" indent="-288000">
              <a:lnSpc>
                <a:spcPct val="130000"/>
              </a:lnSpc>
              <a:spcBef>
                <a:spcPts val="0"/>
              </a:spcBef>
            </a:pPr>
            <a:r>
              <a:rPr lang="en-US" sz="1600" dirty="0" smtClean="0">
                <a:latin typeface="Arial" pitchFamily="34" charset="0"/>
                <a:cs typeface="Arial" pitchFamily="34" charset="0"/>
              </a:rPr>
              <a:t>where single mothers, welfare recipients, drug addicts and morally corrupt beings live a ignorant life and are unable to rectify their own situation;</a:t>
            </a:r>
          </a:p>
          <a:p>
            <a:pPr marL="288000" indent="-288000">
              <a:lnSpc>
                <a:spcPct val="130000"/>
              </a:lnSpc>
              <a:spcBef>
                <a:spcPts val="0"/>
              </a:spcBef>
            </a:pPr>
            <a:r>
              <a:rPr lang="en-GB" sz="1600" dirty="0" smtClean="0">
                <a:latin typeface="Arial" pitchFamily="34" charset="0"/>
                <a:cs typeface="Arial" pitchFamily="34" charset="0"/>
              </a:rPr>
              <a:t>A life in the middle of nowhere, where even the crows are turning</a:t>
            </a:r>
          </a:p>
          <a:p>
            <a:pPr marL="288000" indent="-288000">
              <a:lnSpc>
                <a:spcPct val="130000"/>
              </a:lnSpc>
              <a:spcBef>
                <a:spcPts val="0"/>
              </a:spcBef>
            </a:pPr>
            <a:r>
              <a:rPr lang="en-US" sz="1600" dirty="0" smtClean="0">
                <a:latin typeface="Arial" pitchFamily="34" charset="0"/>
                <a:cs typeface="Arial" pitchFamily="34" charset="0"/>
              </a:rPr>
              <a:t>A loser country that are held up by support from the thriving urban areas. </a:t>
            </a:r>
          </a:p>
        </p:txBody>
      </p:sp>
      <p:sp>
        <p:nvSpPr>
          <p:cNvPr id="4" name="Tekstboks 3"/>
          <p:cNvSpPr txBox="1"/>
          <p:nvPr/>
        </p:nvSpPr>
        <p:spPr>
          <a:xfrm>
            <a:off x="0" y="5949280"/>
            <a:ext cx="1043608" cy="369332"/>
          </a:xfrm>
          <a:prstGeom prst="rect">
            <a:avLst/>
          </a:prstGeom>
          <a:noFill/>
        </p:spPr>
        <p:txBody>
          <a:bodyPr wrap="square" rtlCol="0">
            <a:spAutoFit/>
          </a:bodyPr>
          <a:lstStyle/>
          <a:p>
            <a:endParaRPr lang="da-DK" dirty="0"/>
          </a:p>
        </p:txBody>
      </p:sp>
      <p:sp>
        <p:nvSpPr>
          <p:cNvPr id="9" name="Pladsholder til diasnummer 7"/>
          <p:cNvSpPr>
            <a:spLocks noGrp="1"/>
          </p:cNvSpPr>
          <p:nvPr>
            <p:ph type="sldNum" sz="quarter" idx="12"/>
          </p:nvPr>
        </p:nvSpPr>
        <p:spPr>
          <a:xfrm>
            <a:off x="0" y="0"/>
            <a:ext cx="457200" cy="476250"/>
          </a:xfrm>
        </p:spPr>
        <p:txBody>
          <a:bodyPr/>
          <a:lstStyle/>
          <a:p>
            <a:fld id="{6BAAE076-7F58-41A9-8F73-CDE9F5E0F14C}" type="slidenum">
              <a:rPr lang="da-DK" b="1" smtClean="0">
                <a:solidFill>
                  <a:schemeClr val="tx2"/>
                </a:solidFill>
              </a:rPr>
              <a:pPr/>
              <a:t>12</a:t>
            </a:fld>
            <a:endParaRPr lang="da-DK" b="1" dirty="0">
              <a:solidFill>
                <a:schemeClr val="tx2"/>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1403648" y="0"/>
            <a:ext cx="7498080" cy="634082"/>
          </a:xfrm>
        </p:spPr>
        <p:txBody>
          <a:bodyPr>
            <a:noAutofit/>
          </a:bodyPr>
          <a:lstStyle/>
          <a:p>
            <a:r>
              <a:rPr lang="en-GB" sz="3200" dirty="0" smtClean="0"/>
              <a:t>The myth of the hillbilly</a:t>
            </a:r>
            <a:endParaRPr lang="en-GB" sz="3200" dirty="0"/>
          </a:p>
        </p:txBody>
      </p:sp>
      <p:sp>
        <p:nvSpPr>
          <p:cNvPr id="10" name="Pladsholder til indhold 9"/>
          <p:cNvSpPr>
            <a:spLocks noGrp="1"/>
          </p:cNvSpPr>
          <p:nvPr>
            <p:ph idx="1"/>
          </p:nvPr>
        </p:nvSpPr>
        <p:spPr>
          <a:xfrm>
            <a:off x="1403648" y="692696"/>
            <a:ext cx="7416824" cy="5904656"/>
          </a:xfrm>
        </p:spPr>
        <p:txBody>
          <a:bodyPr>
            <a:noAutofit/>
          </a:bodyPr>
          <a:lstStyle/>
          <a:p>
            <a:pPr marL="288000" indent="-288000">
              <a:lnSpc>
                <a:spcPct val="130000"/>
              </a:lnSpc>
              <a:spcBef>
                <a:spcPts val="0"/>
              </a:spcBef>
              <a:buNone/>
            </a:pPr>
            <a:r>
              <a:rPr lang="en-GB" sz="1800" dirty="0" smtClean="0">
                <a:latin typeface="Arial" pitchFamily="34" charset="0"/>
                <a:cs typeface="Arial" pitchFamily="34" charset="0"/>
              </a:rPr>
              <a:t>A visit to the remote areas is </a:t>
            </a:r>
          </a:p>
          <a:p>
            <a:pPr marL="288000" indent="-288000">
              <a:lnSpc>
                <a:spcPct val="130000"/>
              </a:lnSpc>
              <a:spcBef>
                <a:spcPts val="0"/>
              </a:spcBef>
            </a:pPr>
            <a:r>
              <a:rPr lang="en-GB" sz="1800" dirty="0" smtClean="0">
                <a:latin typeface="Arial" pitchFamily="34" charset="0"/>
                <a:cs typeface="Arial" pitchFamily="34" charset="0"/>
              </a:rPr>
              <a:t>“An excursion with death” (</a:t>
            </a:r>
            <a:r>
              <a:rPr lang="en-GB" sz="1800" dirty="0" err="1" smtClean="0">
                <a:latin typeface="Arial" pitchFamily="34" charset="0"/>
                <a:cs typeface="Arial" pitchFamily="34" charset="0"/>
              </a:rPr>
              <a:t>udflugt</a:t>
            </a:r>
            <a:r>
              <a:rPr lang="en-GB" sz="1800" dirty="0" smtClean="0">
                <a:latin typeface="Arial" pitchFamily="34" charset="0"/>
                <a:cs typeface="Arial" pitchFamily="34" charset="0"/>
              </a:rPr>
              <a:t> med </a:t>
            </a:r>
            <a:r>
              <a:rPr lang="en-GB" sz="1800" dirty="0" err="1" smtClean="0">
                <a:latin typeface="Arial" pitchFamily="34" charset="0"/>
                <a:cs typeface="Arial" pitchFamily="34" charset="0"/>
              </a:rPr>
              <a:t>døden</a:t>
            </a:r>
            <a:r>
              <a:rPr lang="en-GB" sz="1800" dirty="0" smtClean="0">
                <a:latin typeface="Arial" pitchFamily="34" charset="0"/>
                <a:cs typeface="Arial" pitchFamily="34" charset="0"/>
              </a:rPr>
              <a:t>) </a:t>
            </a:r>
          </a:p>
          <a:p>
            <a:pPr marL="288000" indent="-288000">
              <a:lnSpc>
                <a:spcPct val="130000"/>
              </a:lnSpc>
              <a:spcBef>
                <a:spcPts val="0"/>
              </a:spcBef>
              <a:buNone/>
            </a:pPr>
            <a:endParaRPr lang="en-GB" sz="1800" dirty="0" smtClean="0">
              <a:latin typeface="Arial" pitchFamily="34" charset="0"/>
              <a:cs typeface="Arial" pitchFamily="34" charset="0"/>
            </a:endParaRPr>
          </a:p>
          <a:p>
            <a:pPr marL="288000" indent="-288000">
              <a:lnSpc>
                <a:spcPct val="130000"/>
              </a:lnSpc>
              <a:spcBef>
                <a:spcPts val="0"/>
              </a:spcBef>
              <a:buNone/>
            </a:pPr>
            <a:endParaRPr lang="en-GB" sz="1800" dirty="0" smtClean="0">
              <a:latin typeface="Arial" pitchFamily="34" charset="0"/>
              <a:cs typeface="Arial" pitchFamily="34" charset="0"/>
            </a:endParaRPr>
          </a:p>
          <a:p>
            <a:pPr marL="288000" indent="-288000">
              <a:lnSpc>
                <a:spcPct val="130000"/>
              </a:lnSpc>
              <a:spcBef>
                <a:spcPts val="0"/>
              </a:spcBef>
              <a:buNone/>
            </a:pPr>
            <a:endParaRPr lang="en-GB" sz="1800" dirty="0" smtClean="0">
              <a:latin typeface="Arial" pitchFamily="34" charset="0"/>
              <a:cs typeface="Arial" pitchFamily="34" charset="0"/>
            </a:endParaRPr>
          </a:p>
          <a:p>
            <a:pPr marL="288000" indent="-288000">
              <a:lnSpc>
                <a:spcPct val="130000"/>
              </a:lnSpc>
              <a:spcBef>
                <a:spcPts val="0"/>
              </a:spcBef>
              <a:buNone/>
            </a:pPr>
            <a:endParaRPr lang="en-GB" sz="1800" dirty="0" smtClean="0">
              <a:latin typeface="Arial" pitchFamily="34" charset="0"/>
              <a:cs typeface="Arial" pitchFamily="34" charset="0"/>
            </a:endParaRPr>
          </a:p>
          <a:p>
            <a:pPr marL="288000" indent="-288000">
              <a:lnSpc>
                <a:spcPct val="130000"/>
              </a:lnSpc>
              <a:spcBef>
                <a:spcPts val="0"/>
              </a:spcBef>
              <a:buNone/>
            </a:pPr>
            <a:endParaRPr lang="en-GB" sz="1800" dirty="0" smtClean="0">
              <a:latin typeface="Arial" pitchFamily="34" charset="0"/>
              <a:cs typeface="Arial" pitchFamily="34" charset="0"/>
            </a:endParaRPr>
          </a:p>
          <a:p>
            <a:pPr marL="288000" indent="-288000">
              <a:lnSpc>
                <a:spcPct val="130000"/>
              </a:lnSpc>
              <a:spcBef>
                <a:spcPts val="0"/>
              </a:spcBef>
              <a:buNone/>
            </a:pPr>
            <a:endParaRPr lang="en-GB" sz="1800" dirty="0" smtClean="0">
              <a:latin typeface="Arial" pitchFamily="34" charset="0"/>
              <a:cs typeface="Arial" pitchFamily="34" charset="0"/>
            </a:endParaRPr>
          </a:p>
          <a:p>
            <a:pPr marL="288000" indent="-288000">
              <a:lnSpc>
                <a:spcPct val="130000"/>
              </a:lnSpc>
              <a:spcBef>
                <a:spcPts val="0"/>
              </a:spcBef>
              <a:buNone/>
            </a:pPr>
            <a:endParaRPr lang="en-GB" sz="1800" dirty="0" smtClean="0">
              <a:latin typeface="Arial" pitchFamily="34" charset="0"/>
              <a:cs typeface="Arial" pitchFamily="34" charset="0"/>
            </a:endParaRPr>
          </a:p>
          <a:p>
            <a:pPr marL="288000" indent="-288000">
              <a:lnSpc>
                <a:spcPct val="130000"/>
              </a:lnSpc>
              <a:spcBef>
                <a:spcPts val="0"/>
              </a:spcBef>
              <a:buNone/>
            </a:pPr>
            <a:endParaRPr lang="en-GB" sz="1800" dirty="0" smtClean="0">
              <a:latin typeface="Arial" pitchFamily="34" charset="0"/>
              <a:cs typeface="Arial" pitchFamily="34" charset="0"/>
            </a:endParaRPr>
          </a:p>
          <a:p>
            <a:pPr marL="288000" indent="-288000">
              <a:lnSpc>
                <a:spcPct val="130000"/>
              </a:lnSpc>
              <a:spcBef>
                <a:spcPts val="0"/>
              </a:spcBef>
              <a:buNone/>
            </a:pPr>
            <a:endParaRPr lang="en-GB" sz="1800" dirty="0" smtClean="0">
              <a:latin typeface="Arial" pitchFamily="34" charset="0"/>
              <a:cs typeface="Arial" pitchFamily="34" charset="0"/>
            </a:endParaRPr>
          </a:p>
          <a:p>
            <a:pPr marL="288000" indent="-288000">
              <a:lnSpc>
                <a:spcPct val="130000"/>
              </a:lnSpc>
              <a:spcBef>
                <a:spcPts val="0"/>
              </a:spcBef>
              <a:buNone/>
            </a:pPr>
            <a:endParaRPr lang="en-GB" sz="1800" dirty="0" smtClean="0">
              <a:latin typeface="Arial" pitchFamily="34" charset="0"/>
              <a:cs typeface="Arial" pitchFamily="34" charset="0"/>
            </a:endParaRPr>
          </a:p>
          <a:p>
            <a:pPr marL="288000" indent="-288000">
              <a:lnSpc>
                <a:spcPct val="130000"/>
              </a:lnSpc>
              <a:spcBef>
                <a:spcPts val="0"/>
              </a:spcBef>
              <a:buNone/>
            </a:pPr>
            <a:endParaRPr lang="en-GB" sz="1800" dirty="0" smtClean="0">
              <a:latin typeface="Arial" pitchFamily="34" charset="0"/>
              <a:cs typeface="Arial" pitchFamily="34" charset="0"/>
            </a:endParaRPr>
          </a:p>
          <a:p>
            <a:pPr marL="288000" indent="-288000">
              <a:lnSpc>
                <a:spcPct val="130000"/>
              </a:lnSpc>
              <a:spcBef>
                <a:spcPts val="0"/>
              </a:spcBef>
              <a:buNone/>
            </a:pPr>
            <a:endParaRPr lang="en-GB" sz="1800" dirty="0" smtClean="0">
              <a:latin typeface="Arial" pitchFamily="34" charset="0"/>
              <a:cs typeface="Arial" pitchFamily="34" charset="0"/>
            </a:endParaRPr>
          </a:p>
          <a:p>
            <a:pPr marL="0" indent="0">
              <a:spcBef>
                <a:spcPts val="1200"/>
              </a:spcBef>
              <a:buNone/>
            </a:pPr>
            <a:r>
              <a:rPr lang="en-GB" sz="1600" dirty="0" smtClean="0">
                <a:latin typeface="Arial" pitchFamily="34" charset="0"/>
                <a:cs typeface="Arial" pitchFamily="34" charset="0"/>
              </a:rPr>
              <a:t>You meet Inbreeds, hillbillies, swamp-</a:t>
            </a:r>
            <a:r>
              <a:rPr lang="en-GB" sz="1600" dirty="0" err="1" smtClean="0">
                <a:latin typeface="Arial" pitchFamily="34" charset="0"/>
                <a:cs typeface="Arial" pitchFamily="34" charset="0"/>
              </a:rPr>
              <a:t>billies</a:t>
            </a:r>
            <a:r>
              <a:rPr lang="en-GB" sz="1600" dirty="0" smtClean="0">
                <a:latin typeface="Arial" pitchFamily="34" charset="0"/>
                <a:cs typeface="Arial" pitchFamily="34" charset="0"/>
              </a:rPr>
              <a:t> and other creatures from the last step before the animal Kingdom. </a:t>
            </a:r>
          </a:p>
          <a:p>
            <a:pPr marL="288000" indent="-288000">
              <a:lnSpc>
                <a:spcPct val="130000"/>
              </a:lnSpc>
              <a:spcBef>
                <a:spcPts val="0"/>
              </a:spcBef>
              <a:buNone/>
            </a:pPr>
            <a:r>
              <a:rPr lang="en-US" sz="1600" dirty="0" smtClean="0">
                <a:latin typeface="Arial" pitchFamily="34" charset="0"/>
                <a:cs typeface="Arial" pitchFamily="34" charset="0"/>
              </a:rPr>
              <a:t/>
            </a:r>
            <a:br>
              <a:rPr lang="en-US" sz="1600" dirty="0" smtClean="0">
                <a:latin typeface="Arial" pitchFamily="34" charset="0"/>
                <a:cs typeface="Arial" pitchFamily="34" charset="0"/>
              </a:rPr>
            </a:br>
            <a:endParaRPr lang="en-US" sz="1600" b="1" dirty="0" smtClean="0">
              <a:latin typeface="Arial" pitchFamily="34" charset="0"/>
              <a:cs typeface="Arial" pitchFamily="34" charset="0"/>
            </a:endParaRPr>
          </a:p>
        </p:txBody>
      </p:sp>
      <p:sp>
        <p:nvSpPr>
          <p:cNvPr id="4" name="Tekstboks 3"/>
          <p:cNvSpPr txBox="1"/>
          <p:nvPr/>
        </p:nvSpPr>
        <p:spPr>
          <a:xfrm>
            <a:off x="0" y="5949280"/>
            <a:ext cx="1043608" cy="369332"/>
          </a:xfrm>
          <a:prstGeom prst="rect">
            <a:avLst/>
          </a:prstGeom>
          <a:noFill/>
        </p:spPr>
        <p:txBody>
          <a:bodyPr wrap="square" rtlCol="0">
            <a:spAutoFit/>
          </a:bodyPr>
          <a:lstStyle/>
          <a:p>
            <a:endParaRPr lang="da-DK" dirty="0"/>
          </a:p>
        </p:txBody>
      </p:sp>
      <p:sp>
        <p:nvSpPr>
          <p:cNvPr id="9" name="Pladsholder til diasnummer 7"/>
          <p:cNvSpPr>
            <a:spLocks noGrp="1"/>
          </p:cNvSpPr>
          <p:nvPr>
            <p:ph type="sldNum" sz="quarter" idx="12"/>
          </p:nvPr>
        </p:nvSpPr>
        <p:spPr>
          <a:xfrm>
            <a:off x="251520" y="332656"/>
            <a:ext cx="457200" cy="476250"/>
          </a:xfrm>
        </p:spPr>
        <p:txBody>
          <a:bodyPr/>
          <a:lstStyle/>
          <a:p>
            <a:fld id="{6BAAE076-7F58-41A9-8F73-CDE9F5E0F14C}" type="slidenum">
              <a:rPr lang="da-DK" b="1" smtClean="0">
                <a:solidFill>
                  <a:schemeClr val="tx2"/>
                </a:solidFill>
              </a:rPr>
              <a:pPr/>
              <a:t>13</a:t>
            </a:fld>
            <a:endParaRPr lang="da-DK" b="1" dirty="0">
              <a:solidFill>
                <a:schemeClr val="tx2"/>
              </a:solidFill>
            </a:endParaRPr>
          </a:p>
        </p:txBody>
      </p:sp>
      <p:pic>
        <p:nvPicPr>
          <p:cNvPr id="8" name="Billede 7" descr="Udflugt-med-døden-Blu-ray-254x300.jpg"/>
          <p:cNvPicPr>
            <a:picLocks noChangeAspect="1"/>
          </p:cNvPicPr>
          <p:nvPr/>
        </p:nvPicPr>
        <p:blipFill>
          <a:blip r:embed="rId3" cstate="print"/>
          <a:stretch>
            <a:fillRect/>
          </a:stretch>
        </p:blipFill>
        <p:spPr>
          <a:xfrm>
            <a:off x="1403649" y="1700809"/>
            <a:ext cx="3456384" cy="3960440"/>
          </a:xfrm>
          <a:prstGeom prst="rect">
            <a:avLst/>
          </a:prstGeom>
        </p:spPr>
      </p:pic>
      <p:pic>
        <p:nvPicPr>
          <p:cNvPr id="11" name="Billede 10" descr="Deliverance-boy.jpg"/>
          <p:cNvPicPr>
            <a:picLocks noChangeAspect="1"/>
          </p:cNvPicPr>
          <p:nvPr/>
        </p:nvPicPr>
        <p:blipFill>
          <a:blip r:embed="rId4" cstate="print"/>
          <a:stretch>
            <a:fillRect/>
          </a:stretch>
        </p:blipFill>
        <p:spPr>
          <a:xfrm>
            <a:off x="5436096" y="1628799"/>
            <a:ext cx="3096344" cy="1554365"/>
          </a:xfrm>
          <a:prstGeom prst="rect">
            <a:avLst/>
          </a:prstGeom>
        </p:spPr>
      </p:pic>
      <p:pic>
        <p:nvPicPr>
          <p:cNvPr id="12" name="Billede 11" descr="the rape.jpg"/>
          <p:cNvPicPr>
            <a:picLocks noChangeAspect="1"/>
          </p:cNvPicPr>
          <p:nvPr/>
        </p:nvPicPr>
        <p:blipFill>
          <a:blip r:embed="rId5" cstate="print"/>
          <a:stretch>
            <a:fillRect/>
          </a:stretch>
        </p:blipFill>
        <p:spPr>
          <a:xfrm>
            <a:off x="5436096" y="3717032"/>
            <a:ext cx="3161928" cy="1944216"/>
          </a:xfrm>
          <a:prstGeom prst="rect">
            <a:avLst/>
          </a:prstGeom>
        </p:spPr>
      </p:pic>
      <p:sp>
        <p:nvSpPr>
          <p:cNvPr id="13" name="Rektangel 12"/>
          <p:cNvSpPr/>
          <p:nvPr/>
        </p:nvSpPr>
        <p:spPr>
          <a:xfrm>
            <a:off x="5436096" y="3212976"/>
            <a:ext cx="885371" cy="369332"/>
          </a:xfrm>
          <a:prstGeom prst="rect">
            <a:avLst/>
          </a:prstGeom>
        </p:spPr>
        <p:txBody>
          <a:bodyPr wrap="none">
            <a:spAutoFit/>
          </a:bodyPr>
          <a:lstStyle/>
          <a:p>
            <a:r>
              <a:rPr lang="en-GB" dirty="0" err="1" smtClean="0"/>
              <a:t>Inbread</a:t>
            </a:r>
            <a:endParaRPr lang="da-DK"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755576" y="0"/>
            <a:ext cx="8146152" cy="908720"/>
          </a:xfrm>
        </p:spPr>
        <p:txBody>
          <a:bodyPr>
            <a:noAutofit/>
          </a:bodyPr>
          <a:lstStyle/>
          <a:p>
            <a:r>
              <a:rPr lang="en-GB" sz="3200" dirty="0" smtClean="0"/>
              <a:t>The myth - the rotten banana</a:t>
            </a:r>
            <a:endParaRPr lang="en-GB" sz="3200" dirty="0"/>
          </a:p>
        </p:txBody>
      </p:sp>
      <p:sp>
        <p:nvSpPr>
          <p:cNvPr id="10" name="Pladsholder til indhold 9"/>
          <p:cNvSpPr>
            <a:spLocks noGrp="1"/>
          </p:cNvSpPr>
          <p:nvPr>
            <p:ph idx="1"/>
          </p:nvPr>
        </p:nvSpPr>
        <p:spPr>
          <a:xfrm>
            <a:off x="1043608" y="692696"/>
            <a:ext cx="7992888" cy="5904656"/>
          </a:xfrm>
        </p:spPr>
        <p:txBody>
          <a:bodyPr>
            <a:noAutofit/>
          </a:bodyPr>
          <a:lstStyle/>
          <a:p>
            <a:pPr marL="0" indent="0">
              <a:buNone/>
            </a:pPr>
            <a:endParaRPr lang="en-GB" sz="1600" b="1" dirty="0" smtClean="0">
              <a:latin typeface="Arial" pitchFamily="34" charset="0"/>
              <a:cs typeface="Arial" pitchFamily="34" charset="0"/>
            </a:endParaRPr>
          </a:p>
          <a:p>
            <a:pPr marL="0" indent="0">
              <a:buNone/>
            </a:pPr>
            <a:endParaRPr lang="en-GB" sz="1600" b="1" dirty="0" smtClean="0">
              <a:latin typeface="Arial" pitchFamily="34" charset="0"/>
              <a:cs typeface="Arial" pitchFamily="34" charset="0"/>
            </a:endParaRPr>
          </a:p>
          <a:p>
            <a:pPr marL="0" indent="0">
              <a:buNone/>
            </a:pPr>
            <a:endParaRPr lang="en-GB" sz="1600" b="1" dirty="0" smtClean="0">
              <a:latin typeface="Arial" pitchFamily="34" charset="0"/>
              <a:cs typeface="Arial" pitchFamily="34" charset="0"/>
            </a:endParaRPr>
          </a:p>
          <a:p>
            <a:pPr marL="0" indent="0">
              <a:buNone/>
            </a:pPr>
            <a:endParaRPr lang="en-GB" sz="1600" b="1" dirty="0" smtClean="0">
              <a:latin typeface="Arial" pitchFamily="34" charset="0"/>
              <a:cs typeface="Arial" pitchFamily="34" charset="0"/>
            </a:endParaRPr>
          </a:p>
        </p:txBody>
      </p:sp>
      <p:sp>
        <p:nvSpPr>
          <p:cNvPr id="4" name="Tekstboks 3"/>
          <p:cNvSpPr txBox="1"/>
          <p:nvPr/>
        </p:nvSpPr>
        <p:spPr>
          <a:xfrm>
            <a:off x="0" y="5949280"/>
            <a:ext cx="1043608" cy="369332"/>
          </a:xfrm>
          <a:prstGeom prst="rect">
            <a:avLst/>
          </a:prstGeom>
          <a:noFill/>
        </p:spPr>
        <p:txBody>
          <a:bodyPr wrap="square" rtlCol="0">
            <a:spAutoFit/>
          </a:bodyPr>
          <a:lstStyle/>
          <a:p>
            <a:endParaRPr lang="da-DK" dirty="0"/>
          </a:p>
        </p:txBody>
      </p:sp>
      <p:sp>
        <p:nvSpPr>
          <p:cNvPr id="9" name="Pladsholder til diasnummer 7"/>
          <p:cNvSpPr>
            <a:spLocks noGrp="1"/>
          </p:cNvSpPr>
          <p:nvPr>
            <p:ph type="sldNum" sz="quarter" idx="12"/>
          </p:nvPr>
        </p:nvSpPr>
        <p:spPr>
          <a:xfrm>
            <a:off x="0" y="116632"/>
            <a:ext cx="457200" cy="288032"/>
          </a:xfrm>
        </p:spPr>
        <p:txBody>
          <a:bodyPr/>
          <a:lstStyle/>
          <a:p>
            <a:fld id="{6BAAE076-7F58-41A9-8F73-CDE9F5E0F14C}" type="slidenum">
              <a:rPr lang="da-DK" b="1" smtClean="0">
                <a:solidFill>
                  <a:schemeClr val="tx2"/>
                </a:solidFill>
              </a:rPr>
              <a:pPr/>
              <a:t>14</a:t>
            </a:fld>
            <a:endParaRPr lang="da-DK" b="1" dirty="0">
              <a:solidFill>
                <a:schemeClr val="tx2"/>
              </a:solidFill>
            </a:endParaRPr>
          </a:p>
        </p:txBody>
      </p:sp>
      <p:pic>
        <p:nvPicPr>
          <p:cNvPr id="8" name="Billede 7" descr="den rådne banan, 1.jpg"/>
          <p:cNvPicPr>
            <a:picLocks noChangeAspect="1"/>
          </p:cNvPicPr>
          <p:nvPr/>
        </p:nvPicPr>
        <p:blipFill>
          <a:blip r:embed="rId3" cstate="print"/>
          <a:stretch>
            <a:fillRect/>
          </a:stretch>
        </p:blipFill>
        <p:spPr>
          <a:xfrm>
            <a:off x="755576" y="3501008"/>
            <a:ext cx="3456384" cy="2681598"/>
          </a:xfrm>
          <a:prstGeom prst="rect">
            <a:avLst/>
          </a:prstGeom>
        </p:spPr>
      </p:pic>
      <p:pic>
        <p:nvPicPr>
          <p:cNvPr id="11" name="Billede 10" descr="den rådne banan, 3.jpg"/>
          <p:cNvPicPr>
            <a:picLocks noChangeAspect="1"/>
          </p:cNvPicPr>
          <p:nvPr/>
        </p:nvPicPr>
        <p:blipFill>
          <a:blip r:embed="rId4" cstate="print"/>
          <a:stretch>
            <a:fillRect/>
          </a:stretch>
        </p:blipFill>
        <p:spPr>
          <a:xfrm>
            <a:off x="5076057" y="3522986"/>
            <a:ext cx="3168352" cy="2570309"/>
          </a:xfrm>
          <a:prstGeom prst="rect">
            <a:avLst/>
          </a:prstGeom>
        </p:spPr>
      </p:pic>
      <p:pic>
        <p:nvPicPr>
          <p:cNvPr id="12" name="Billede 11" descr="dk.gif"/>
          <p:cNvPicPr>
            <a:picLocks noChangeAspect="1"/>
          </p:cNvPicPr>
          <p:nvPr/>
        </p:nvPicPr>
        <p:blipFill>
          <a:blip r:embed="rId5" cstate="print"/>
          <a:stretch>
            <a:fillRect/>
          </a:stretch>
        </p:blipFill>
        <p:spPr>
          <a:xfrm>
            <a:off x="3563888" y="1124744"/>
            <a:ext cx="1584176" cy="1992879"/>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1403648" y="0"/>
            <a:ext cx="7498080" cy="634082"/>
          </a:xfrm>
        </p:spPr>
        <p:txBody>
          <a:bodyPr>
            <a:noAutofit/>
          </a:bodyPr>
          <a:lstStyle/>
          <a:p>
            <a:r>
              <a:rPr lang="en-GB" sz="3200" dirty="0" smtClean="0"/>
              <a:t>Reality - Index of high unemployment</a:t>
            </a:r>
            <a:endParaRPr lang="en-GB" sz="1600" dirty="0"/>
          </a:p>
        </p:txBody>
      </p:sp>
      <p:sp>
        <p:nvSpPr>
          <p:cNvPr id="10" name="Pladsholder til indhold 9"/>
          <p:cNvSpPr>
            <a:spLocks noGrp="1"/>
          </p:cNvSpPr>
          <p:nvPr>
            <p:ph idx="1"/>
          </p:nvPr>
        </p:nvSpPr>
        <p:spPr>
          <a:xfrm>
            <a:off x="1043608" y="692696"/>
            <a:ext cx="7992888" cy="5904656"/>
          </a:xfrm>
        </p:spPr>
        <p:txBody>
          <a:bodyPr>
            <a:noAutofit/>
          </a:bodyPr>
          <a:lstStyle/>
          <a:p>
            <a:pPr marL="0" indent="0">
              <a:buNone/>
            </a:pPr>
            <a:endParaRPr lang="en-GB" sz="1600" b="1" dirty="0" smtClean="0">
              <a:latin typeface="Arial" pitchFamily="34" charset="0"/>
              <a:cs typeface="Arial" pitchFamily="34" charset="0"/>
            </a:endParaRPr>
          </a:p>
          <a:p>
            <a:pPr marL="0" indent="0">
              <a:buNone/>
            </a:pPr>
            <a:endParaRPr lang="en-GB" sz="1600" b="1" dirty="0" smtClean="0">
              <a:latin typeface="Arial" pitchFamily="34" charset="0"/>
              <a:cs typeface="Arial" pitchFamily="34" charset="0"/>
            </a:endParaRPr>
          </a:p>
          <a:p>
            <a:pPr marL="0" indent="0">
              <a:buNone/>
            </a:pPr>
            <a:endParaRPr lang="en-GB" sz="1600" b="1" dirty="0" smtClean="0">
              <a:latin typeface="Arial" pitchFamily="34" charset="0"/>
              <a:cs typeface="Arial" pitchFamily="34" charset="0"/>
            </a:endParaRPr>
          </a:p>
          <a:p>
            <a:pPr marL="0" indent="0">
              <a:buNone/>
            </a:pPr>
            <a:endParaRPr lang="en-GB" sz="1600" b="1" dirty="0" smtClean="0">
              <a:latin typeface="Arial" pitchFamily="34" charset="0"/>
              <a:cs typeface="Arial" pitchFamily="34" charset="0"/>
            </a:endParaRPr>
          </a:p>
        </p:txBody>
      </p:sp>
      <p:sp>
        <p:nvSpPr>
          <p:cNvPr id="4" name="Tekstboks 3"/>
          <p:cNvSpPr txBox="1"/>
          <p:nvPr/>
        </p:nvSpPr>
        <p:spPr>
          <a:xfrm>
            <a:off x="0" y="5949280"/>
            <a:ext cx="1043608" cy="369332"/>
          </a:xfrm>
          <a:prstGeom prst="rect">
            <a:avLst/>
          </a:prstGeom>
          <a:noFill/>
        </p:spPr>
        <p:txBody>
          <a:bodyPr wrap="square" rtlCol="0">
            <a:spAutoFit/>
          </a:bodyPr>
          <a:lstStyle/>
          <a:p>
            <a:endParaRPr lang="da-DK" dirty="0"/>
          </a:p>
        </p:txBody>
      </p:sp>
      <p:sp>
        <p:nvSpPr>
          <p:cNvPr id="9" name="Pladsholder til diasnummer 7"/>
          <p:cNvSpPr>
            <a:spLocks noGrp="1"/>
          </p:cNvSpPr>
          <p:nvPr>
            <p:ph type="sldNum" sz="quarter" idx="12"/>
          </p:nvPr>
        </p:nvSpPr>
        <p:spPr>
          <a:xfrm>
            <a:off x="0" y="0"/>
            <a:ext cx="457200" cy="404664"/>
          </a:xfrm>
        </p:spPr>
        <p:txBody>
          <a:bodyPr/>
          <a:lstStyle/>
          <a:p>
            <a:fld id="{6BAAE076-7F58-41A9-8F73-CDE9F5E0F14C}" type="slidenum">
              <a:rPr lang="da-DK" b="1" smtClean="0">
                <a:solidFill>
                  <a:schemeClr val="tx2"/>
                </a:solidFill>
              </a:rPr>
              <a:pPr/>
              <a:t>15</a:t>
            </a:fld>
            <a:endParaRPr lang="da-DK" b="1" dirty="0">
              <a:solidFill>
                <a:schemeClr val="tx2"/>
              </a:solidFill>
            </a:endParaRPr>
          </a:p>
        </p:txBody>
      </p:sp>
      <p:pic>
        <p:nvPicPr>
          <p:cNvPr id="11" name="Billede 10" descr="Underklassens-danmarkskort_adw.png"/>
          <p:cNvPicPr>
            <a:picLocks noChangeAspect="1"/>
          </p:cNvPicPr>
          <p:nvPr/>
        </p:nvPicPr>
        <p:blipFill>
          <a:blip r:embed="rId3" cstate="print"/>
          <a:stretch>
            <a:fillRect/>
          </a:stretch>
        </p:blipFill>
        <p:spPr>
          <a:xfrm>
            <a:off x="2627784" y="1099812"/>
            <a:ext cx="4176464" cy="5758188"/>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836712"/>
          </a:xfrm>
          <a:solidFill>
            <a:schemeClr val="tx2">
              <a:lumMod val="40000"/>
              <a:lumOff val="60000"/>
            </a:schemeClr>
          </a:solidFill>
        </p:spPr>
        <p:txBody>
          <a:bodyPr>
            <a:noAutofit/>
          </a:bodyPr>
          <a:lstStyle/>
          <a:p>
            <a:r>
              <a:rPr lang="en-GB" sz="2800" dirty="0" smtClean="0"/>
              <a:t>          Both economic and cultural reasons                  </a:t>
            </a:r>
            <a:r>
              <a:rPr lang="en-GB" sz="1800" dirty="0" smtClean="0">
                <a:solidFill>
                  <a:srgbClr val="00B050"/>
                </a:solidFill>
              </a:rPr>
              <a:t>Need </a:t>
            </a:r>
            <a:endParaRPr lang="en-GB" sz="1800" dirty="0">
              <a:solidFill>
                <a:srgbClr val="00B050"/>
              </a:solidFill>
            </a:endParaRPr>
          </a:p>
        </p:txBody>
      </p:sp>
      <p:sp>
        <p:nvSpPr>
          <p:cNvPr id="10" name="Pladsholder til indhold 9"/>
          <p:cNvSpPr>
            <a:spLocks noGrp="1"/>
          </p:cNvSpPr>
          <p:nvPr>
            <p:ph idx="1"/>
          </p:nvPr>
        </p:nvSpPr>
        <p:spPr>
          <a:xfrm>
            <a:off x="899592" y="1097360"/>
            <a:ext cx="7992888" cy="5760640"/>
          </a:xfrm>
        </p:spPr>
        <p:txBody>
          <a:bodyPr>
            <a:noAutofit/>
          </a:bodyPr>
          <a:lstStyle/>
          <a:p>
            <a:pPr marL="288000" indent="-288000">
              <a:lnSpc>
                <a:spcPct val="130000"/>
              </a:lnSpc>
              <a:spcBef>
                <a:spcPts val="0"/>
              </a:spcBef>
              <a:buNone/>
            </a:pPr>
            <a:endParaRPr lang="en-US" sz="1600" dirty="0" smtClean="0"/>
          </a:p>
          <a:p>
            <a:pPr marL="0" indent="0">
              <a:lnSpc>
                <a:spcPct val="130000"/>
              </a:lnSpc>
              <a:spcBef>
                <a:spcPts val="0"/>
              </a:spcBef>
              <a:buNone/>
            </a:pPr>
            <a:r>
              <a:rPr lang="en-US" sz="1800" dirty="0" smtClean="0">
                <a:latin typeface="Arial" pitchFamily="34" charset="0"/>
                <a:cs typeface="Arial" pitchFamily="34" charset="0"/>
              </a:rPr>
              <a:t>The reasons for the internal immigration </a:t>
            </a:r>
          </a:p>
          <a:p>
            <a:pPr marL="0" indent="0">
              <a:lnSpc>
                <a:spcPct val="130000"/>
              </a:lnSpc>
              <a:spcBef>
                <a:spcPts val="0"/>
              </a:spcBef>
              <a:buNone/>
            </a:pPr>
            <a:r>
              <a:rPr lang="en-US" sz="1800" dirty="0" smtClean="0">
                <a:latin typeface="Arial" pitchFamily="34" charset="0"/>
                <a:cs typeface="Arial" pitchFamily="34" charset="0"/>
              </a:rPr>
              <a:t>are not so much economic as political and </a:t>
            </a:r>
            <a:r>
              <a:rPr lang="en-US" sz="1800" b="1" dirty="0" smtClean="0">
                <a:latin typeface="Arial" pitchFamily="34" charset="0"/>
                <a:cs typeface="Arial" pitchFamily="34" charset="0"/>
              </a:rPr>
              <a:t>cultural.</a:t>
            </a:r>
          </a:p>
          <a:p>
            <a:pPr marL="0" indent="0">
              <a:lnSpc>
                <a:spcPct val="130000"/>
              </a:lnSpc>
              <a:spcBef>
                <a:spcPts val="0"/>
              </a:spcBef>
              <a:buNone/>
            </a:pPr>
            <a:endParaRPr lang="en-US" sz="1800" b="1" dirty="0" smtClean="0">
              <a:latin typeface="Arial" pitchFamily="34" charset="0"/>
              <a:cs typeface="Arial" pitchFamily="34" charset="0"/>
            </a:endParaRPr>
          </a:p>
          <a:p>
            <a:pPr marL="0" indent="0">
              <a:lnSpc>
                <a:spcPct val="130000"/>
              </a:lnSpc>
              <a:spcBef>
                <a:spcPts val="0"/>
              </a:spcBef>
              <a:buNone/>
            </a:pPr>
            <a:r>
              <a:rPr lang="en-GB" sz="1800" dirty="0" smtClean="0"/>
              <a:t>Cause and effect is self-reinforcing</a:t>
            </a:r>
            <a:r>
              <a:rPr lang="en-US" sz="1800" b="1" dirty="0" smtClean="0">
                <a:latin typeface="Arial" pitchFamily="34" charset="0"/>
                <a:cs typeface="Arial" pitchFamily="34" charset="0"/>
              </a:rPr>
              <a:t>: </a:t>
            </a:r>
          </a:p>
          <a:p>
            <a:pPr marL="252000" indent="-252000">
              <a:lnSpc>
                <a:spcPct val="130000"/>
              </a:lnSpc>
              <a:spcBef>
                <a:spcPts val="1200"/>
              </a:spcBef>
              <a:buFont typeface="Arial" pitchFamily="34" charset="0"/>
              <a:buChar char="•"/>
            </a:pPr>
            <a:r>
              <a:rPr lang="en-GB" sz="1600" dirty="0" smtClean="0">
                <a:latin typeface="Arial" pitchFamily="34" charset="0"/>
                <a:cs typeface="Arial" pitchFamily="34" charset="0"/>
              </a:rPr>
              <a:t>Most businesses opt out to establish new activity in these areas, </a:t>
            </a:r>
          </a:p>
          <a:p>
            <a:pPr marL="252000" indent="-252000">
              <a:lnSpc>
                <a:spcPct val="130000"/>
              </a:lnSpc>
              <a:spcBef>
                <a:spcPts val="0"/>
              </a:spcBef>
              <a:buNone/>
            </a:pPr>
            <a:r>
              <a:rPr lang="en-GB" sz="1600" dirty="0" smtClean="0">
                <a:latin typeface="Arial" pitchFamily="34" charset="0"/>
                <a:cs typeface="Arial" pitchFamily="34" charset="0"/>
              </a:rPr>
              <a:t>     not because of logistic problems, but because it is difficult to attract employees </a:t>
            </a:r>
          </a:p>
          <a:p>
            <a:pPr marL="252000" indent="-252000">
              <a:lnSpc>
                <a:spcPct val="130000"/>
              </a:lnSpc>
              <a:spcBef>
                <a:spcPts val="0"/>
              </a:spcBef>
              <a:buNone/>
            </a:pPr>
            <a:r>
              <a:rPr lang="en-GB" sz="1600" dirty="0" smtClean="0">
                <a:latin typeface="Arial" pitchFamily="34" charset="0"/>
                <a:cs typeface="Arial" pitchFamily="34" charset="0"/>
              </a:rPr>
              <a:t>     with the needed competences despite the lower living costs here.</a:t>
            </a:r>
          </a:p>
          <a:p>
            <a:pPr marL="252000" indent="-252000">
              <a:lnSpc>
                <a:spcPct val="130000"/>
              </a:lnSpc>
              <a:spcBef>
                <a:spcPts val="1200"/>
              </a:spcBef>
              <a:buFont typeface="Arial" pitchFamily="34" charset="0"/>
              <a:buChar char="•"/>
            </a:pPr>
            <a:r>
              <a:rPr lang="en-GB" sz="1600" dirty="0" smtClean="0">
                <a:latin typeface="Arial" pitchFamily="34" charset="0"/>
                <a:cs typeface="Arial" pitchFamily="34" charset="0"/>
              </a:rPr>
              <a:t>Because well-skilled and higher-educated younger people seek to bigger cities, </a:t>
            </a:r>
          </a:p>
          <a:p>
            <a:pPr marL="252000" indent="-252000">
              <a:lnSpc>
                <a:spcPct val="130000"/>
              </a:lnSpc>
              <a:spcBef>
                <a:spcPts val="0"/>
              </a:spcBef>
              <a:buNone/>
            </a:pPr>
            <a:r>
              <a:rPr lang="en-GB" sz="1600" dirty="0" smtClean="0">
                <a:latin typeface="Arial" pitchFamily="34" charset="0"/>
                <a:cs typeface="Arial" pitchFamily="34" charset="0"/>
              </a:rPr>
              <a:t>     not only due to the need for education and lack of well-paid job opportunities, </a:t>
            </a:r>
          </a:p>
          <a:p>
            <a:pPr marL="252000" indent="-252000">
              <a:lnSpc>
                <a:spcPct val="130000"/>
              </a:lnSpc>
              <a:spcBef>
                <a:spcPts val="0"/>
              </a:spcBef>
              <a:buNone/>
            </a:pPr>
            <a:r>
              <a:rPr lang="en-GB" sz="1600" b="1" dirty="0" smtClean="0">
                <a:latin typeface="Arial" pitchFamily="34" charset="0"/>
                <a:cs typeface="Arial" pitchFamily="34" charset="0"/>
              </a:rPr>
              <a:t>     but also due to lack of culture and leisure time opportunities.</a:t>
            </a:r>
            <a:r>
              <a:rPr lang="en-GB" sz="1600" dirty="0" smtClean="0">
                <a:latin typeface="Arial" pitchFamily="34" charset="0"/>
                <a:cs typeface="Arial" pitchFamily="34" charset="0"/>
              </a:rPr>
              <a:t> </a:t>
            </a:r>
          </a:p>
          <a:p>
            <a:pPr marL="252000" indent="-252000">
              <a:lnSpc>
                <a:spcPct val="130000"/>
              </a:lnSpc>
              <a:spcBef>
                <a:spcPts val="0"/>
              </a:spcBef>
              <a:buFont typeface="Arial" pitchFamily="34" charset="0"/>
              <a:buChar char="•"/>
            </a:pPr>
            <a:endParaRPr lang="en-GB" sz="1600" dirty="0" smtClean="0">
              <a:latin typeface="Arial" pitchFamily="34" charset="0"/>
              <a:cs typeface="Arial" pitchFamily="34" charset="0"/>
            </a:endParaRPr>
          </a:p>
          <a:p>
            <a:pPr marL="0" indent="0">
              <a:lnSpc>
                <a:spcPct val="130000"/>
              </a:lnSpc>
              <a:spcBef>
                <a:spcPts val="1200"/>
              </a:spcBef>
              <a:buNone/>
            </a:pPr>
            <a:endParaRPr lang="en-US" sz="1400" i="1" dirty="0" smtClean="0">
              <a:latin typeface="Arial" pitchFamily="34" charset="0"/>
              <a:cs typeface="Arial" pitchFamily="34" charset="0"/>
            </a:endParaRPr>
          </a:p>
        </p:txBody>
      </p:sp>
      <p:sp>
        <p:nvSpPr>
          <p:cNvPr id="4" name="Tekstboks 3"/>
          <p:cNvSpPr txBox="1"/>
          <p:nvPr/>
        </p:nvSpPr>
        <p:spPr>
          <a:xfrm>
            <a:off x="0" y="5949280"/>
            <a:ext cx="1043608" cy="369332"/>
          </a:xfrm>
          <a:prstGeom prst="rect">
            <a:avLst/>
          </a:prstGeom>
          <a:noFill/>
        </p:spPr>
        <p:txBody>
          <a:bodyPr wrap="square" rtlCol="0">
            <a:spAutoFit/>
          </a:bodyPr>
          <a:lstStyle/>
          <a:p>
            <a:endParaRPr lang="da-DK" dirty="0"/>
          </a:p>
        </p:txBody>
      </p:sp>
      <p:sp>
        <p:nvSpPr>
          <p:cNvPr id="9" name="Pladsholder til diasnummer 7"/>
          <p:cNvSpPr>
            <a:spLocks noGrp="1"/>
          </p:cNvSpPr>
          <p:nvPr>
            <p:ph type="sldNum" sz="quarter" idx="12"/>
          </p:nvPr>
        </p:nvSpPr>
        <p:spPr>
          <a:xfrm>
            <a:off x="0" y="0"/>
            <a:ext cx="457200" cy="360040"/>
          </a:xfrm>
        </p:spPr>
        <p:txBody>
          <a:bodyPr/>
          <a:lstStyle/>
          <a:p>
            <a:fld id="{6BAAE076-7F58-41A9-8F73-CDE9F5E0F14C}" type="slidenum">
              <a:rPr lang="da-DK" b="1" smtClean="0">
                <a:solidFill>
                  <a:schemeClr val="tx2"/>
                </a:solidFill>
              </a:rPr>
              <a:pPr/>
              <a:t>16</a:t>
            </a:fld>
            <a:endParaRPr lang="da-DK" b="1" dirty="0">
              <a:solidFill>
                <a:schemeClr val="tx2"/>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908720"/>
          </a:xfrm>
          <a:solidFill>
            <a:schemeClr val="tx2">
              <a:lumMod val="40000"/>
              <a:lumOff val="60000"/>
            </a:schemeClr>
          </a:solidFill>
        </p:spPr>
        <p:txBody>
          <a:bodyPr>
            <a:noAutofit/>
          </a:bodyPr>
          <a:lstStyle/>
          <a:p>
            <a:r>
              <a:rPr lang="en-GB" sz="2800" dirty="0" smtClean="0"/>
              <a:t>          A part of the answer</a:t>
            </a:r>
            <a:endParaRPr lang="en-GB" sz="2800" dirty="0"/>
          </a:p>
        </p:txBody>
      </p:sp>
      <p:sp>
        <p:nvSpPr>
          <p:cNvPr id="10" name="Pladsholder til indhold 9"/>
          <p:cNvSpPr>
            <a:spLocks noGrp="1"/>
          </p:cNvSpPr>
          <p:nvPr>
            <p:ph idx="1"/>
          </p:nvPr>
        </p:nvSpPr>
        <p:spPr>
          <a:xfrm>
            <a:off x="971600" y="1097360"/>
            <a:ext cx="7498080" cy="5760640"/>
          </a:xfrm>
        </p:spPr>
        <p:txBody>
          <a:bodyPr>
            <a:normAutofit/>
          </a:bodyPr>
          <a:lstStyle/>
          <a:p>
            <a:pPr marL="288000" indent="-288000">
              <a:lnSpc>
                <a:spcPct val="130000"/>
              </a:lnSpc>
              <a:spcBef>
                <a:spcPts val="0"/>
              </a:spcBef>
              <a:buNone/>
            </a:pPr>
            <a:endParaRPr lang="en-US" sz="1600" dirty="0" smtClean="0"/>
          </a:p>
          <a:p>
            <a:pPr marL="0" indent="0">
              <a:lnSpc>
                <a:spcPct val="130000"/>
              </a:lnSpc>
              <a:spcBef>
                <a:spcPts val="0"/>
              </a:spcBef>
              <a:buNone/>
            </a:pPr>
            <a:r>
              <a:rPr lang="en-US" sz="1600" dirty="0" smtClean="0">
                <a:latin typeface="Arial" pitchFamily="34" charset="0"/>
                <a:cs typeface="Arial" pitchFamily="34" charset="0"/>
              </a:rPr>
              <a:t>"Culture is the modern industrial policy .. The transformation from industrial to knowledge society is on-going. One of the prerequisites to attract skilled labor is well-functioning cultural and recreational opportunities.“</a:t>
            </a:r>
          </a:p>
          <a:p>
            <a:pPr marL="0" indent="0">
              <a:lnSpc>
                <a:spcPct val="130000"/>
              </a:lnSpc>
              <a:spcBef>
                <a:spcPts val="1200"/>
              </a:spcBef>
              <a:buNone/>
            </a:pPr>
            <a:r>
              <a:rPr lang="en-US" sz="1400" i="1" dirty="0" smtClean="0">
                <a:latin typeface="Arial" pitchFamily="34" charset="0"/>
                <a:cs typeface="Arial" pitchFamily="34" charset="0"/>
              </a:rPr>
              <a:t>Development Manager Rune Larsson, </a:t>
            </a:r>
            <a:r>
              <a:rPr lang="en-US" sz="1400" i="1" dirty="0" err="1" smtClean="0">
                <a:latin typeface="Arial" pitchFamily="34" charset="0"/>
                <a:cs typeface="Arial" pitchFamily="34" charset="0"/>
              </a:rPr>
              <a:t>Hjørring</a:t>
            </a:r>
            <a:r>
              <a:rPr lang="en-US" sz="1400" i="1" dirty="0" smtClean="0">
                <a:latin typeface="Arial" pitchFamily="34" charset="0"/>
                <a:cs typeface="Arial" pitchFamily="34" charset="0"/>
              </a:rPr>
              <a:t> Municipality</a:t>
            </a:r>
          </a:p>
          <a:p>
            <a:pPr marL="0" indent="0">
              <a:lnSpc>
                <a:spcPct val="130000"/>
              </a:lnSpc>
              <a:spcBef>
                <a:spcPts val="1200"/>
              </a:spcBef>
              <a:buNone/>
            </a:pPr>
            <a:endParaRPr lang="en-US" sz="1400" i="1" dirty="0" smtClean="0">
              <a:latin typeface="Arial" pitchFamily="34" charset="0"/>
              <a:cs typeface="Arial" pitchFamily="34" charset="0"/>
            </a:endParaRPr>
          </a:p>
          <a:p>
            <a:pPr marL="0" indent="0">
              <a:lnSpc>
                <a:spcPct val="130000"/>
              </a:lnSpc>
              <a:spcBef>
                <a:spcPts val="1200"/>
              </a:spcBef>
              <a:buNone/>
            </a:pPr>
            <a:r>
              <a:rPr lang="en-GB" sz="1600" dirty="0" smtClean="0">
                <a:latin typeface="Arial" pitchFamily="34" charset="0"/>
                <a:cs typeface="Arial" pitchFamily="34" charset="0"/>
              </a:rPr>
              <a:t>“One of more ways to counter this trend is to promote better culture and leisure time opportunities, and here new initiatives in the third sector by voluntary culture associations and culture volunteers can make a difference.” </a:t>
            </a:r>
            <a:endParaRPr lang="da-DK" sz="1600" dirty="0" smtClean="0">
              <a:latin typeface="Arial" pitchFamily="34" charset="0"/>
              <a:cs typeface="Arial" pitchFamily="34" charset="0"/>
            </a:endParaRPr>
          </a:p>
          <a:p>
            <a:pPr marL="0" indent="0">
              <a:lnSpc>
                <a:spcPct val="130000"/>
              </a:lnSpc>
              <a:spcBef>
                <a:spcPts val="1200"/>
              </a:spcBef>
              <a:buNone/>
            </a:pPr>
            <a:r>
              <a:rPr lang="en-US" sz="1400" i="1" dirty="0" smtClean="0">
                <a:latin typeface="Arial" pitchFamily="34" charset="0"/>
                <a:cs typeface="Arial" pitchFamily="34" charset="0"/>
              </a:rPr>
              <a:t>The SPAR application</a:t>
            </a:r>
          </a:p>
        </p:txBody>
      </p:sp>
      <p:sp>
        <p:nvSpPr>
          <p:cNvPr id="4" name="Tekstboks 3"/>
          <p:cNvSpPr txBox="1"/>
          <p:nvPr/>
        </p:nvSpPr>
        <p:spPr>
          <a:xfrm>
            <a:off x="0" y="5949280"/>
            <a:ext cx="1043608" cy="369332"/>
          </a:xfrm>
          <a:prstGeom prst="rect">
            <a:avLst/>
          </a:prstGeom>
          <a:noFill/>
        </p:spPr>
        <p:txBody>
          <a:bodyPr wrap="square" rtlCol="0">
            <a:spAutoFit/>
          </a:bodyPr>
          <a:lstStyle/>
          <a:p>
            <a:endParaRPr lang="da-DK" dirty="0"/>
          </a:p>
        </p:txBody>
      </p:sp>
      <p:sp>
        <p:nvSpPr>
          <p:cNvPr id="9" name="Pladsholder til diasnummer 7"/>
          <p:cNvSpPr>
            <a:spLocks noGrp="1"/>
          </p:cNvSpPr>
          <p:nvPr>
            <p:ph type="sldNum" sz="quarter" idx="12"/>
          </p:nvPr>
        </p:nvSpPr>
        <p:spPr>
          <a:xfrm>
            <a:off x="0" y="0"/>
            <a:ext cx="457200" cy="404242"/>
          </a:xfrm>
        </p:spPr>
        <p:txBody>
          <a:bodyPr/>
          <a:lstStyle/>
          <a:p>
            <a:fld id="{6BAAE076-7F58-41A9-8F73-CDE9F5E0F14C}" type="slidenum">
              <a:rPr lang="da-DK" b="1" smtClean="0">
                <a:solidFill>
                  <a:schemeClr val="tx2"/>
                </a:solidFill>
              </a:rPr>
              <a:pPr/>
              <a:t>17</a:t>
            </a:fld>
            <a:endParaRPr lang="da-DK" b="1" dirty="0">
              <a:solidFill>
                <a:schemeClr val="tx2"/>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980728"/>
          </a:xfrm>
          <a:solidFill>
            <a:schemeClr val="tx2">
              <a:lumMod val="40000"/>
              <a:lumOff val="60000"/>
            </a:schemeClr>
          </a:solidFill>
        </p:spPr>
        <p:txBody>
          <a:bodyPr>
            <a:noAutofit/>
          </a:bodyPr>
          <a:lstStyle/>
          <a:p>
            <a:r>
              <a:rPr lang="en-GB" sz="2800" dirty="0" smtClean="0"/>
              <a:t>          Good practise – Orkney Islands as example </a:t>
            </a:r>
            <a:endParaRPr lang="en-GB" sz="1800" dirty="0">
              <a:solidFill>
                <a:srgbClr val="00B050"/>
              </a:solidFill>
            </a:endParaRPr>
          </a:p>
        </p:txBody>
      </p:sp>
      <p:sp>
        <p:nvSpPr>
          <p:cNvPr id="10" name="Pladsholder til indhold 9"/>
          <p:cNvSpPr>
            <a:spLocks noGrp="1"/>
          </p:cNvSpPr>
          <p:nvPr>
            <p:ph idx="1"/>
          </p:nvPr>
        </p:nvSpPr>
        <p:spPr>
          <a:xfrm>
            <a:off x="899592" y="1097360"/>
            <a:ext cx="7848872" cy="5760640"/>
          </a:xfrm>
        </p:spPr>
        <p:txBody>
          <a:bodyPr>
            <a:normAutofit/>
          </a:bodyPr>
          <a:lstStyle/>
          <a:p>
            <a:pPr marL="0" indent="0">
              <a:lnSpc>
                <a:spcPct val="130000"/>
              </a:lnSpc>
              <a:spcBef>
                <a:spcPts val="0"/>
              </a:spcBef>
              <a:buNone/>
            </a:pPr>
            <a:r>
              <a:rPr lang="en-GB" sz="1600" dirty="0" smtClean="0">
                <a:latin typeface="Arial" pitchFamily="34" charset="0"/>
                <a:cs typeface="Arial" pitchFamily="34" charset="0"/>
              </a:rPr>
              <a:t>A splendid example of how culture can make a difference in remote areas </a:t>
            </a:r>
          </a:p>
          <a:p>
            <a:pPr marL="0" indent="0">
              <a:lnSpc>
                <a:spcPct val="130000"/>
              </a:lnSpc>
              <a:spcBef>
                <a:spcPts val="0"/>
              </a:spcBef>
              <a:buNone/>
            </a:pPr>
            <a:r>
              <a:rPr lang="en-GB" sz="1600" dirty="0" smtClean="0">
                <a:latin typeface="Arial" pitchFamily="34" charset="0"/>
                <a:cs typeface="Arial" pitchFamily="34" charset="0"/>
              </a:rPr>
              <a:t>has been documented in the report by </a:t>
            </a:r>
          </a:p>
          <a:p>
            <a:pPr marL="360000" indent="0">
              <a:lnSpc>
                <a:spcPct val="130000"/>
              </a:lnSpc>
              <a:spcBef>
                <a:spcPts val="1200"/>
              </a:spcBef>
              <a:buNone/>
            </a:pPr>
            <a:r>
              <a:rPr lang="en-GB" sz="1600" i="1" dirty="0" smtClean="0">
                <a:latin typeface="Arial" pitchFamily="34" charset="0"/>
                <a:cs typeface="Arial" pitchFamily="34" charset="0"/>
              </a:rPr>
              <a:t>Francois Matarasso: "Stories and Fables - Reflections on culture development in Orkney" (The Highlands and Islands Enterprise*, January </a:t>
            </a:r>
            <a:r>
              <a:rPr lang="en-GB" sz="1600" i="1" dirty="0" smtClean="0">
                <a:latin typeface="Arial" pitchFamily="34" charset="0"/>
                <a:cs typeface="Arial" pitchFamily="34" charset="0"/>
              </a:rPr>
              <a:t>2012, 89 pages), </a:t>
            </a:r>
            <a:endParaRPr lang="en-GB" sz="1600" i="1" dirty="0" smtClean="0">
              <a:latin typeface="Arial" pitchFamily="34" charset="0"/>
              <a:cs typeface="Arial" pitchFamily="34" charset="0"/>
            </a:endParaRPr>
          </a:p>
          <a:p>
            <a:pPr marL="0" indent="0">
              <a:lnSpc>
                <a:spcPct val="130000"/>
              </a:lnSpc>
              <a:buNone/>
            </a:pPr>
            <a:r>
              <a:rPr lang="en-US" sz="1000" dirty="0" smtClean="0">
                <a:latin typeface="Arial" pitchFamily="34" charset="0"/>
                <a:cs typeface="Arial" pitchFamily="34" charset="0"/>
              </a:rPr>
              <a:t>            * The Scottish Government's economic and community development agency for a diverse region which covers more than half of </a:t>
            </a:r>
          </a:p>
          <a:p>
            <a:pPr marL="0" indent="0">
              <a:lnSpc>
                <a:spcPct val="130000"/>
              </a:lnSpc>
              <a:spcBef>
                <a:spcPts val="0"/>
              </a:spcBef>
              <a:buNone/>
            </a:pPr>
            <a:r>
              <a:rPr lang="en-US" sz="1000" dirty="0" smtClean="0">
                <a:latin typeface="Arial" pitchFamily="34" charset="0"/>
                <a:cs typeface="Arial" pitchFamily="34" charset="0"/>
              </a:rPr>
              <a:t>             Scotland and is home to around 450,000 people</a:t>
            </a:r>
            <a:endParaRPr lang="en-GB" sz="1000" dirty="0" smtClean="0">
              <a:latin typeface="Arial" pitchFamily="34" charset="0"/>
              <a:cs typeface="Arial" pitchFamily="34" charset="0"/>
            </a:endParaRPr>
          </a:p>
          <a:p>
            <a:pPr marL="0" indent="0">
              <a:lnSpc>
                <a:spcPct val="130000"/>
              </a:lnSpc>
              <a:buNone/>
            </a:pPr>
            <a:r>
              <a:rPr lang="en-GB" sz="1600" dirty="0" smtClean="0">
                <a:latin typeface="Arial" pitchFamily="34" charset="0"/>
                <a:cs typeface="Arial" pitchFamily="34" charset="0"/>
              </a:rPr>
              <a:t>An example on how a strong ethos of volunteering and working together combined with the natural archaeological and historical assets of the islands have helped to revive the local communities.</a:t>
            </a:r>
          </a:p>
          <a:p>
            <a:pPr marL="0" indent="0">
              <a:lnSpc>
                <a:spcPct val="130000"/>
              </a:lnSpc>
              <a:spcBef>
                <a:spcPts val="0"/>
              </a:spcBef>
              <a:buNone/>
            </a:pPr>
            <a:endParaRPr lang="en-GB" sz="1600" dirty="0" smtClean="0">
              <a:latin typeface="Arial" pitchFamily="34" charset="0"/>
              <a:cs typeface="Arial" pitchFamily="34" charset="0"/>
            </a:endParaRPr>
          </a:p>
          <a:p>
            <a:pPr marL="0" indent="0">
              <a:lnSpc>
                <a:spcPct val="130000"/>
              </a:lnSpc>
              <a:spcBef>
                <a:spcPts val="0"/>
              </a:spcBef>
              <a:buNone/>
            </a:pPr>
            <a:endParaRPr lang="en-GB" sz="1600" dirty="0" smtClean="0">
              <a:latin typeface="Arial" pitchFamily="34" charset="0"/>
              <a:cs typeface="Arial" pitchFamily="34" charset="0"/>
            </a:endParaRPr>
          </a:p>
          <a:p>
            <a:pPr marL="0" indent="0">
              <a:lnSpc>
                <a:spcPct val="130000"/>
              </a:lnSpc>
              <a:spcBef>
                <a:spcPts val="0"/>
              </a:spcBef>
              <a:buNone/>
            </a:pPr>
            <a:endParaRPr lang="en-GB" sz="1600" dirty="0" smtClean="0">
              <a:latin typeface="Arial" pitchFamily="34" charset="0"/>
              <a:cs typeface="Arial" pitchFamily="34" charset="0"/>
            </a:endParaRPr>
          </a:p>
          <a:p>
            <a:pPr marL="0" indent="0">
              <a:lnSpc>
                <a:spcPct val="130000"/>
              </a:lnSpc>
              <a:spcBef>
                <a:spcPts val="0"/>
              </a:spcBef>
              <a:buNone/>
            </a:pPr>
            <a:endParaRPr lang="da-DK" sz="1600" dirty="0" smtClean="0">
              <a:latin typeface="Arial" pitchFamily="34" charset="0"/>
              <a:cs typeface="Arial" pitchFamily="34" charset="0"/>
            </a:endParaRPr>
          </a:p>
          <a:p>
            <a:pPr marL="0" indent="0">
              <a:lnSpc>
                <a:spcPct val="130000"/>
              </a:lnSpc>
              <a:spcBef>
                <a:spcPts val="0"/>
              </a:spcBef>
              <a:buNone/>
            </a:pPr>
            <a:endParaRPr lang="en-US" sz="1800" dirty="0" smtClean="0">
              <a:latin typeface="Arial" pitchFamily="34" charset="0"/>
              <a:cs typeface="Arial" pitchFamily="34" charset="0"/>
            </a:endParaRPr>
          </a:p>
          <a:p>
            <a:pPr marL="0" indent="0">
              <a:lnSpc>
                <a:spcPct val="130000"/>
              </a:lnSpc>
              <a:spcBef>
                <a:spcPts val="0"/>
              </a:spcBef>
              <a:buNone/>
            </a:pPr>
            <a:endParaRPr lang="en-US" sz="1600" dirty="0" smtClean="0">
              <a:latin typeface="Arial" pitchFamily="34" charset="0"/>
              <a:cs typeface="Arial" pitchFamily="34" charset="0"/>
            </a:endParaRPr>
          </a:p>
          <a:p>
            <a:pPr marL="0" indent="0">
              <a:lnSpc>
                <a:spcPct val="130000"/>
              </a:lnSpc>
              <a:spcBef>
                <a:spcPts val="0"/>
              </a:spcBef>
              <a:buNone/>
            </a:pPr>
            <a:endParaRPr lang="en-US" sz="1600" dirty="0" smtClean="0">
              <a:latin typeface="Arial" pitchFamily="34" charset="0"/>
              <a:cs typeface="Arial" pitchFamily="34" charset="0"/>
            </a:endParaRPr>
          </a:p>
        </p:txBody>
      </p:sp>
      <p:sp>
        <p:nvSpPr>
          <p:cNvPr id="4" name="Tekstboks 3"/>
          <p:cNvSpPr txBox="1"/>
          <p:nvPr/>
        </p:nvSpPr>
        <p:spPr>
          <a:xfrm>
            <a:off x="0" y="5949280"/>
            <a:ext cx="1043608" cy="369332"/>
          </a:xfrm>
          <a:prstGeom prst="rect">
            <a:avLst/>
          </a:prstGeom>
          <a:noFill/>
        </p:spPr>
        <p:txBody>
          <a:bodyPr wrap="square" rtlCol="0">
            <a:spAutoFit/>
          </a:bodyPr>
          <a:lstStyle/>
          <a:p>
            <a:endParaRPr lang="da-DK" dirty="0"/>
          </a:p>
        </p:txBody>
      </p:sp>
      <p:sp>
        <p:nvSpPr>
          <p:cNvPr id="9" name="Pladsholder til diasnummer 7"/>
          <p:cNvSpPr>
            <a:spLocks noGrp="1"/>
          </p:cNvSpPr>
          <p:nvPr>
            <p:ph type="sldNum" sz="quarter" idx="12"/>
          </p:nvPr>
        </p:nvSpPr>
        <p:spPr>
          <a:xfrm>
            <a:off x="0" y="0"/>
            <a:ext cx="457200" cy="360040"/>
          </a:xfrm>
        </p:spPr>
        <p:txBody>
          <a:bodyPr/>
          <a:lstStyle/>
          <a:p>
            <a:fld id="{6BAAE076-7F58-41A9-8F73-CDE9F5E0F14C}" type="slidenum">
              <a:rPr lang="da-DK" b="1" smtClean="0">
                <a:solidFill>
                  <a:schemeClr val="tx2"/>
                </a:solidFill>
              </a:rPr>
              <a:pPr/>
              <a:t>18</a:t>
            </a:fld>
            <a:endParaRPr lang="da-DK" b="1" dirty="0">
              <a:solidFill>
                <a:schemeClr val="tx2"/>
              </a:solidFill>
            </a:endParaRPr>
          </a:p>
        </p:txBody>
      </p:sp>
      <p:pic>
        <p:nvPicPr>
          <p:cNvPr id="6" name="Billede 5" descr="børnekor.jpg"/>
          <p:cNvPicPr>
            <a:picLocks noChangeAspect="1"/>
          </p:cNvPicPr>
          <p:nvPr/>
        </p:nvPicPr>
        <p:blipFill>
          <a:blip r:embed="rId3" cstate="print"/>
          <a:stretch>
            <a:fillRect/>
          </a:stretch>
        </p:blipFill>
        <p:spPr>
          <a:xfrm>
            <a:off x="2627784" y="4221088"/>
            <a:ext cx="4672318" cy="2306956"/>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908720"/>
          </a:xfrm>
          <a:solidFill>
            <a:schemeClr val="tx2">
              <a:lumMod val="40000"/>
              <a:lumOff val="60000"/>
            </a:schemeClr>
          </a:solidFill>
        </p:spPr>
        <p:txBody>
          <a:bodyPr>
            <a:noAutofit/>
          </a:bodyPr>
          <a:lstStyle/>
          <a:p>
            <a:r>
              <a:rPr lang="en-GB" sz="2800" dirty="0" smtClean="0"/>
              <a:t>           Orkney Islands – geography </a:t>
            </a:r>
            <a:endParaRPr lang="en-GB" sz="2800" dirty="0"/>
          </a:p>
        </p:txBody>
      </p:sp>
      <p:sp>
        <p:nvSpPr>
          <p:cNvPr id="10" name="Pladsholder til indhold 9"/>
          <p:cNvSpPr>
            <a:spLocks noGrp="1"/>
          </p:cNvSpPr>
          <p:nvPr>
            <p:ph idx="1"/>
          </p:nvPr>
        </p:nvSpPr>
        <p:spPr>
          <a:xfrm>
            <a:off x="899592" y="1097360"/>
            <a:ext cx="7498080" cy="5760640"/>
          </a:xfrm>
        </p:spPr>
        <p:txBody>
          <a:bodyPr>
            <a:normAutofit/>
          </a:bodyPr>
          <a:lstStyle/>
          <a:p>
            <a:r>
              <a:rPr lang="en-GB" sz="1600" dirty="0" smtClean="0">
                <a:latin typeface="Arial" pitchFamily="34" charset="0"/>
                <a:cs typeface="Arial" pitchFamily="34" charset="0"/>
              </a:rPr>
              <a:t>Orkney is an archipelago of approximately seventy islands, which is about seven miles north of the far North-East coast of Mainland Scotland.  </a:t>
            </a:r>
          </a:p>
          <a:p>
            <a:r>
              <a:rPr lang="en-GB" sz="1600" dirty="0" smtClean="0">
                <a:latin typeface="Arial" pitchFamily="34" charset="0"/>
                <a:cs typeface="Arial" pitchFamily="34" charset="0"/>
              </a:rPr>
              <a:t>Around twenty of the islands are populated, and the majority of the around twenty thousand residents live on the largest island – called Mainland – and again the majority of them live in Kirkwall.</a:t>
            </a:r>
          </a:p>
          <a:p>
            <a:r>
              <a:rPr lang="da-DK" sz="1600" dirty="0" smtClean="0">
                <a:latin typeface="Arial" pitchFamily="34" charset="0"/>
                <a:cs typeface="Arial" pitchFamily="34" charset="0"/>
              </a:rPr>
              <a:t>Population:  20,100</a:t>
            </a:r>
          </a:p>
          <a:p>
            <a:pPr>
              <a:buNone/>
            </a:pPr>
            <a:endParaRPr lang="da-DK" sz="1600" dirty="0" smtClean="0">
              <a:latin typeface="Arial" pitchFamily="34" charset="0"/>
              <a:cs typeface="Arial" pitchFamily="34" charset="0"/>
            </a:endParaRPr>
          </a:p>
          <a:p>
            <a:pPr>
              <a:buNone/>
            </a:pPr>
            <a:endParaRPr lang="da-DK" sz="1600" dirty="0" smtClean="0">
              <a:latin typeface="Arial" pitchFamily="34" charset="0"/>
              <a:cs typeface="Arial" pitchFamily="34" charset="0"/>
            </a:endParaRPr>
          </a:p>
          <a:p>
            <a:pPr marL="0" indent="0">
              <a:lnSpc>
                <a:spcPct val="130000"/>
              </a:lnSpc>
              <a:spcBef>
                <a:spcPts val="0"/>
              </a:spcBef>
              <a:buNone/>
            </a:pPr>
            <a:endParaRPr lang="en-US" sz="1400" i="1" dirty="0" smtClean="0">
              <a:latin typeface="Arial" pitchFamily="34" charset="0"/>
              <a:cs typeface="Arial" pitchFamily="34" charset="0"/>
            </a:endParaRPr>
          </a:p>
        </p:txBody>
      </p:sp>
      <p:sp>
        <p:nvSpPr>
          <p:cNvPr id="4" name="Tekstboks 3"/>
          <p:cNvSpPr txBox="1"/>
          <p:nvPr/>
        </p:nvSpPr>
        <p:spPr>
          <a:xfrm>
            <a:off x="0" y="5949280"/>
            <a:ext cx="1043608" cy="369332"/>
          </a:xfrm>
          <a:prstGeom prst="rect">
            <a:avLst/>
          </a:prstGeom>
          <a:noFill/>
        </p:spPr>
        <p:txBody>
          <a:bodyPr wrap="square" rtlCol="0">
            <a:spAutoFit/>
          </a:bodyPr>
          <a:lstStyle/>
          <a:p>
            <a:endParaRPr lang="da-DK" dirty="0"/>
          </a:p>
        </p:txBody>
      </p:sp>
      <p:sp>
        <p:nvSpPr>
          <p:cNvPr id="9" name="Pladsholder til diasnummer 7"/>
          <p:cNvSpPr>
            <a:spLocks noGrp="1"/>
          </p:cNvSpPr>
          <p:nvPr>
            <p:ph type="sldNum" sz="quarter" idx="12"/>
          </p:nvPr>
        </p:nvSpPr>
        <p:spPr>
          <a:xfrm>
            <a:off x="0" y="0"/>
            <a:ext cx="457200" cy="476250"/>
          </a:xfrm>
        </p:spPr>
        <p:txBody>
          <a:bodyPr/>
          <a:lstStyle/>
          <a:p>
            <a:fld id="{6BAAE076-7F58-41A9-8F73-CDE9F5E0F14C}" type="slidenum">
              <a:rPr lang="da-DK" b="1" smtClean="0">
                <a:solidFill>
                  <a:schemeClr val="tx2"/>
                </a:solidFill>
              </a:rPr>
              <a:pPr/>
              <a:t>19</a:t>
            </a:fld>
            <a:endParaRPr lang="da-DK" b="1" dirty="0">
              <a:solidFill>
                <a:schemeClr val="tx2"/>
              </a:solidFill>
            </a:endParaRPr>
          </a:p>
        </p:txBody>
      </p:sp>
      <p:pic>
        <p:nvPicPr>
          <p:cNvPr id="6" name="Billede 5" descr="europa2.png"/>
          <p:cNvPicPr>
            <a:picLocks noChangeAspect="1"/>
          </p:cNvPicPr>
          <p:nvPr/>
        </p:nvPicPr>
        <p:blipFill>
          <a:blip r:embed="rId3" cstate="print"/>
          <a:stretch>
            <a:fillRect/>
          </a:stretch>
        </p:blipFill>
        <p:spPr>
          <a:xfrm>
            <a:off x="273269" y="3356992"/>
            <a:ext cx="4298731" cy="2736304"/>
          </a:xfrm>
          <a:prstGeom prst="rect">
            <a:avLst/>
          </a:prstGeom>
        </p:spPr>
      </p:pic>
      <p:pic>
        <p:nvPicPr>
          <p:cNvPr id="11" name="Billede 10" descr="orkney.png"/>
          <p:cNvPicPr>
            <a:picLocks noChangeAspect="1"/>
          </p:cNvPicPr>
          <p:nvPr/>
        </p:nvPicPr>
        <p:blipFill>
          <a:blip r:embed="rId4" cstate="print"/>
          <a:stretch>
            <a:fillRect/>
          </a:stretch>
        </p:blipFill>
        <p:spPr>
          <a:xfrm>
            <a:off x="5076056" y="2996952"/>
            <a:ext cx="3314501" cy="3124277"/>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980728"/>
          </a:xfrm>
          <a:solidFill>
            <a:schemeClr val="tx2">
              <a:lumMod val="40000"/>
              <a:lumOff val="60000"/>
            </a:schemeClr>
          </a:solidFill>
        </p:spPr>
        <p:txBody>
          <a:bodyPr>
            <a:noAutofit/>
          </a:bodyPr>
          <a:lstStyle/>
          <a:p>
            <a:r>
              <a:rPr lang="en-GB" sz="3200" dirty="0" smtClean="0"/>
              <a:t>        The project aim </a:t>
            </a:r>
            <a:endParaRPr lang="en-GB" sz="3200" dirty="0"/>
          </a:p>
        </p:txBody>
      </p:sp>
      <p:sp>
        <p:nvSpPr>
          <p:cNvPr id="10" name="Pladsholder til indhold 9"/>
          <p:cNvSpPr>
            <a:spLocks noGrp="1"/>
          </p:cNvSpPr>
          <p:nvPr>
            <p:ph idx="1"/>
          </p:nvPr>
        </p:nvSpPr>
        <p:spPr>
          <a:xfrm>
            <a:off x="899592" y="1412776"/>
            <a:ext cx="8074144" cy="4320480"/>
          </a:xfrm>
        </p:spPr>
        <p:txBody>
          <a:bodyPr>
            <a:normAutofit/>
          </a:bodyPr>
          <a:lstStyle/>
          <a:p>
            <a:pPr marL="0" indent="0">
              <a:lnSpc>
                <a:spcPct val="150000"/>
              </a:lnSpc>
              <a:spcBef>
                <a:spcPts val="0"/>
              </a:spcBef>
              <a:buNone/>
            </a:pPr>
            <a:r>
              <a:rPr lang="en-GB" sz="1600" dirty="0" smtClean="0">
                <a:latin typeface="Arial" pitchFamily="34" charset="0"/>
                <a:cs typeface="Arial" pitchFamily="34" charset="0"/>
              </a:rPr>
              <a:t>Promote competences of culture managers and volunteers </a:t>
            </a:r>
          </a:p>
          <a:p>
            <a:pPr marL="0" indent="0">
              <a:lnSpc>
                <a:spcPct val="150000"/>
              </a:lnSpc>
              <a:spcBef>
                <a:spcPts val="0"/>
              </a:spcBef>
              <a:buNone/>
            </a:pPr>
            <a:r>
              <a:rPr lang="en-GB" sz="1600" dirty="0" smtClean="0">
                <a:latin typeface="Arial" pitchFamily="34" charset="0"/>
                <a:cs typeface="Arial" pitchFamily="34" charset="0"/>
              </a:rPr>
              <a:t>in sparsely populated areas </a:t>
            </a:r>
          </a:p>
          <a:p>
            <a:pPr marL="0" indent="0">
              <a:lnSpc>
                <a:spcPct val="150000"/>
              </a:lnSpc>
              <a:spcBef>
                <a:spcPts val="0"/>
              </a:spcBef>
              <a:buNone/>
            </a:pPr>
            <a:r>
              <a:rPr lang="en-GB" sz="1600" dirty="0" smtClean="0">
                <a:latin typeface="Arial" pitchFamily="34" charset="0"/>
                <a:cs typeface="Arial" pitchFamily="34" charset="0"/>
              </a:rPr>
              <a:t>to provide enlivening arts and culture opportunities</a:t>
            </a:r>
          </a:p>
          <a:p>
            <a:pPr marL="0" indent="0">
              <a:lnSpc>
                <a:spcPct val="150000"/>
              </a:lnSpc>
              <a:spcBef>
                <a:spcPts val="0"/>
              </a:spcBef>
            </a:pPr>
            <a:r>
              <a:rPr lang="en-GB" sz="1600" dirty="0" smtClean="0">
                <a:latin typeface="Arial" pitchFamily="34" charset="0"/>
                <a:cs typeface="Arial" pitchFamily="34" charset="0"/>
              </a:rPr>
              <a:t>   with an added value for civic participation, community bonding and local identity.  </a:t>
            </a:r>
            <a:endParaRPr lang="da-DK" sz="1600" dirty="0" smtClean="0">
              <a:latin typeface="Arial" pitchFamily="34" charset="0"/>
              <a:cs typeface="Arial" pitchFamily="34" charset="0"/>
            </a:endParaRPr>
          </a:p>
          <a:p>
            <a:pPr marL="0" indent="0">
              <a:lnSpc>
                <a:spcPct val="150000"/>
              </a:lnSpc>
              <a:spcBef>
                <a:spcPts val="0"/>
              </a:spcBef>
              <a:buNone/>
            </a:pPr>
            <a:endParaRPr lang="en-GB" sz="1600" dirty="0" smtClean="0">
              <a:latin typeface="Arial" pitchFamily="34" charset="0"/>
              <a:cs typeface="Arial" pitchFamily="34" charset="0"/>
            </a:endParaRPr>
          </a:p>
          <a:p>
            <a:pPr marL="0" indent="0">
              <a:lnSpc>
                <a:spcPct val="150000"/>
              </a:lnSpc>
              <a:spcBef>
                <a:spcPts val="0"/>
              </a:spcBef>
              <a:buNone/>
            </a:pPr>
            <a:endParaRPr lang="en-GB" sz="1600" dirty="0" smtClean="0">
              <a:latin typeface="Arial" pitchFamily="34" charset="0"/>
              <a:cs typeface="Arial" pitchFamily="34" charset="0"/>
            </a:endParaRPr>
          </a:p>
          <a:p>
            <a:pPr marL="0" indent="0">
              <a:lnSpc>
                <a:spcPct val="150000"/>
              </a:lnSpc>
              <a:spcBef>
                <a:spcPts val="0"/>
              </a:spcBef>
              <a:buNone/>
            </a:pPr>
            <a:endParaRPr lang="en-GB" sz="1600" dirty="0" smtClean="0">
              <a:latin typeface="Arial" pitchFamily="34" charset="0"/>
              <a:cs typeface="Arial" pitchFamily="34" charset="0"/>
            </a:endParaRPr>
          </a:p>
          <a:p>
            <a:pPr marL="0" indent="0">
              <a:lnSpc>
                <a:spcPct val="150000"/>
              </a:lnSpc>
              <a:spcBef>
                <a:spcPts val="0"/>
              </a:spcBef>
              <a:buNone/>
            </a:pPr>
            <a:endParaRPr lang="en-GB" sz="1600" dirty="0" smtClean="0">
              <a:latin typeface="Arial" pitchFamily="34" charset="0"/>
              <a:cs typeface="Arial" pitchFamily="34" charset="0"/>
            </a:endParaRPr>
          </a:p>
          <a:p>
            <a:pPr marL="0" indent="0">
              <a:lnSpc>
                <a:spcPct val="150000"/>
              </a:lnSpc>
              <a:spcBef>
                <a:spcPts val="0"/>
              </a:spcBef>
              <a:buNone/>
            </a:pPr>
            <a:r>
              <a:rPr lang="en-GB" sz="1800" dirty="0" smtClean="0">
                <a:latin typeface="Arial" pitchFamily="34" charset="0"/>
                <a:cs typeface="Arial" pitchFamily="34" charset="0"/>
              </a:rPr>
              <a:t>Why do we intend this </a:t>
            </a:r>
          </a:p>
          <a:p>
            <a:pPr marL="0" indent="0">
              <a:lnSpc>
                <a:spcPct val="150000"/>
              </a:lnSpc>
              <a:spcBef>
                <a:spcPts val="0"/>
              </a:spcBef>
              <a:buNone/>
            </a:pPr>
            <a:r>
              <a:rPr lang="en-GB" sz="1800" dirty="0" smtClean="0">
                <a:latin typeface="Arial" pitchFamily="34" charset="0"/>
                <a:cs typeface="Arial" pitchFamily="34" charset="0"/>
              </a:rPr>
              <a:t>– what is the problem? </a:t>
            </a:r>
            <a:endParaRPr lang="da-DK" sz="1800" dirty="0" smtClean="0">
              <a:latin typeface="Arial" pitchFamily="34" charset="0"/>
              <a:cs typeface="Arial" pitchFamily="34" charset="0"/>
            </a:endParaRPr>
          </a:p>
          <a:p>
            <a:pPr>
              <a:buNone/>
            </a:pPr>
            <a:endParaRPr lang="en-GB" sz="1400" i="1" dirty="0" smtClean="0">
              <a:latin typeface="Arial" pitchFamily="34" charset="0"/>
              <a:cs typeface="Arial" pitchFamily="34" charset="0"/>
            </a:endParaRPr>
          </a:p>
          <a:p>
            <a:pPr>
              <a:buNone/>
            </a:pPr>
            <a:endParaRPr lang="en-GB" sz="1600" dirty="0" smtClean="0">
              <a:latin typeface="Arial" pitchFamily="34" charset="0"/>
              <a:cs typeface="Arial" pitchFamily="34" charset="0"/>
            </a:endParaRPr>
          </a:p>
          <a:p>
            <a:pPr>
              <a:buNone/>
            </a:pPr>
            <a:endParaRPr lang="en-GB" sz="2000" b="1" dirty="0" smtClean="0">
              <a:latin typeface="Arial" pitchFamily="34" charset="0"/>
              <a:cs typeface="Arial" pitchFamily="34" charset="0"/>
            </a:endParaRPr>
          </a:p>
          <a:p>
            <a:pPr>
              <a:buNone/>
            </a:pPr>
            <a:endParaRPr lang="en-GB" sz="2000" dirty="0" smtClean="0">
              <a:latin typeface="Arial" pitchFamily="34" charset="0"/>
              <a:cs typeface="Arial" pitchFamily="34" charset="0"/>
            </a:endParaRPr>
          </a:p>
          <a:p>
            <a:pPr>
              <a:buNone/>
            </a:pPr>
            <a:endParaRPr lang="en-GB" sz="2000" dirty="0" smtClean="0">
              <a:latin typeface="Arial" pitchFamily="34" charset="0"/>
              <a:cs typeface="Arial" pitchFamily="34" charset="0"/>
            </a:endParaRPr>
          </a:p>
          <a:p>
            <a:pPr>
              <a:buNone/>
            </a:pPr>
            <a:endParaRPr lang="da-DK" sz="2000" dirty="0">
              <a:latin typeface="Arial" pitchFamily="34" charset="0"/>
              <a:cs typeface="Arial" pitchFamily="34" charset="0"/>
            </a:endParaRPr>
          </a:p>
        </p:txBody>
      </p:sp>
      <p:sp>
        <p:nvSpPr>
          <p:cNvPr id="4" name="Tekstboks 3"/>
          <p:cNvSpPr txBox="1"/>
          <p:nvPr/>
        </p:nvSpPr>
        <p:spPr>
          <a:xfrm>
            <a:off x="8388424" y="260648"/>
            <a:ext cx="395536" cy="369332"/>
          </a:xfrm>
          <a:prstGeom prst="rect">
            <a:avLst/>
          </a:prstGeom>
          <a:noFill/>
        </p:spPr>
        <p:txBody>
          <a:bodyPr wrap="square" rtlCol="0">
            <a:spAutoFit/>
          </a:bodyPr>
          <a:lstStyle/>
          <a:p>
            <a:endParaRPr lang="da-DK" dirty="0"/>
          </a:p>
        </p:txBody>
      </p:sp>
      <p:sp>
        <p:nvSpPr>
          <p:cNvPr id="12" name="Pladsholder til diasnummer 7"/>
          <p:cNvSpPr>
            <a:spLocks noGrp="1"/>
          </p:cNvSpPr>
          <p:nvPr>
            <p:ph type="sldNum" sz="quarter" idx="12"/>
          </p:nvPr>
        </p:nvSpPr>
        <p:spPr>
          <a:xfrm>
            <a:off x="8316416" y="188640"/>
            <a:ext cx="564704" cy="476250"/>
          </a:xfrm>
        </p:spPr>
        <p:txBody>
          <a:bodyPr/>
          <a:lstStyle/>
          <a:p>
            <a:pPr algn="r"/>
            <a:fld id="{6BAAE076-7F58-41A9-8F73-CDE9F5E0F14C}" type="slidenum">
              <a:rPr lang="da-DK" b="1" smtClean="0">
                <a:solidFill>
                  <a:schemeClr val="tx2"/>
                </a:solidFill>
              </a:rPr>
              <a:pPr algn="r"/>
              <a:t>2</a:t>
            </a:fld>
            <a:endParaRPr lang="da-DK" b="1" dirty="0">
              <a:solidFill>
                <a:schemeClr val="tx2"/>
              </a:solidFill>
            </a:endParaRPr>
          </a:p>
        </p:txBody>
      </p:sp>
      <p:pic>
        <p:nvPicPr>
          <p:cNvPr id="13" name="Billede 12" descr="Udkant, 2.jpg"/>
          <p:cNvPicPr>
            <a:picLocks noChangeAspect="1"/>
          </p:cNvPicPr>
          <p:nvPr/>
        </p:nvPicPr>
        <p:blipFill>
          <a:blip r:embed="rId3" cstate="print"/>
          <a:stretch>
            <a:fillRect/>
          </a:stretch>
        </p:blipFill>
        <p:spPr>
          <a:xfrm>
            <a:off x="4355976" y="3284984"/>
            <a:ext cx="3960440" cy="297033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908720"/>
          </a:xfrm>
          <a:solidFill>
            <a:schemeClr val="tx2">
              <a:lumMod val="40000"/>
              <a:lumOff val="60000"/>
            </a:schemeClr>
          </a:solidFill>
        </p:spPr>
        <p:txBody>
          <a:bodyPr>
            <a:noAutofit/>
          </a:bodyPr>
          <a:lstStyle/>
          <a:p>
            <a:r>
              <a:rPr lang="en-GB" sz="2800" dirty="0" smtClean="0"/>
              <a:t>           Orkney Islands – culture </a:t>
            </a:r>
            <a:endParaRPr lang="en-GB" sz="2800" dirty="0"/>
          </a:p>
        </p:txBody>
      </p:sp>
      <p:sp>
        <p:nvSpPr>
          <p:cNvPr id="10" name="Pladsholder til indhold 9"/>
          <p:cNvSpPr>
            <a:spLocks noGrp="1"/>
          </p:cNvSpPr>
          <p:nvPr>
            <p:ph idx="1"/>
          </p:nvPr>
        </p:nvSpPr>
        <p:spPr>
          <a:xfrm>
            <a:off x="899592" y="1097360"/>
            <a:ext cx="7498080" cy="5760640"/>
          </a:xfrm>
        </p:spPr>
        <p:txBody>
          <a:bodyPr>
            <a:normAutofit/>
          </a:bodyPr>
          <a:lstStyle/>
          <a:p>
            <a:r>
              <a:rPr lang="en-GB" sz="1600" dirty="0" smtClean="0">
                <a:latin typeface="Arial" pitchFamily="34" charset="0"/>
                <a:cs typeface="Arial" pitchFamily="34" charset="0"/>
              </a:rPr>
              <a:t>Orkney is a vibrant, culturally rich place, with important archaeology sites.  </a:t>
            </a:r>
          </a:p>
          <a:p>
            <a:r>
              <a:rPr lang="en-GB" sz="1600" dirty="0" smtClean="0">
                <a:latin typeface="Arial" pitchFamily="34" charset="0"/>
                <a:cs typeface="Arial" pitchFamily="34" charset="0"/>
              </a:rPr>
              <a:t>A World Heritage Site – the Heart of Neolithic/</a:t>
            </a:r>
            <a:r>
              <a:rPr lang="en-GB" sz="1600" dirty="0" err="1" smtClean="0">
                <a:latin typeface="Arial" pitchFamily="34" charset="0"/>
                <a:cs typeface="Arial" pitchFamily="34" charset="0"/>
              </a:rPr>
              <a:t>stoneage</a:t>
            </a:r>
            <a:r>
              <a:rPr lang="en-GB" sz="1600" dirty="0" smtClean="0">
                <a:latin typeface="Arial" pitchFamily="34" charset="0"/>
                <a:cs typeface="Arial" pitchFamily="34" charset="0"/>
              </a:rPr>
              <a:t> Orkney – sits alongside important Norse, Viking and </a:t>
            </a:r>
            <a:r>
              <a:rPr lang="en-GB" sz="1600" dirty="0" err="1" smtClean="0">
                <a:latin typeface="Arial" pitchFamily="34" charset="0"/>
                <a:cs typeface="Arial" pitchFamily="34" charset="0"/>
              </a:rPr>
              <a:t>Pictish</a:t>
            </a:r>
            <a:r>
              <a:rPr lang="en-GB" sz="1600" dirty="0" smtClean="0">
                <a:latin typeface="Arial" pitchFamily="34" charset="0"/>
                <a:cs typeface="Arial" pitchFamily="34" charset="0"/>
              </a:rPr>
              <a:t> monuments, and even the 20</a:t>
            </a:r>
            <a:r>
              <a:rPr lang="en-GB" sz="1600" baseline="30000" dirty="0" smtClean="0">
                <a:latin typeface="Arial" pitchFamily="34" charset="0"/>
                <a:cs typeface="Arial" pitchFamily="34" charset="0"/>
              </a:rPr>
              <a:t>th</a:t>
            </a:r>
            <a:r>
              <a:rPr lang="en-GB" sz="1600" dirty="0" smtClean="0">
                <a:latin typeface="Arial" pitchFamily="34" charset="0"/>
                <a:cs typeface="Arial" pitchFamily="34" charset="0"/>
              </a:rPr>
              <a:t> century wartime and maritime archaeology is unique and internationally recognised.</a:t>
            </a:r>
          </a:p>
          <a:p>
            <a:r>
              <a:rPr lang="en-GB" sz="1600" dirty="0" smtClean="0">
                <a:latin typeface="Arial" pitchFamily="34" charset="0"/>
                <a:cs typeface="Arial" pitchFamily="34" charset="0"/>
              </a:rPr>
              <a:t>Orkney has been particularly successful in the cultural field since the </a:t>
            </a:r>
            <a:r>
              <a:rPr lang="en-GB" sz="1600" dirty="0" smtClean="0">
                <a:latin typeface="Arial" pitchFamily="34" charset="0"/>
                <a:cs typeface="Arial" pitchFamily="34" charset="0"/>
              </a:rPr>
              <a:t>1970s</a:t>
            </a:r>
            <a:r>
              <a:rPr lang="en-GB" sz="1600" dirty="0" smtClean="0">
                <a:latin typeface="Arial" pitchFamily="34" charset="0"/>
                <a:cs typeface="Arial" pitchFamily="34" charset="0"/>
              </a:rPr>
              <a:t>. </a:t>
            </a:r>
            <a:endParaRPr lang="en-GB" sz="1600" dirty="0" smtClean="0">
              <a:latin typeface="Arial" pitchFamily="34" charset="0"/>
              <a:cs typeface="Arial" pitchFamily="34" charset="0"/>
            </a:endParaRPr>
          </a:p>
          <a:p>
            <a:pPr>
              <a:buNone/>
            </a:pPr>
            <a:endParaRPr lang="da-DK" sz="1600" dirty="0" smtClean="0">
              <a:latin typeface="Arial" pitchFamily="34" charset="0"/>
              <a:cs typeface="Arial" pitchFamily="34" charset="0"/>
            </a:endParaRPr>
          </a:p>
          <a:p>
            <a:pPr>
              <a:buNone/>
            </a:pPr>
            <a:endParaRPr lang="da-DK" sz="1600" dirty="0" smtClean="0">
              <a:latin typeface="Arial" pitchFamily="34" charset="0"/>
              <a:cs typeface="Arial" pitchFamily="34" charset="0"/>
            </a:endParaRPr>
          </a:p>
          <a:p>
            <a:pPr>
              <a:buNone/>
            </a:pPr>
            <a:endParaRPr lang="da-DK" sz="1600" dirty="0" smtClean="0">
              <a:latin typeface="Arial" pitchFamily="34" charset="0"/>
              <a:cs typeface="Arial" pitchFamily="34" charset="0"/>
            </a:endParaRPr>
          </a:p>
          <a:p>
            <a:pPr>
              <a:buNone/>
            </a:pPr>
            <a:endParaRPr lang="da-DK" sz="1600" dirty="0" smtClean="0">
              <a:latin typeface="Arial" pitchFamily="34" charset="0"/>
              <a:cs typeface="Arial" pitchFamily="34" charset="0"/>
            </a:endParaRPr>
          </a:p>
          <a:p>
            <a:pPr marL="0" indent="0">
              <a:lnSpc>
                <a:spcPct val="130000"/>
              </a:lnSpc>
              <a:spcBef>
                <a:spcPts val="0"/>
              </a:spcBef>
              <a:buNone/>
            </a:pPr>
            <a:endParaRPr lang="en-US" sz="1400" i="1" dirty="0" smtClean="0">
              <a:latin typeface="Arial" pitchFamily="34" charset="0"/>
              <a:cs typeface="Arial" pitchFamily="34" charset="0"/>
            </a:endParaRPr>
          </a:p>
        </p:txBody>
      </p:sp>
      <p:sp>
        <p:nvSpPr>
          <p:cNvPr id="4" name="Tekstboks 3"/>
          <p:cNvSpPr txBox="1"/>
          <p:nvPr/>
        </p:nvSpPr>
        <p:spPr>
          <a:xfrm>
            <a:off x="0" y="5949280"/>
            <a:ext cx="1043608" cy="369332"/>
          </a:xfrm>
          <a:prstGeom prst="rect">
            <a:avLst/>
          </a:prstGeom>
          <a:noFill/>
        </p:spPr>
        <p:txBody>
          <a:bodyPr wrap="square" rtlCol="0">
            <a:spAutoFit/>
          </a:bodyPr>
          <a:lstStyle/>
          <a:p>
            <a:endParaRPr lang="da-DK" dirty="0"/>
          </a:p>
        </p:txBody>
      </p:sp>
      <p:sp>
        <p:nvSpPr>
          <p:cNvPr id="9" name="Pladsholder til diasnummer 7"/>
          <p:cNvSpPr>
            <a:spLocks noGrp="1"/>
          </p:cNvSpPr>
          <p:nvPr>
            <p:ph type="sldNum" sz="quarter" idx="12"/>
          </p:nvPr>
        </p:nvSpPr>
        <p:spPr>
          <a:xfrm>
            <a:off x="0" y="0"/>
            <a:ext cx="457200" cy="476250"/>
          </a:xfrm>
        </p:spPr>
        <p:txBody>
          <a:bodyPr/>
          <a:lstStyle/>
          <a:p>
            <a:fld id="{6BAAE076-7F58-41A9-8F73-CDE9F5E0F14C}" type="slidenum">
              <a:rPr lang="da-DK" b="1" smtClean="0">
                <a:solidFill>
                  <a:schemeClr val="tx2"/>
                </a:solidFill>
              </a:rPr>
              <a:pPr/>
              <a:t>20</a:t>
            </a:fld>
            <a:endParaRPr lang="da-DK" b="1" dirty="0">
              <a:solidFill>
                <a:schemeClr val="tx2"/>
              </a:solidFill>
            </a:endParaRPr>
          </a:p>
        </p:txBody>
      </p:sp>
      <p:pic>
        <p:nvPicPr>
          <p:cNvPr id="8" name="Billede 7" descr="01a_2016-06-25_1201c.jpg"/>
          <p:cNvPicPr>
            <a:picLocks noChangeAspect="1"/>
          </p:cNvPicPr>
          <p:nvPr/>
        </p:nvPicPr>
        <p:blipFill>
          <a:blip r:embed="rId3" cstate="print"/>
          <a:stretch>
            <a:fillRect/>
          </a:stretch>
        </p:blipFill>
        <p:spPr>
          <a:xfrm>
            <a:off x="1763688" y="3429000"/>
            <a:ext cx="6186264" cy="2636895"/>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80728"/>
          </a:xfrm>
          <a:solidFill>
            <a:schemeClr val="tx2">
              <a:lumMod val="40000"/>
              <a:lumOff val="60000"/>
            </a:schemeClr>
          </a:solidFill>
        </p:spPr>
        <p:txBody>
          <a:bodyPr/>
          <a:lstStyle/>
          <a:p>
            <a:r>
              <a:rPr lang="en-GB" dirty="0" smtClean="0"/>
              <a:t>       </a:t>
            </a:r>
            <a:r>
              <a:rPr lang="en-GB" dirty="0" smtClean="0">
                <a:effectLst/>
              </a:rPr>
              <a:t>Mandate for the study</a:t>
            </a:r>
            <a:endParaRPr lang="en-GB" dirty="0">
              <a:effectLst/>
            </a:endParaRPr>
          </a:p>
        </p:txBody>
      </p:sp>
      <p:sp>
        <p:nvSpPr>
          <p:cNvPr id="3" name="Content Placeholder 2"/>
          <p:cNvSpPr>
            <a:spLocks noGrp="1"/>
          </p:cNvSpPr>
          <p:nvPr>
            <p:ph idx="1"/>
          </p:nvPr>
        </p:nvSpPr>
        <p:spPr>
          <a:xfrm>
            <a:off x="971600" y="1340768"/>
            <a:ext cx="7498080" cy="5149552"/>
          </a:xfrm>
        </p:spPr>
        <p:txBody>
          <a:bodyPr>
            <a:normAutofit lnSpcReduction="10000"/>
          </a:bodyPr>
          <a:lstStyle/>
          <a:p>
            <a:pPr>
              <a:buNone/>
            </a:pPr>
            <a:r>
              <a:rPr lang="en-GB" sz="1600" dirty="0" smtClean="0">
                <a:latin typeface="Arial" pitchFamily="34" charset="0"/>
                <a:cs typeface="Arial" pitchFamily="34" charset="0"/>
              </a:rPr>
              <a:t>The study by </a:t>
            </a:r>
            <a:r>
              <a:rPr lang="en-GB" sz="1600" i="1" dirty="0" smtClean="0">
                <a:latin typeface="Arial" pitchFamily="34" charset="0"/>
                <a:cs typeface="Arial" pitchFamily="34" charset="0"/>
              </a:rPr>
              <a:t>Francois Matarasso was </a:t>
            </a:r>
            <a:r>
              <a:rPr lang="en-GB" sz="1600" dirty="0" smtClean="0">
                <a:latin typeface="Arial" pitchFamily="34" charset="0"/>
                <a:cs typeface="Arial" pitchFamily="34" charset="0"/>
              </a:rPr>
              <a:t>commissioned with the objectives</a:t>
            </a:r>
          </a:p>
          <a:p>
            <a:r>
              <a:rPr lang="en-GB" sz="1600" dirty="0" smtClean="0">
                <a:latin typeface="Arial" pitchFamily="34" charset="0"/>
                <a:cs typeface="Arial" pitchFamily="34" charset="0"/>
              </a:rPr>
              <a:t>To understand how cultural life in the Orkney Islands has developed over the past 30 years</a:t>
            </a:r>
          </a:p>
          <a:p>
            <a:r>
              <a:rPr lang="en-GB" sz="1600" dirty="0" smtClean="0">
                <a:latin typeface="Arial" pitchFamily="34" charset="0"/>
                <a:cs typeface="Arial" pitchFamily="34" charset="0"/>
              </a:rPr>
              <a:t>To recognise that Orkney has been particularly successful in this field, notably through </a:t>
            </a:r>
            <a:r>
              <a:rPr lang="en-GB" sz="1600" dirty="0" smtClean="0">
                <a:latin typeface="Arial" pitchFamily="34" charset="0"/>
                <a:cs typeface="Arial" pitchFamily="34" charset="0"/>
                <a:hlinkClick r:id="rId2"/>
              </a:rPr>
              <a:t>St Magnus Festival</a:t>
            </a:r>
            <a:r>
              <a:rPr lang="en-GB" sz="1600" dirty="0" smtClean="0">
                <a:latin typeface="Arial" pitchFamily="34" charset="0"/>
                <a:cs typeface="Arial" pitchFamily="34" charset="0"/>
              </a:rPr>
              <a:t>, </a:t>
            </a:r>
            <a:r>
              <a:rPr lang="en-GB" sz="1600" dirty="0" smtClean="0">
                <a:latin typeface="Arial" pitchFamily="34" charset="0"/>
                <a:cs typeface="Arial" pitchFamily="34" charset="0"/>
                <a:hlinkClick r:id="rId3"/>
              </a:rPr>
              <a:t>Pier Arts Centre </a:t>
            </a:r>
            <a:r>
              <a:rPr lang="en-GB" sz="1600" dirty="0" smtClean="0">
                <a:latin typeface="Arial" pitchFamily="34" charset="0"/>
                <a:cs typeface="Arial" pitchFamily="34" charset="0"/>
              </a:rPr>
              <a:t>&amp; the craft industries</a:t>
            </a:r>
          </a:p>
          <a:p>
            <a:r>
              <a:rPr lang="en-GB" sz="1600" b="1" dirty="0" smtClean="0">
                <a:latin typeface="Arial" pitchFamily="34" charset="0"/>
                <a:cs typeface="Arial" pitchFamily="34" charset="0"/>
              </a:rPr>
              <a:t>To clarify if there were any transferable lessons that other parts of the Highlands and Islands might draw on.</a:t>
            </a:r>
          </a:p>
          <a:p>
            <a:pPr>
              <a:buNone/>
            </a:pPr>
            <a:endParaRPr lang="en-US" sz="1600" dirty="0" smtClean="0">
              <a:latin typeface="Arial" pitchFamily="34" charset="0"/>
              <a:cs typeface="Arial" pitchFamily="34" charset="0"/>
            </a:endParaRPr>
          </a:p>
          <a:p>
            <a:pPr>
              <a:buNone/>
            </a:pPr>
            <a:endParaRPr lang="en-US" sz="1600" dirty="0" smtClean="0">
              <a:latin typeface="Arial" pitchFamily="34" charset="0"/>
              <a:cs typeface="Arial" pitchFamily="34" charset="0"/>
            </a:endParaRPr>
          </a:p>
          <a:p>
            <a:pPr>
              <a:buNone/>
            </a:pPr>
            <a:endParaRPr lang="en-US" sz="1600" dirty="0" smtClean="0">
              <a:latin typeface="Arial" pitchFamily="34" charset="0"/>
              <a:cs typeface="Arial" pitchFamily="34" charset="0"/>
            </a:endParaRPr>
          </a:p>
          <a:p>
            <a:pPr>
              <a:buNone/>
            </a:pPr>
            <a:endParaRPr lang="en-US" sz="1600" dirty="0" smtClean="0">
              <a:latin typeface="Arial" pitchFamily="34" charset="0"/>
              <a:cs typeface="Arial" pitchFamily="34" charset="0"/>
            </a:endParaRPr>
          </a:p>
          <a:p>
            <a:pPr>
              <a:buNone/>
            </a:pPr>
            <a:endParaRPr lang="en-US" sz="1600" dirty="0" smtClean="0">
              <a:latin typeface="Arial" pitchFamily="34" charset="0"/>
              <a:cs typeface="Arial" pitchFamily="34" charset="0"/>
            </a:endParaRPr>
          </a:p>
          <a:p>
            <a:pPr>
              <a:buNone/>
            </a:pPr>
            <a:endParaRPr lang="en-US" sz="1600" dirty="0" smtClean="0">
              <a:latin typeface="Arial" pitchFamily="34" charset="0"/>
              <a:cs typeface="Arial" pitchFamily="34" charset="0"/>
            </a:endParaRPr>
          </a:p>
          <a:p>
            <a:pPr>
              <a:buNone/>
            </a:pPr>
            <a:endParaRPr lang="en-US" sz="1600" dirty="0" smtClean="0">
              <a:latin typeface="Arial" pitchFamily="34" charset="0"/>
              <a:cs typeface="Arial" pitchFamily="34" charset="0"/>
            </a:endParaRPr>
          </a:p>
          <a:p>
            <a:pPr>
              <a:buNone/>
            </a:pPr>
            <a:endParaRPr lang="en-US" sz="1600" dirty="0" smtClean="0">
              <a:latin typeface="Arial" pitchFamily="34" charset="0"/>
              <a:cs typeface="Arial" pitchFamily="34" charset="0"/>
            </a:endParaRPr>
          </a:p>
          <a:p>
            <a:pPr>
              <a:buNone/>
            </a:pPr>
            <a:r>
              <a:rPr lang="en-US" sz="1600" dirty="0" smtClean="0">
                <a:latin typeface="Arial" pitchFamily="34" charset="0"/>
                <a:cs typeface="Arial" pitchFamily="34" charset="0"/>
              </a:rPr>
              <a:t>     </a:t>
            </a:r>
          </a:p>
          <a:p>
            <a:pPr>
              <a:buNone/>
            </a:pPr>
            <a:endParaRPr lang="en-US" sz="1600" dirty="0" smtClean="0">
              <a:latin typeface="Arial" pitchFamily="34" charset="0"/>
              <a:cs typeface="Arial" pitchFamily="34" charset="0"/>
            </a:endParaRPr>
          </a:p>
          <a:p>
            <a:pPr>
              <a:buNone/>
            </a:pPr>
            <a:r>
              <a:rPr lang="en-US" sz="1600" dirty="0" smtClean="0">
                <a:latin typeface="Arial" pitchFamily="34" charset="0"/>
                <a:cs typeface="Arial" pitchFamily="34" charset="0"/>
              </a:rPr>
              <a:t>              </a:t>
            </a:r>
            <a:r>
              <a:rPr lang="en-US" sz="1200" dirty="0" smtClean="0">
                <a:latin typeface="Arial" pitchFamily="34" charset="0"/>
                <a:cs typeface="Arial" pitchFamily="34" charset="0"/>
              </a:rPr>
              <a:t>Andrew Motion poetry reading, St Magnus Festival 2009</a:t>
            </a:r>
            <a:endParaRPr lang="en-GB" sz="1200" dirty="0" smtClean="0">
              <a:latin typeface="Arial" pitchFamily="34" charset="0"/>
              <a:cs typeface="Arial" pitchFamily="34" charset="0"/>
            </a:endParaRPr>
          </a:p>
          <a:p>
            <a:pPr>
              <a:buNone/>
            </a:pPr>
            <a:endParaRPr lang="en-GB" sz="1600" dirty="0">
              <a:latin typeface="Arial" pitchFamily="34" charset="0"/>
              <a:cs typeface="Arial" pitchFamily="34" charset="0"/>
            </a:endParaRPr>
          </a:p>
        </p:txBody>
      </p:sp>
      <p:pic>
        <p:nvPicPr>
          <p:cNvPr id="6" name="Billede 5" descr="Andrew Motion poetry reading, St Magnus Festival 2009.png"/>
          <p:cNvPicPr>
            <a:picLocks noChangeAspect="1"/>
          </p:cNvPicPr>
          <p:nvPr/>
        </p:nvPicPr>
        <p:blipFill>
          <a:blip r:embed="rId4" cstate="print"/>
          <a:stretch>
            <a:fillRect/>
          </a:stretch>
        </p:blipFill>
        <p:spPr>
          <a:xfrm>
            <a:off x="1907704" y="3429000"/>
            <a:ext cx="5685274" cy="2736304"/>
          </a:xfrm>
          <a:prstGeom prst="rect">
            <a:avLst/>
          </a:prstGeom>
        </p:spPr>
      </p:pic>
      <p:sp>
        <p:nvSpPr>
          <p:cNvPr id="7" name="Pladsholder til diasnummer 6"/>
          <p:cNvSpPr>
            <a:spLocks noGrp="1"/>
          </p:cNvSpPr>
          <p:nvPr>
            <p:ph type="sldNum" sz="quarter" idx="12"/>
          </p:nvPr>
        </p:nvSpPr>
        <p:spPr/>
        <p:txBody>
          <a:bodyPr/>
          <a:lstStyle/>
          <a:p>
            <a:fld id="{6BAAE076-7F58-41A9-8F73-CDE9F5E0F14C}" type="slidenum">
              <a:rPr lang="da-DK" smtClean="0"/>
              <a:pPr/>
              <a:t>21</a:t>
            </a:fld>
            <a:endParaRPr lang="da-DK"/>
          </a:p>
        </p:txBody>
      </p:sp>
      <p:sp>
        <p:nvSpPr>
          <p:cNvPr id="8" name="Pladsholder til diasnummer 7"/>
          <p:cNvSpPr txBox="1">
            <a:spLocks/>
          </p:cNvSpPr>
          <p:nvPr/>
        </p:nvSpPr>
        <p:spPr>
          <a:xfrm>
            <a:off x="0" y="0"/>
            <a:ext cx="457200" cy="476250"/>
          </a:xfrm>
          <a:prstGeom prst="rect">
            <a:avLst/>
          </a:prstGeom>
        </p:spPr>
        <p:txBody>
          <a:bodyPr anchor="b"/>
          <a:lstStyle/>
          <a:p>
            <a:pPr marL="0" marR="0" lvl="0" indent="0" algn="ctr" defTabSz="914400" rtl="0" eaLnBrk="1" fontAlgn="auto" latinLnBrk="0" hangingPunct="1">
              <a:lnSpc>
                <a:spcPct val="100000"/>
              </a:lnSpc>
              <a:spcBef>
                <a:spcPts val="0"/>
              </a:spcBef>
              <a:spcAft>
                <a:spcPts val="0"/>
              </a:spcAft>
              <a:buClrTx/>
              <a:buSzTx/>
              <a:buFontTx/>
              <a:buNone/>
              <a:tabLst/>
              <a:defRPr/>
            </a:pPr>
            <a:fld id="{6BAAE076-7F58-41A9-8F73-CDE9F5E0F14C}" type="slidenum">
              <a:rPr kumimoji="0" lang="da-DK" sz="1200" b="1" i="0" u="none" strike="noStrike" kern="1200" cap="none" spc="0" normalizeH="0" baseline="0" noProof="0" smtClean="0">
                <a:ln>
                  <a:noFill/>
                </a:ln>
                <a:solidFill>
                  <a:schemeClr val="tx2"/>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da-DK" sz="1200" b="1" i="0" u="none" strike="noStrike" kern="1200" cap="none" spc="0" normalizeH="0" baseline="0" noProof="0" dirty="0">
              <a:ln>
                <a:noFill/>
              </a:ln>
              <a:solidFill>
                <a:schemeClr val="tx2"/>
              </a:solidFill>
              <a:effectLst/>
              <a:uLnTx/>
              <a:uFillTx/>
              <a:latin typeface="+mn-lt"/>
              <a:ea typeface="+mn-ea"/>
              <a:cs typeface="+mn-cs"/>
            </a:endParaRPr>
          </a:p>
        </p:txBody>
      </p:sp>
    </p:spTree>
    <p:extLst>
      <p:ext uri="{BB962C8B-B14F-4D97-AF65-F5344CB8AC3E}">
        <p14:creationId xmlns="" xmlns:p14="http://schemas.microsoft.com/office/powerpoint/2010/main" val="40967908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836712"/>
          </a:xfrm>
          <a:solidFill>
            <a:schemeClr val="tx2">
              <a:lumMod val="40000"/>
              <a:lumOff val="60000"/>
            </a:schemeClr>
          </a:solidFill>
        </p:spPr>
        <p:txBody>
          <a:bodyPr>
            <a:noAutofit/>
          </a:bodyPr>
          <a:lstStyle/>
          <a:p>
            <a:r>
              <a:rPr lang="en-GB" sz="2800" dirty="0" smtClean="0"/>
              <a:t>           </a:t>
            </a:r>
            <a:r>
              <a:rPr lang="en-GB" sz="3200" dirty="0" smtClean="0">
                <a:effectLst/>
              </a:rPr>
              <a:t>Key </a:t>
            </a:r>
            <a:r>
              <a:rPr lang="en-GB" sz="3200" dirty="0" smtClean="0">
                <a:effectLst/>
              </a:rPr>
              <a:t>messages of the Report </a:t>
            </a:r>
            <a:endParaRPr lang="en-GB" sz="3200" dirty="0">
              <a:effectLst/>
            </a:endParaRPr>
          </a:p>
        </p:txBody>
      </p:sp>
      <p:sp>
        <p:nvSpPr>
          <p:cNvPr id="10" name="Pladsholder til indhold 9"/>
          <p:cNvSpPr>
            <a:spLocks noGrp="1"/>
          </p:cNvSpPr>
          <p:nvPr>
            <p:ph idx="1"/>
          </p:nvPr>
        </p:nvSpPr>
        <p:spPr>
          <a:xfrm>
            <a:off x="971600" y="1268760"/>
            <a:ext cx="7498080" cy="5760640"/>
          </a:xfrm>
        </p:spPr>
        <p:txBody>
          <a:bodyPr>
            <a:normAutofit/>
          </a:bodyPr>
          <a:lstStyle/>
          <a:p>
            <a:pPr>
              <a:lnSpc>
                <a:spcPct val="120000"/>
              </a:lnSpc>
            </a:pPr>
            <a:r>
              <a:rPr lang="en-GB" sz="1600" dirty="0" smtClean="0">
                <a:latin typeface="Arial" pitchFamily="34" charset="0"/>
                <a:cs typeface="Arial" pitchFamily="34" charset="0"/>
              </a:rPr>
              <a:t>Whilst Orkney is outstanding, it is not unique in developing a strong cultural sector</a:t>
            </a:r>
          </a:p>
          <a:p>
            <a:pPr>
              <a:lnSpc>
                <a:spcPct val="120000"/>
              </a:lnSpc>
              <a:spcBef>
                <a:spcPts val="1200"/>
              </a:spcBef>
            </a:pPr>
            <a:r>
              <a:rPr lang="en-GB" sz="1600" dirty="0" smtClean="0">
                <a:latin typeface="Arial" pitchFamily="34" charset="0"/>
                <a:cs typeface="Arial" pitchFamily="34" charset="0"/>
              </a:rPr>
              <a:t>The answer lies in looking at </a:t>
            </a:r>
            <a:r>
              <a:rPr lang="en-GB" sz="1600" b="1" dirty="0" smtClean="0">
                <a:latin typeface="Arial" pitchFamily="34" charset="0"/>
                <a:cs typeface="Arial" pitchFamily="34" charset="0"/>
              </a:rPr>
              <a:t>what</a:t>
            </a:r>
            <a:r>
              <a:rPr lang="en-GB" sz="1600" dirty="0" smtClean="0">
                <a:latin typeface="Arial" pitchFamily="34" charset="0"/>
                <a:cs typeface="Arial" pitchFamily="34" charset="0"/>
              </a:rPr>
              <a:t> has happened in Orkney, in the wider context of arts and cultural development practice, </a:t>
            </a:r>
          </a:p>
          <a:p>
            <a:pPr>
              <a:lnSpc>
                <a:spcPct val="120000"/>
              </a:lnSpc>
              <a:spcBef>
                <a:spcPts val="1200"/>
              </a:spcBef>
            </a:pPr>
            <a:r>
              <a:rPr lang="en-GB" sz="1600" dirty="0" smtClean="0">
                <a:latin typeface="Arial" pitchFamily="34" charset="0"/>
                <a:cs typeface="Arial" pitchFamily="34" charset="0"/>
              </a:rPr>
              <a:t>And to identify </a:t>
            </a:r>
            <a:r>
              <a:rPr lang="en-GB" sz="1600" b="1" i="1" dirty="0" smtClean="0">
                <a:latin typeface="Arial" pitchFamily="34" charset="0"/>
                <a:cs typeface="Arial" pitchFamily="34" charset="0"/>
              </a:rPr>
              <a:t>how </a:t>
            </a:r>
            <a:r>
              <a:rPr lang="en-GB" sz="1600" dirty="0" smtClean="0">
                <a:latin typeface="Arial" pitchFamily="34" charset="0"/>
                <a:cs typeface="Arial" pitchFamily="34" charset="0"/>
              </a:rPr>
              <a:t>people have created a strong cultural life, rather than focusing on </a:t>
            </a:r>
            <a:r>
              <a:rPr lang="en-GB" sz="1600" b="1" i="1" dirty="0" smtClean="0">
                <a:latin typeface="Arial" pitchFamily="34" charset="0"/>
                <a:cs typeface="Arial" pitchFamily="34" charset="0"/>
              </a:rPr>
              <a:t>what </a:t>
            </a:r>
            <a:r>
              <a:rPr lang="en-GB" sz="1600" dirty="0" smtClean="0">
                <a:latin typeface="Arial" pitchFamily="34" charset="0"/>
                <a:cs typeface="Arial" pitchFamily="34" charset="0"/>
              </a:rPr>
              <a:t>they have created</a:t>
            </a:r>
          </a:p>
          <a:p>
            <a:pPr>
              <a:spcBef>
                <a:spcPts val="1200"/>
              </a:spcBef>
              <a:buNone/>
            </a:pPr>
            <a:endParaRPr lang="nn-NO" sz="1600" dirty="0" smtClean="0">
              <a:latin typeface="Arial" pitchFamily="34" charset="0"/>
              <a:cs typeface="Arial" pitchFamily="34" charset="0"/>
            </a:endParaRPr>
          </a:p>
          <a:p>
            <a:pPr>
              <a:spcBef>
                <a:spcPts val="1200"/>
              </a:spcBef>
              <a:buNone/>
            </a:pPr>
            <a:endParaRPr lang="nn-NO" sz="1600" dirty="0" smtClean="0">
              <a:latin typeface="Arial" pitchFamily="34" charset="0"/>
              <a:cs typeface="Arial" pitchFamily="34" charset="0"/>
            </a:endParaRPr>
          </a:p>
          <a:p>
            <a:pPr>
              <a:spcBef>
                <a:spcPts val="1200"/>
              </a:spcBef>
              <a:buNone/>
            </a:pPr>
            <a:endParaRPr lang="nn-NO" sz="1600" dirty="0" smtClean="0">
              <a:latin typeface="Arial" pitchFamily="34" charset="0"/>
              <a:cs typeface="Arial" pitchFamily="34" charset="0"/>
            </a:endParaRPr>
          </a:p>
          <a:p>
            <a:pPr>
              <a:spcBef>
                <a:spcPts val="1200"/>
              </a:spcBef>
              <a:buNone/>
            </a:pPr>
            <a:endParaRPr lang="nn-NO" sz="1600" dirty="0" smtClean="0">
              <a:latin typeface="Arial" pitchFamily="34" charset="0"/>
              <a:cs typeface="Arial" pitchFamily="34" charset="0"/>
            </a:endParaRPr>
          </a:p>
          <a:p>
            <a:pPr>
              <a:spcBef>
                <a:spcPts val="1200"/>
              </a:spcBef>
              <a:buNone/>
            </a:pPr>
            <a:endParaRPr lang="nn-NO" sz="1600" dirty="0" smtClean="0">
              <a:latin typeface="Arial" pitchFamily="34" charset="0"/>
              <a:cs typeface="Arial" pitchFamily="34" charset="0"/>
            </a:endParaRPr>
          </a:p>
          <a:p>
            <a:pPr>
              <a:spcBef>
                <a:spcPts val="1200"/>
              </a:spcBef>
              <a:buNone/>
            </a:pPr>
            <a:endParaRPr lang="nn-NO" sz="1600" dirty="0" smtClean="0">
              <a:latin typeface="Arial" pitchFamily="34" charset="0"/>
              <a:cs typeface="Arial" pitchFamily="34" charset="0"/>
            </a:endParaRPr>
          </a:p>
          <a:p>
            <a:pPr>
              <a:spcBef>
                <a:spcPts val="1200"/>
              </a:spcBef>
              <a:buNone/>
            </a:pPr>
            <a:endParaRPr lang="nn-NO" sz="1600" dirty="0" smtClean="0">
              <a:latin typeface="Arial" pitchFamily="34" charset="0"/>
              <a:cs typeface="Arial" pitchFamily="34" charset="0"/>
            </a:endParaRPr>
          </a:p>
          <a:p>
            <a:pPr>
              <a:spcBef>
                <a:spcPts val="1200"/>
              </a:spcBef>
              <a:buNone/>
            </a:pPr>
            <a:r>
              <a:rPr lang="nn-NO" sz="1200" dirty="0" smtClean="0">
                <a:latin typeface="Arial" pitchFamily="34" charset="0"/>
                <a:cs typeface="Arial" pitchFamily="34" charset="0"/>
              </a:rPr>
              <a:t> Kirbuster Farm Museum, August 2011</a:t>
            </a:r>
            <a:endParaRPr lang="en-GB" sz="1200" dirty="0" smtClean="0">
              <a:latin typeface="Arial" pitchFamily="34" charset="0"/>
              <a:cs typeface="Arial" pitchFamily="34" charset="0"/>
            </a:endParaRPr>
          </a:p>
          <a:p>
            <a:pPr>
              <a:spcBef>
                <a:spcPts val="1200"/>
              </a:spcBef>
              <a:buNone/>
            </a:pPr>
            <a:endParaRPr lang="en-GB" sz="1600" dirty="0" smtClean="0">
              <a:latin typeface="Arial" pitchFamily="34" charset="0"/>
              <a:cs typeface="Arial" pitchFamily="34" charset="0"/>
            </a:endParaRPr>
          </a:p>
          <a:p>
            <a:pPr>
              <a:spcBef>
                <a:spcPts val="1200"/>
              </a:spcBef>
              <a:buNone/>
            </a:pPr>
            <a:endParaRPr lang="en-GB" sz="1600" dirty="0" smtClean="0">
              <a:latin typeface="Arial" pitchFamily="34" charset="0"/>
              <a:cs typeface="Arial" pitchFamily="34" charset="0"/>
            </a:endParaRPr>
          </a:p>
          <a:p>
            <a:pPr>
              <a:spcBef>
                <a:spcPts val="1200"/>
              </a:spcBef>
              <a:buNone/>
            </a:pPr>
            <a:endParaRPr lang="en-GB" sz="1600" dirty="0" smtClean="0">
              <a:latin typeface="Arial" pitchFamily="34" charset="0"/>
              <a:cs typeface="Arial" pitchFamily="34" charset="0"/>
            </a:endParaRPr>
          </a:p>
          <a:p>
            <a:pPr marL="0" indent="0">
              <a:lnSpc>
                <a:spcPct val="130000"/>
              </a:lnSpc>
              <a:spcBef>
                <a:spcPts val="0"/>
              </a:spcBef>
              <a:buNone/>
            </a:pPr>
            <a:endParaRPr lang="en-US" sz="1400" i="1" dirty="0" smtClean="0">
              <a:latin typeface="Arial" pitchFamily="34" charset="0"/>
              <a:cs typeface="Arial" pitchFamily="34" charset="0"/>
            </a:endParaRPr>
          </a:p>
          <a:p>
            <a:pPr marL="0" indent="0">
              <a:lnSpc>
                <a:spcPct val="130000"/>
              </a:lnSpc>
              <a:spcBef>
                <a:spcPts val="0"/>
              </a:spcBef>
              <a:buNone/>
            </a:pPr>
            <a:endParaRPr lang="en-US" sz="1400" i="1" dirty="0" smtClean="0">
              <a:latin typeface="Arial" pitchFamily="34" charset="0"/>
              <a:cs typeface="Arial" pitchFamily="34" charset="0"/>
            </a:endParaRPr>
          </a:p>
        </p:txBody>
      </p:sp>
      <p:sp>
        <p:nvSpPr>
          <p:cNvPr id="4" name="Tekstboks 3"/>
          <p:cNvSpPr txBox="1"/>
          <p:nvPr/>
        </p:nvSpPr>
        <p:spPr>
          <a:xfrm>
            <a:off x="0" y="5949280"/>
            <a:ext cx="1043608" cy="369332"/>
          </a:xfrm>
          <a:prstGeom prst="rect">
            <a:avLst/>
          </a:prstGeom>
          <a:noFill/>
        </p:spPr>
        <p:txBody>
          <a:bodyPr wrap="square" rtlCol="0">
            <a:spAutoFit/>
          </a:bodyPr>
          <a:lstStyle/>
          <a:p>
            <a:endParaRPr lang="da-DK" dirty="0"/>
          </a:p>
        </p:txBody>
      </p:sp>
      <p:sp>
        <p:nvSpPr>
          <p:cNvPr id="9" name="Pladsholder til diasnummer 7"/>
          <p:cNvSpPr>
            <a:spLocks noGrp="1"/>
          </p:cNvSpPr>
          <p:nvPr>
            <p:ph type="sldNum" sz="quarter" idx="12"/>
          </p:nvPr>
        </p:nvSpPr>
        <p:spPr>
          <a:xfrm>
            <a:off x="0" y="0"/>
            <a:ext cx="457200" cy="476250"/>
          </a:xfrm>
        </p:spPr>
        <p:txBody>
          <a:bodyPr/>
          <a:lstStyle/>
          <a:p>
            <a:fld id="{6BAAE076-7F58-41A9-8F73-CDE9F5E0F14C}" type="slidenum">
              <a:rPr lang="da-DK" b="1" smtClean="0">
                <a:solidFill>
                  <a:schemeClr val="tx2"/>
                </a:solidFill>
              </a:rPr>
              <a:pPr/>
              <a:t>22</a:t>
            </a:fld>
            <a:endParaRPr lang="da-DK" b="1" dirty="0">
              <a:solidFill>
                <a:schemeClr val="tx2"/>
              </a:solidFill>
            </a:endParaRPr>
          </a:p>
        </p:txBody>
      </p:sp>
      <p:pic>
        <p:nvPicPr>
          <p:cNvPr id="8" name="Billede 7" descr="Kirbuster Farm Museum, August 2011.bmp"/>
          <p:cNvPicPr>
            <a:picLocks noChangeAspect="1"/>
          </p:cNvPicPr>
          <p:nvPr/>
        </p:nvPicPr>
        <p:blipFill>
          <a:blip r:embed="rId3" cstate="print"/>
          <a:stretch>
            <a:fillRect/>
          </a:stretch>
        </p:blipFill>
        <p:spPr>
          <a:xfrm>
            <a:off x="1187624" y="3789040"/>
            <a:ext cx="6739329" cy="2448272"/>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908720"/>
          </a:xfrm>
          <a:solidFill>
            <a:schemeClr val="tx2">
              <a:lumMod val="40000"/>
              <a:lumOff val="60000"/>
            </a:schemeClr>
          </a:solidFill>
        </p:spPr>
        <p:txBody>
          <a:bodyPr>
            <a:noAutofit/>
          </a:bodyPr>
          <a:lstStyle/>
          <a:p>
            <a:r>
              <a:rPr lang="en-GB" sz="2800" dirty="0" smtClean="0"/>
              <a:t>          </a:t>
            </a:r>
            <a:r>
              <a:rPr lang="en-GB" sz="2800" dirty="0" smtClean="0">
                <a:effectLst/>
                <a:latin typeface="Arial" pitchFamily="34" charset="0"/>
                <a:cs typeface="Arial" pitchFamily="34" charset="0"/>
              </a:rPr>
              <a:t>The Orkney Principles of cultural development </a:t>
            </a:r>
            <a:endParaRPr lang="en-GB" sz="2800" dirty="0">
              <a:effectLst/>
            </a:endParaRPr>
          </a:p>
        </p:txBody>
      </p:sp>
      <p:sp>
        <p:nvSpPr>
          <p:cNvPr id="10" name="Pladsholder til indhold 9"/>
          <p:cNvSpPr>
            <a:spLocks noGrp="1"/>
          </p:cNvSpPr>
          <p:nvPr>
            <p:ph idx="1"/>
          </p:nvPr>
        </p:nvSpPr>
        <p:spPr>
          <a:xfrm>
            <a:off x="971600" y="1268760"/>
            <a:ext cx="7498080" cy="5760640"/>
          </a:xfrm>
        </p:spPr>
        <p:txBody>
          <a:bodyPr>
            <a:normAutofit/>
          </a:bodyPr>
          <a:lstStyle/>
          <a:p>
            <a:pPr marL="0" indent="0">
              <a:lnSpc>
                <a:spcPct val="120000"/>
              </a:lnSpc>
              <a:buNone/>
            </a:pPr>
            <a:r>
              <a:rPr lang="en-GB" sz="1800" b="1" dirty="0" smtClean="0">
                <a:latin typeface="Arial" pitchFamily="34" charset="0"/>
                <a:cs typeface="Arial" pitchFamily="34" charset="0"/>
              </a:rPr>
              <a:t>1.   Leadership with a clear vision</a:t>
            </a:r>
          </a:p>
          <a:p>
            <a:pPr marL="0" indent="0">
              <a:lnSpc>
                <a:spcPct val="120000"/>
              </a:lnSpc>
              <a:buNone/>
            </a:pPr>
            <a:r>
              <a:rPr lang="en-GB" sz="1800" b="1" dirty="0" smtClean="0">
                <a:latin typeface="Arial" pitchFamily="34" charset="0"/>
                <a:cs typeface="Arial" pitchFamily="34" charset="0"/>
              </a:rPr>
              <a:t>2.   Demonstrating value</a:t>
            </a:r>
          </a:p>
          <a:p>
            <a:pPr marL="0" indent="0">
              <a:lnSpc>
                <a:spcPct val="120000"/>
              </a:lnSpc>
              <a:buNone/>
            </a:pPr>
            <a:r>
              <a:rPr lang="en-GB" sz="1600" dirty="0" smtClean="0">
                <a:latin typeface="Arial" pitchFamily="34" charset="0"/>
                <a:cs typeface="Arial" pitchFamily="34" charset="0"/>
              </a:rPr>
              <a:t>3.    A sustainable economic model</a:t>
            </a:r>
          </a:p>
          <a:p>
            <a:pPr marL="0" indent="0">
              <a:lnSpc>
                <a:spcPct val="120000"/>
              </a:lnSpc>
              <a:buNone/>
            </a:pPr>
            <a:r>
              <a:rPr lang="en-GB" sz="1800" b="1" dirty="0" smtClean="0">
                <a:latin typeface="Arial" pitchFamily="34" charset="0"/>
                <a:cs typeface="Arial" pitchFamily="34" charset="0"/>
              </a:rPr>
              <a:t>4.   Valuing volunteers</a:t>
            </a:r>
          </a:p>
          <a:p>
            <a:pPr marL="0" indent="0">
              <a:lnSpc>
                <a:spcPct val="120000"/>
              </a:lnSpc>
              <a:buNone/>
            </a:pPr>
            <a:r>
              <a:rPr lang="en-GB" sz="1800" b="1" dirty="0" smtClean="0">
                <a:latin typeface="Arial" pitchFamily="34" charset="0"/>
                <a:cs typeface="Arial" pitchFamily="34" charset="0"/>
              </a:rPr>
              <a:t>5.   Open, democratic governance</a:t>
            </a:r>
          </a:p>
          <a:p>
            <a:pPr marL="0" indent="0">
              <a:lnSpc>
                <a:spcPct val="120000"/>
              </a:lnSpc>
              <a:buNone/>
            </a:pPr>
            <a:r>
              <a:rPr lang="en-GB" sz="1600" dirty="0" smtClean="0">
                <a:latin typeface="Arial" pitchFamily="34" charset="0"/>
                <a:cs typeface="Arial" pitchFamily="34" charset="0"/>
              </a:rPr>
              <a:t>6.   Flexible and responsive</a:t>
            </a:r>
          </a:p>
          <a:p>
            <a:pPr marL="0" indent="0">
              <a:lnSpc>
                <a:spcPct val="120000"/>
              </a:lnSpc>
              <a:buNone/>
            </a:pPr>
            <a:r>
              <a:rPr lang="en-GB" sz="1600" dirty="0" smtClean="0">
                <a:latin typeface="Arial" pitchFamily="34" charset="0"/>
                <a:cs typeface="Arial" pitchFamily="34" charset="0"/>
              </a:rPr>
              <a:t>7.   Confidence and humility</a:t>
            </a:r>
          </a:p>
          <a:p>
            <a:pPr marL="0" indent="0">
              <a:lnSpc>
                <a:spcPct val="120000"/>
              </a:lnSpc>
              <a:buNone/>
            </a:pPr>
            <a:r>
              <a:rPr lang="en-GB" sz="1600" dirty="0" smtClean="0">
                <a:latin typeface="Arial" pitchFamily="34" charset="0"/>
                <a:cs typeface="Arial" pitchFamily="34" charset="0"/>
              </a:rPr>
              <a:t>8.   Cooperative and competitive</a:t>
            </a:r>
          </a:p>
          <a:p>
            <a:pPr marL="0" indent="0">
              <a:lnSpc>
                <a:spcPct val="120000"/>
              </a:lnSpc>
              <a:buNone/>
            </a:pPr>
            <a:r>
              <a:rPr lang="en-GB" sz="1600" dirty="0" smtClean="0">
                <a:latin typeface="Arial" pitchFamily="34" charset="0"/>
                <a:cs typeface="Arial" pitchFamily="34" charset="0"/>
              </a:rPr>
              <a:t>9.   Always positive</a:t>
            </a:r>
          </a:p>
          <a:p>
            <a:pPr marL="0" indent="0">
              <a:lnSpc>
                <a:spcPct val="120000"/>
              </a:lnSpc>
              <a:buNone/>
            </a:pPr>
            <a:r>
              <a:rPr lang="en-GB" sz="1800" b="1" dirty="0" smtClean="0">
                <a:latin typeface="Arial" pitchFamily="34" charset="0"/>
                <a:cs typeface="Arial" pitchFamily="34" charset="0"/>
              </a:rPr>
              <a:t>10. “Dig where you stand”</a:t>
            </a:r>
          </a:p>
          <a:p>
            <a:pPr marL="0" indent="0">
              <a:lnSpc>
                <a:spcPct val="130000"/>
              </a:lnSpc>
              <a:spcBef>
                <a:spcPts val="0"/>
              </a:spcBef>
              <a:buNone/>
            </a:pPr>
            <a:endParaRPr lang="en-US" sz="1400" i="1" dirty="0" smtClean="0">
              <a:latin typeface="Arial" pitchFamily="34" charset="0"/>
              <a:cs typeface="Arial" pitchFamily="34" charset="0"/>
            </a:endParaRPr>
          </a:p>
          <a:p>
            <a:pPr marL="0" indent="0">
              <a:lnSpc>
                <a:spcPct val="130000"/>
              </a:lnSpc>
              <a:spcBef>
                <a:spcPts val="0"/>
              </a:spcBef>
              <a:buNone/>
            </a:pPr>
            <a:endParaRPr lang="en-US" sz="1400" i="1" dirty="0" smtClean="0">
              <a:latin typeface="Arial" pitchFamily="34" charset="0"/>
              <a:cs typeface="Arial" pitchFamily="34" charset="0"/>
            </a:endParaRPr>
          </a:p>
          <a:p>
            <a:pPr marL="0" indent="0">
              <a:lnSpc>
                <a:spcPct val="130000"/>
              </a:lnSpc>
              <a:spcBef>
                <a:spcPts val="0"/>
              </a:spcBef>
              <a:buNone/>
            </a:pPr>
            <a:endParaRPr lang="en-US" sz="1400" i="1" dirty="0" smtClean="0">
              <a:latin typeface="Arial" pitchFamily="34" charset="0"/>
              <a:cs typeface="Arial" pitchFamily="34" charset="0"/>
            </a:endParaRPr>
          </a:p>
          <a:p>
            <a:pPr marL="0" indent="0">
              <a:lnSpc>
                <a:spcPct val="130000"/>
              </a:lnSpc>
              <a:spcBef>
                <a:spcPts val="0"/>
              </a:spcBef>
              <a:buNone/>
            </a:pPr>
            <a:r>
              <a:rPr lang="en-US" sz="1200" i="1" dirty="0" smtClean="0">
                <a:latin typeface="Arial" pitchFamily="34" charset="0"/>
                <a:cs typeface="Arial" pitchFamily="34" charset="0"/>
              </a:rPr>
              <a:t>Especially five of the principles are important. </a:t>
            </a:r>
          </a:p>
        </p:txBody>
      </p:sp>
      <p:sp>
        <p:nvSpPr>
          <p:cNvPr id="4" name="Tekstboks 3"/>
          <p:cNvSpPr txBox="1"/>
          <p:nvPr/>
        </p:nvSpPr>
        <p:spPr>
          <a:xfrm>
            <a:off x="0" y="5949280"/>
            <a:ext cx="1043608" cy="369332"/>
          </a:xfrm>
          <a:prstGeom prst="rect">
            <a:avLst/>
          </a:prstGeom>
          <a:noFill/>
        </p:spPr>
        <p:txBody>
          <a:bodyPr wrap="square" rtlCol="0">
            <a:spAutoFit/>
          </a:bodyPr>
          <a:lstStyle/>
          <a:p>
            <a:endParaRPr lang="da-DK" dirty="0"/>
          </a:p>
        </p:txBody>
      </p:sp>
      <p:sp>
        <p:nvSpPr>
          <p:cNvPr id="9" name="Pladsholder til diasnummer 7"/>
          <p:cNvSpPr>
            <a:spLocks noGrp="1"/>
          </p:cNvSpPr>
          <p:nvPr>
            <p:ph type="sldNum" sz="quarter" idx="12"/>
          </p:nvPr>
        </p:nvSpPr>
        <p:spPr>
          <a:xfrm>
            <a:off x="0" y="0"/>
            <a:ext cx="457200" cy="476250"/>
          </a:xfrm>
        </p:spPr>
        <p:txBody>
          <a:bodyPr/>
          <a:lstStyle/>
          <a:p>
            <a:fld id="{6BAAE076-7F58-41A9-8F73-CDE9F5E0F14C}" type="slidenum">
              <a:rPr lang="da-DK" b="1" smtClean="0">
                <a:solidFill>
                  <a:schemeClr val="tx2"/>
                </a:solidFill>
              </a:rPr>
              <a:pPr/>
              <a:t>23</a:t>
            </a:fld>
            <a:endParaRPr lang="da-DK" b="1" dirty="0">
              <a:solidFill>
                <a:schemeClr val="tx2"/>
              </a:solidFill>
            </a:endParaRPr>
          </a:p>
        </p:txBody>
      </p:sp>
      <p:pic>
        <p:nvPicPr>
          <p:cNvPr id="7" name="Billede 6" descr="17a_160616-058a.jpg"/>
          <p:cNvPicPr>
            <a:picLocks noChangeAspect="1"/>
          </p:cNvPicPr>
          <p:nvPr/>
        </p:nvPicPr>
        <p:blipFill>
          <a:blip r:embed="rId3" cstate="print"/>
          <a:stretch>
            <a:fillRect/>
          </a:stretch>
        </p:blipFill>
        <p:spPr>
          <a:xfrm>
            <a:off x="6012160" y="1412776"/>
            <a:ext cx="2286000" cy="3857625"/>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1052736"/>
          </a:xfrm>
          <a:solidFill>
            <a:schemeClr val="tx2">
              <a:lumMod val="40000"/>
              <a:lumOff val="60000"/>
            </a:schemeClr>
          </a:solidFill>
        </p:spPr>
        <p:txBody>
          <a:bodyPr>
            <a:noAutofit/>
          </a:bodyPr>
          <a:lstStyle/>
          <a:p>
            <a:r>
              <a:rPr lang="en-GB" sz="2800" dirty="0" smtClean="0"/>
              <a:t>           Orkney Principles </a:t>
            </a:r>
            <a:endParaRPr lang="en-GB" sz="2800" dirty="0"/>
          </a:p>
        </p:txBody>
      </p:sp>
      <p:sp>
        <p:nvSpPr>
          <p:cNvPr id="10" name="Pladsholder til indhold 9"/>
          <p:cNvSpPr>
            <a:spLocks noGrp="1"/>
          </p:cNvSpPr>
          <p:nvPr>
            <p:ph idx="1"/>
          </p:nvPr>
        </p:nvSpPr>
        <p:spPr>
          <a:xfrm>
            <a:off x="971600" y="1556792"/>
            <a:ext cx="7498080" cy="5760640"/>
          </a:xfrm>
        </p:spPr>
        <p:txBody>
          <a:bodyPr>
            <a:normAutofit/>
          </a:bodyPr>
          <a:lstStyle/>
          <a:p>
            <a:pPr marL="342900" indent="-342900">
              <a:buNone/>
            </a:pPr>
            <a:r>
              <a:rPr lang="en-GB" sz="1600" b="1" dirty="0" smtClean="0">
                <a:latin typeface="Arial" pitchFamily="34" charset="0"/>
                <a:cs typeface="Arial" pitchFamily="34" charset="0"/>
              </a:rPr>
              <a:t>Re 1: Leadership with a clear vision</a:t>
            </a:r>
          </a:p>
          <a:p>
            <a:pPr marL="342900" indent="-342900">
              <a:lnSpc>
                <a:spcPct val="120000"/>
              </a:lnSpc>
              <a:buFont typeface="Wingdings" pitchFamily="2" charset="2"/>
              <a:buChar char="§"/>
            </a:pPr>
            <a:r>
              <a:rPr lang="en-GB" sz="1600" dirty="0" smtClean="0">
                <a:latin typeface="Arial" pitchFamily="34" charset="0"/>
                <a:cs typeface="Arial" pitchFamily="34" charset="0"/>
              </a:rPr>
              <a:t>Successful projects need leaders with a strong idea of what they are trying to achieve and the ability to communicate that clearly to others</a:t>
            </a:r>
          </a:p>
          <a:p>
            <a:pPr marL="342900" indent="-342900">
              <a:lnSpc>
                <a:spcPct val="120000"/>
              </a:lnSpc>
              <a:buFont typeface="Wingdings" pitchFamily="2" charset="2"/>
              <a:buChar char="§"/>
            </a:pPr>
            <a:r>
              <a:rPr lang="en-GB" sz="1600" dirty="0" smtClean="0">
                <a:latin typeface="Arial" pitchFamily="34" charset="0"/>
                <a:cs typeface="Arial" pitchFamily="34" charset="0"/>
              </a:rPr>
              <a:t>Good leadership builds trust and commitment.</a:t>
            </a:r>
          </a:p>
          <a:p>
            <a:pPr marL="342900" indent="-342900">
              <a:lnSpc>
                <a:spcPct val="130000"/>
              </a:lnSpc>
              <a:spcBef>
                <a:spcPts val="1800"/>
              </a:spcBef>
              <a:buNone/>
            </a:pPr>
            <a:r>
              <a:rPr lang="en-GB" sz="1600" b="1" dirty="0" smtClean="0">
                <a:latin typeface="Arial" pitchFamily="34" charset="0"/>
                <a:cs typeface="Arial" pitchFamily="34" charset="0"/>
              </a:rPr>
              <a:t>Re 2: Demonstrating value</a:t>
            </a:r>
          </a:p>
          <a:p>
            <a:pPr>
              <a:lnSpc>
                <a:spcPct val="120000"/>
              </a:lnSpc>
            </a:pPr>
            <a:r>
              <a:rPr lang="en-GB" sz="1600" dirty="0" smtClean="0">
                <a:latin typeface="Arial" pitchFamily="34" charset="0"/>
                <a:cs typeface="Arial" pitchFamily="34" charset="0"/>
              </a:rPr>
              <a:t>Cultural initiatives attract broad support when they are seen to benefit the community – social, economic, educational or a combination of all 3</a:t>
            </a:r>
          </a:p>
          <a:p>
            <a:pPr>
              <a:lnSpc>
                <a:spcPct val="120000"/>
              </a:lnSpc>
            </a:pPr>
            <a:r>
              <a:rPr lang="en-GB" sz="1600" dirty="0" smtClean="0">
                <a:latin typeface="Arial" pitchFamily="34" charset="0"/>
                <a:cs typeface="Arial" pitchFamily="34" charset="0"/>
              </a:rPr>
              <a:t>The most successful initiatives not only have a real social value – they can also be told in a clear and simple manner for all to understand </a:t>
            </a:r>
          </a:p>
          <a:p>
            <a:pPr marL="342900" indent="-342900">
              <a:lnSpc>
                <a:spcPct val="130000"/>
              </a:lnSpc>
              <a:buNone/>
            </a:pPr>
            <a:endParaRPr lang="en-US" sz="1600" dirty="0" smtClean="0">
              <a:latin typeface="Arial" pitchFamily="34" charset="0"/>
              <a:cs typeface="Arial" pitchFamily="34" charset="0"/>
            </a:endParaRPr>
          </a:p>
        </p:txBody>
      </p:sp>
      <p:sp>
        <p:nvSpPr>
          <p:cNvPr id="4" name="Tekstboks 3"/>
          <p:cNvSpPr txBox="1"/>
          <p:nvPr/>
        </p:nvSpPr>
        <p:spPr>
          <a:xfrm>
            <a:off x="0" y="5949280"/>
            <a:ext cx="1043608" cy="369332"/>
          </a:xfrm>
          <a:prstGeom prst="rect">
            <a:avLst/>
          </a:prstGeom>
          <a:noFill/>
        </p:spPr>
        <p:txBody>
          <a:bodyPr wrap="square" rtlCol="0">
            <a:spAutoFit/>
          </a:bodyPr>
          <a:lstStyle/>
          <a:p>
            <a:endParaRPr lang="da-DK" dirty="0"/>
          </a:p>
        </p:txBody>
      </p:sp>
      <p:sp>
        <p:nvSpPr>
          <p:cNvPr id="9" name="Pladsholder til diasnummer 7"/>
          <p:cNvSpPr>
            <a:spLocks noGrp="1"/>
          </p:cNvSpPr>
          <p:nvPr>
            <p:ph type="sldNum" sz="quarter" idx="12"/>
          </p:nvPr>
        </p:nvSpPr>
        <p:spPr>
          <a:xfrm>
            <a:off x="0" y="0"/>
            <a:ext cx="457200" cy="476250"/>
          </a:xfrm>
        </p:spPr>
        <p:txBody>
          <a:bodyPr/>
          <a:lstStyle/>
          <a:p>
            <a:fld id="{6BAAE076-7F58-41A9-8F73-CDE9F5E0F14C}" type="slidenum">
              <a:rPr lang="da-DK" b="1" smtClean="0">
                <a:solidFill>
                  <a:schemeClr val="tx2"/>
                </a:solidFill>
              </a:rPr>
              <a:pPr/>
              <a:t>24</a:t>
            </a:fld>
            <a:endParaRPr lang="da-DK" b="1" dirty="0">
              <a:solidFill>
                <a:schemeClr val="tx2"/>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1052736"/>
          </a:xfrm>
          <a:solidFill>
            <a:schemeClr val="tx2">
              <a:lumMod val="40000"/>
              <a:lumOff val="60000"/>
            </a:schemeClr>
          </a:solidFill>
        </p:spPr>
        <p:txBody>
          <a:bodyPr>
            <a:noAutofit/>
          </a:bodyPr>
          <a:lstStyle/>
          <a:p>
            <a:r>
              <a:rPr lang="en-GB" sz="2800" dirty="0" smtClean="0"/>
              <a:t>           Orkney Principles</a:t>
            </a:r>
            <a:endParaRPr lang="en-GB" sz="2800" dirty="0"/>
          </a:p>
        </p:txBody>
      </p:sp>
      <p:sp>
        <p:nvSpPr>
          <p:cNvPr id="10" name="Pladsholder til indhold 9"/>
          <p:cNvSpPr>
            <a:spLocks noGrp="1"/>
          </p:cNvSpPr>
          <p:nvPr>
            <p:ph idx="1"/>
          </p:nvPr>
        </p:nvSpPr>
        <p:spPr>
          <a:xfrm>
            <a:off x="971600" y="1268760"/>
            <a:ext cx="7920880" cy="5760640"/>
          </a:xfrm>
        </p:spPr>
        <p:txBody>
          <a:bodyPr>
            <a:normAutofit/>
          </a:bodyPr>
          <a:lstStyle/>
          <a:p>
            <a:pPr marL="342900" indent="-342900">
              <a:lnSpc>
                <a:spcPct val="130000"/>
              </a:lnSpc>
              <a:buNone/>
            </a:pPr>
            <a:r>
              <a:rPr lang="en-GB" sz="1600" b="1" dirty="0" smtClean="0">
                <a:latin typeface="Arial" pitchFamily="34" charset="0"/>
                <a:cs typeface="Arial" pitchFamily="34" charset="0"/>
              </a:rPr>
              <a:t>Re 4: Valuing volunteers</a:t>
            </a:r>
          </a:p>
          <a:p>
            <a:pPr>
              <a:lnSpc>
                <a:spcPct val="120000"/>
              </a:lnSpc>
            </a:pPr>
            <a:r>
              <a:rPr lang="en-GB" sz="1600" dirty="0" smtClean="0">
                <a:latin typeface="Arial" pitchFamily="34" charset="0"/>
                <a:cs typeface="Arial" pitchFamily="34" charset="0"/>
              </a:rPr>
              <a:t>Very little cultural activity would be possible without this gifted work… through them, Orkney’s arts and culture are inextricably </a:t>
            </a:r>
            <a:r>
              <a:rPr lang="en-GB" sz="1600" b="1" dirty="0" smtClean="0">
                <a:latin typeface="Arial" pitchFamily="34" charset="0"/>
                <a:cs typeface="Arial" pitchFamily="34" charset="0"/>
              </a:rPr>
              <a:t>woven into the social fabric of the community</a:t>
            </a:r>
          </a:p>
          <a:p>
            <a:pPr>
              <a:lnSpc>
                <a:spcPct val="120000"/>
              </a:lnSpc>
            </a:pPr>
            <a:r>
              <a:rPr lang="en-GB" sz="1600" dirty="0" smtClean="0">
                <a:latin typeface="Arial" pitchFamily="34" charset="0"/>
                <a:cs typeface="Arial" pitchFamily="34" charset="0"/>
              </a:rPr>
              <a:t>Volunteering works well… when time, skills and other resources given are genuinely appreciated and when volunteers </a:t>
            </a:r>
            <a:r>
              <a:rPr lang="en-GB" sz="1600" b="1" dirty="0" smtClean="0">
                <a:latin typeface="Arial" pitchFamily="34" charset="0"/>
                <a:cs typeface="Arial" pitchFamily="34" charset="0"/>
              </a:rPr>
              <a:t>are treated not as unpaid workers </a:t>
            </a:r>
            <a:r>
              <a:rPr lang="en-GB" sz="1600" dirty="0" smtClean="0">
                <a:latin typeface="Arial" pitchFamily="34" charset="0"/>
                <a:cs typeface="Arial" pitchFamily="34" charset="0"/>
              </a:rPr>
              <a:t>but as small scale philanthropists who share the values of the organisations</a:t>
            </a:r>
          </a:p>
          <a:p>
            <a:pPr marL="342900" indent="-342900">
              <a:lnSpc>
                <a:spcPct val="130000"/>
              </a:lnSpc>
              <a:spcBef>
                <a:spcPts val="1800"/>
              </a:spcBef>
              <a:buNone/>
            </a:pPr>
            <a:r>
              <a:rPr lang="en-US" sz="1600" b="1" dirty="0" smtClean="0">
                <a:latin typeface="Arial" pitchFamily="34" charset="0"/>
                <a:cs typeface="Arial" pitchFamily="34" charset="0"/>
              </a:rPr>
              <a:t>Re 5: </a:t>
            </a:r>
            <a:r>
              <a:rPr lang="en-GB" sz="1600" b="1" dirty="0" smtClean="0">
                <a:latin typeface="Arial" pitchFamily="34" charset="0"/>
                <a:cs typeface="Arial" pitchFamily="34" charset="0"/>
              </a:rPr>
              <a:t>Open, democratic governance</a:t>
            </a:r>
          </a:p>
          <a:p>
            <a:pPr marL="360000" indent="-360000">
              <a:lnSpc>
                <a:spcPct val="120000"/>
              </a:lnSpc>
            </a:pPr>
            <a:r>
              <a:rPr lang="en-GB" sz="1600" dirty="0" smtClean="0">
                <a:latin typeface="Arial" pitchFamily="34" charset="0"/>
                <a:cs typeface="Arial" pitchFamily="34" charset="0"/>
              </a:rPr>
              <a:t>Transparent governance and management processes that are seen to be fair by everyone involved are enabling.  </a:t>
            </a:r>
          </a:p>
          <a:p>
            <a:pPr marL="360000" indent="-360000">
              <a:lnSpc>
                <a:spcPct val="120000"/>
              </a:lnSpc>
            </a:pPr>
            <a:r>
              <a:rPr lang="en-GB" sz="1600" dirty="0" smtClean="0">
                <a:latin typeface="Arial" pitchFamily="34" charset="0"/>
                <a:cs typeface="Arial" pitchFamily="34" charset="0"/>
              </a:rPr>
              <a:t>They build internal and external trust and make organisations reliable partners; they also reduce the incidence of disputes.  </a:t>
            </a:r>
            <a:endParaRPr lang="en-GB" sz="1600" dirty="0" smtClean="0">
              <a:latin typeface="Arial" pitchFamily="34" charset="0"/>
              <a:cs typeface="Arial" pitchFamily="34" charset="0"/>
            </a:endParaRPr>
          </a:p>
          <a:p>
            <a:pPr marL="360000" indent="-360000">
              <a:lnSpc>
                <a:spcPct val="120000"/>
              </a:lnSpc>
            </a:pPr>
            <a:r>
              <a:rPr lang="en-GB" sz="1600" dirty="0" smtClean="0">
                <a:latin typeface="Arial" pitchFamily="34" charset="0"/>
                <a:cs typeface="Arial" pitchFamily="34" charset="0"/>
              </a:rPr>
              <a:t>They brings ownership for all involved.</a:t>
            </a:r>
            <a:endParaRPr lang="en-GB" sz="1600" dirty="0" smtClean="0">
              <a:latin typeface="Arial" pitchFamily="34" charset="0"/>
              <a:cs typeface="Arial" pitchFamily="34" charset="0"/>
            </a:endParaRPr>
          </a:p>
          <a:p>
            <a:pPr marL="342900" indent="-342900">
              <a:lnSpc>
                <a:spcPct val="130000"/>
              </a:lnSpc>
              <a:buNone/>
            </a:pPr>
            <a:endParaRPr lang="en-US" sz="1600" dirty="0" smtClean="0">
              <a:latin typeface="Arial" pitchFamily="34" charset="0"/>
              <a:cs typeface="Arial" pitchFamily="34" charset="0"/>
            </a:endParaRPr>
          </a:p>
        </p:txBody>
      </p:sp>
      <p:sp>
        <p:nvSpPr>
          <p:cNvPr id="4" name="Tekstboks 3"/>
          <p:cNvSpPr txBox="1"/>
          <p:nvPr/>
        </p:nvSpPr>
        <p:spPr>
          <a:xfrm>
            <a:off x="0" y="5949280"/>
            <a:ext cx="1043608" cy="369332"/>
          </a:xfrm>
          <a:prstGeom prst="rect">
            <a:avLst/>
          </a:prstGeom>
          <a:noFill/>
        </p:spPr>
        <p:txBody>
          <a:bodyPr wrap="square" rtlCol="0">
            <a:spAutoFit/>
          </a:bodyPr>
          <a:lstStyle/>
          <a:p>
            <a:endParaRPr lang="da-DK" dirty="0"/>
          </a:p>
        </p:txBody>
      </p:sp>
      <p:sp>
        <p:nvSpPr>
          <p:cNvPr id="9" name="Pladsholder til diasnummer 7"/>
          <p:cNvSpPr>
            <a:spLocks noGrp="1"/>
          </p:cNvSpPr>
          <p:nvPr>
            <p:ph type="sldNum" sz="quarter" idx="12"/>
          </p:nvPr>
        </p:nvSpPr>
        <p:spPr>
          <a:xfrm>
            <a:off x="0" y="0"/>
            <a:ext cx="457200" cy="476250"/>
          </a:xfrm>
        </p:spPr>
        <p:txBody>
          <a:bodyPr/>
          <a:lstStyle/>
          <a:p>
            <a:fld id="{6BAAE076-7F58-41A9-8F73-CDE9F5E0F14C}" type="slidenum">
              <a:rPr lang="da-DK" b="1" smtClean="0">
                <a:solidFill>
                  <a:schemeClr val="tx2"/>
                </a:solidFill>
              </a:rPr>
              <a:pPr/>
              <a:t>25</a:t>
            </a:fld>
            <a:endParaRPr lang="da-DK" b="1" dirty="0">
              <a:solidFill>
                <a:schemeClr val="tx2"/>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1052736"/>
          </a:xfrm>
          <a:solidFill>
            <a:schemeClr val="tx2">
              <a:lumMod val="40000"/>
              <a:lumOff val="60000"/>
            </a:schemeClr>
          </a:solidFill>
        </p:spPr>
        <p:txBody>
          <a:bodyPr>
            <a:noAutofit/>
          </a:bodyPr>
          <a:lstStyle/>
          <a:p>
            <a:r>
              <a:rPr lang="en-GB" sz="2800" dirty="0" smtClean="0"/>
              <a:t>           Orkney Principles</a:t>
            </a:r>
            <a:endParaRPr lang="en-GB" sz="2800" dirty="0"/>
          </a:p>
        </p:txBody>
      </p:sp>
      <p:sp>
        <p:nvSpPr>
          <p:cNvPr id="10" name="Pladsholder til indhold 9"/>
          <p:cNvSpPr>
            <a:spLocks noGrp="1"/>
          </p:cNvSpPr>
          <p:nvPr>
            <p:ph idx="1"/>
          </p:nvPr>
        </p:nvSpPr>
        <p:spPr>
          <a:xfrm>
            <a:off x="755576" y="1412776"/>
            <a:ext cx="7920880" cy="5256584"/>
          </a:xfrm>
        </p:spPr>
        <p:txBody>
          <a:bodyPr>
            <a:normAutofit/>
          </a:bodyPr>
          <a:lstStyle/>
          <a:p>
            <a:pPr marL="342900" indent="-342900">
              <a:lnSpc>
                <a:spcPct val="130000"/>
              </a:lnSpc>
              <a:spcBef>
                <a:spcPts val="1200"/>
              </a:spcBef>
              <a:buNone/>
            </a:pPr>
            <a:r>
              <a:rPr lang="en-GB" sz="1600" b="1" dirty="0" smtClean="0">
                <a:latin typeface="Arial" pitchFamily="34" charset="0"/>
                <a:cs typeface="Arial" pitchFamily="34" charset="0"/>
              </a:rPr>
              <a:t>Re 10: </a:t>
            </a:r>
            <a:r>
              <a:rPr lang="en-GB" sz="1600" b="1" i="1" dirty="0" smtClean="0">
                <a:latin typeface="Arial" pitchFamily="34" charset="0"/>
                <a:cs typeface="Arial" pitchFamily="34" charset="0"/>
              </a:rPr>
              <a:t>“Dig where you stand” *</a:t>
            </a:r>
          </a:p>
          <a:p>
            <a:pPr>
              <a:lnSpc>
                <a:spcPct val="120000"/>
              </a:lnSpc>
            </a:pPr>
            <a:r>
              <a:rPr lang="en-GB" sz="1600" dirty="0" smtClean="0">
                <a:latin typeface="Arial" pitchFamily="34" charset="0"/>
                <a:cs typeface="Arial" pitchFamily="34" charset="0"/>
              </a:rPr>
              <a:t>It remains the simplest expression of a basic tenet of good cultural development: to find the value in existing cultural assets.</a:t>
            </a:r>
          </a:p>
          <a:p>
            <a:pPr>
              <a:lnSpc>
                <a:spcPct val="120000"/>
              </a:lnSpc>
            </a:pPr>
            <a:r>
              <a:rPr lang="en-GB" sz="1600" dirty="0" smtClean="0">
                <a:latin typeface="Arial" pitchFamily="34" charset="0"/>
                <a:cs typeface="Arial" pitchFamily="34" charset="0"/>
              </a:rPr>
              <a:t>Other dimensions can be brought in and interact with what is there, but understanding and recognising the qualities of local people, traditions and environments is always a good starting point for development. </a:t>
            </a:r>
          </a:p>
          <a:p>
            <a:pPr marL="0" indent="0">
              <a:lnSpc>
                <a:spcPct val="120000"/>
              </a:lnSpc>
              <a:spcBef>
                <a:spcPts val="1200"/>
              </a:spcBef>
              <a:buNone/>
            </a:pPr>
            <a:r>
              <a:rPr lang="en-GB" sz="1200" dirty="0" smtClean="0">
                <a:latin typeface="Arial" pitchFamily="34" charset="0"/>
                <a:cs typeface="Arial" pitchFamily="34" charset="0"/>
              </a:rPr>
              <a:t>* This is the motto of the Living Archive in Milton Keynes, a new city built on old towns in the English Midlands.                       </a:t>
            </a:r>
          </a:p>
          <a:p>
            <a:pPr marL="0" indent="0">
              <a:lnSpc>
                <a:spcPct val="120000"/>
              </a:lnSpc>
              <a:spcBef>
                <a:spcPts val="0"/>
              </a:spcBef>
              <a:buFont typeface="Arial" charset="0"/>
              <a:buChar char="•"/>
            </a:pPr>
            <a:endParaRPr lang="en-GB" sz="1200" dirty="0" smtClean="0">
              <a:latin typeface="Arial" pitchFamily="34" charset="0"/>
              <a:cs typeface="Arial" pitchFamily="34" charset="0"/>
            </a:endParaRPr>
          </a:p>
          <a:p>
            <a:pPr marL="0" indent="0">
              <a:lnSpc>
                <a:spcPct val="120000"/>
              </a:lnSpc>
              <a:spcBef>
                <a:spcPts val="1200"/>
              </a:spcBef>
              <a:buFont typeface="Arial" charset="0"/>
              <a:buChar char="•"/>
            </a:pPr>
            <a:endParaRPr lang="en-GB" sz="1200" dirty="0" smtClean="0">
              <a:latin typeface="Arial" pitchFamily="34" charset="0"/>
              <a:cs typeface="Arial" pitchFamily="34" charset="0"/>
            </a:endParaRPr>
          </a:p>
          <a:p>
            <a:pPr marL="0" indent="0">
              <a:lnSpc>
                <a:spcPct val="120000"/>
              </a:lnSpc>
              <a:spcBef>
                <a:spcPts val="1200"/>
              </a:spcBef>
              <a:buFont typeface="Arial" charset="0"/>
              <a:buChar char="•"/>
            </a:pPr>
            <a:endParaRPr lang="en-GB" sz="1200" dirty="0" smtClean="0">
              <a:latin typeface="Arial" pitchFamily="34" charset="0"/>
              <a:cs typeface="Arial" pitchFamily="34" charset="0"/>
            </a:endParaRPr>
          </a:p>
          <a:p>
            <a:pPr marL="0" indent="0">
              <a:lnSpc>
                <a:spcPct val="120000"/>
              </a:lnSpc>
              <a:spcBef>
                <a:spcPts val="1200"/>
              </a:spcBef>
              <a:buFont typeface="Arial" charset="0"/>
              <a:buChar char="•"/>
            </a:pPr>
            <a:endParaRPr lang="en-GB" sz="1200" dirty="0" smtClean="0">
              <a:latin typeface="Arial" pitchFamily="34" charset="0"/>
              <a:cs typeface="Arial" pitchFamily="34" charset="0"/>
            </a:endParaRPr>
          </a:p>
          <a:p>
            <a:pPr marL="0" indent="0">
              <a:lnSpc>
                <a:spcPct val="120000"/>
              </a:lnSpc>
              <a:spcBef>
                <a:spcPts val="1200"/>
              </a:spcBef>
              <a:buFont typeface="Arial" charset="0"/>
              <a:buChar char="•"/>
            </a:pPr>
            <a:endParaRPr lang="en-GB" sz="1200" dirty="0" smtClean="0">
              <a:latin typeface="Arial" pitchFamily="34" charset="0"/>
              <a:cs typeface="Arial" pitchFamily="34" charset="0"/>
            </a:endParaRPr>
          </a:p>
          <a:p>
            <a:pPr marL="0" indent="0">
              <a:lnSpc>
                <a:spcPct val="120000"/>
              </a:lnSpc>
              <a:spcBef>
                <a:spcPts val="1200"/>
              </a:spcBef>
              <a:buFont typeface="Arial" charset="0"/>
              <a:buChar char="•"/>
            </a:pPr>
            <a:endParaRPr lang="en-GB" sz="1200" dirty="0" smtClean="0">
              <a:latin typeface="Arial" pitchFamily="34" charset="0"/>
              <a:cs typeface="Arial" pitchFamily="34" charset="0"/>
            </a:endParaRPr>
          </a:p>
          <a:p>
            <a:pPr marL="0" indent="0">
              <a:lnSpc>
                <a:spcPct val="120000"/>
              </a:lnSpc>
              <a:spcBef>
                <a:spcPts val="1200"/>
              </a:spcBef>
              <a:buFont typeface="Arial" charset="0"/>
              <a:buChar char="•"/>
            </a:pPr>
            <a:endParaRPr lang="en-GB" sz="1200" dirty="0" smtClean="0">
              <a:latin typeface="Arial" pitchFamily="34" charset="0"/>
              <a:cs typeface="Arial" pitchFamily="34" charset="0"/>
            </a:endParaRPr>
          </a:p>
          <a:p>
            <a:pPr marL="0" indent="0">
              <a:lnSpc>
                <a:spcPct val="120000"/>
              </a:lnSpc>
              <a:spcBef>
                <a:spcPts val="0"/>
              </a:spcBef>
              <a:buNone/>
            </a:pPr>
            <a:r>
              <a:rPr lang="en-GB" sz="1200" dirty="0" smtClean="0">
                <a:latin typeface="Arial" pitchFamily="34" charset="0"/>
                <a:cs typeface="Arial" pitchFamily="34" charset="0"/>
              </a:rPr>
              <a:t>          Orkney Folk Festival</a:t>
            </a:r>
          </a:p>
          <a:p>
            <a:pPr marL="0" indent="0">
              <a:lnSpc>
                <a:spcPct val="120000"/>
              </a:lnSpc>
              <a:spcBef>
                <a:spcPts val="1200"/>
              </a:spcBef>
              <a:buFont typeface="Arial" charset="0"/>
              <a:buChar char="•"/>
            </a:pPr>
            <a:endParaRPr lang="en-GB" sz="1200" dirty="0" smtClean="0">
              <a:latin typeface="Arial" pitchFamily="34" charset="0"/>
              <a:cs typeface="Arial" pitchFamily="34" charset="0"/>
            </a:endParaRPr>
          </a:p>
          <a:p>
            <a:pPr marL="0" indent="0">
              <a:lnSpc>
                <a:spcPct val="120000"/>
              </a:lnSpc>
              <a:spcBef>
                <a:spcPts val="1200"/>
              </a:spcBef>
              <a:buNone/>
            </a:pPr>
            <a:endParaRPr lang="en-GB" sz="1200" dirty="0" smtClean="0">
              <a:latin typeface="Arial" pitchFamily="34" charset="0"/>
              <a:cs typeface="Arial" pitchFamily="34" charset="0"/>
            </a:endParaRPr>
          </a:p>
          <a:p>
            <a:pPr marL="0" indent="0">
              <a:lnSpc>
                <a:spcPct val="120000"/>
              </a:lnSpc>
              <a:spcBef>
                <a:spcPts val="1200"/>
              </a:spcBef>
              <a:buNone/>
            </a:pPr>
            <a:endParaRPr lang="en-GB" sz="1200" dirty="0" smtClean="0">
              <a:latin typeface="Arial" pitchFamily="34" charset="0"/>
              <a:cs typeface="Arial" pitchFamily="34" charset="0"/>
            </a:endParaRPr>
          </a:p>
        </p:txBody>
      </p:sp>
      <p:sp>
        <p:nvSpPr>
          <p:cNvPr id="4" name="Tekstboks 3"/>
          <p:cNvSpPr txBox="1"/>
          <p:nvPr/>
        </p:nvSpPr>
        <p:spPr>
          <a:xfrm>
            <a:off x="0" y="5949280"/>
            <a:ext cx="1043608" cy="369332"/>
          </a:xfrm>
          <a:prstGeom prst="rect">
            <a:avLst/>
          </a:prstGeom>
          <a:noFill/>
        </p:spPr>
        <p:txBody>
          <a:bodyPr wrap="square" rtlCol="0">
            <a:spAutoFit/>
          </a:bodyPr>
          <a:lstStyle/>
          <a:p>
            <a:endParaRPr lang="da-DK" dirty="0"/>
          </a:p>
        </p:txBody>
      </p:sp>
      <p:sp>
        <p:nvSpPr>
          <p:cNvPr id="9" name="Pladsholder til diasnummer 7"/>
          <p:cNvSpPr>
            <a:spLocks noGrp="1"/>
          </p:cNvSpPr>
          <p:nvPr>
            <p:ph type="sldNum" sz="quarter" idx="12"/>
          </p:nvPr>
        </p:nvSpPr>
        <p:spPr>
          <a:xfrm>
            <a:off x="0" y="0"/>
            <a:ext cx="457200" cy="476250"/>
          </a:xfrm>
        </p:spPr>
        <p:txBody>
          <a:bodyPr/>
          <a:lstStyle/>
          <a:p>
            <a:fld id="{6BAAE076-7F58-41A9-8F73-CDE9F5E0F14C}" type="slidenum">
              <a:rPr lang="da-DK" b="1" smtClean="0">
                <a:solidFill>
                  <a:schemeClr val="tx2"/>
                </a:solidFill>
              </a:rPr>
              <a:pPr/>
              <a:t>26</a:t>
            </a:fld>
            <a:endParaRPr lang="da-DK" b="1" dirty="0">
              <a:solidFill>
                <a:schemeClr val="tx2"/>
              </a:solidFill>
            </a:endParaRPr>
          </a:p>
        </p:txBody>
      </p:sp>
      <p:pic>
        <p:nvPicPr>
          <p:cNvPr id="6" name="Billede 5" descr="Orkney Folk Festival.bmp"/>
          <p:cNvPicPr>
            <a:picLocks noChangeAspect="1"/>
          </p:cNvPicPr>
          <p:nvPr/>
        </p:nvPicPr>
        <p:blipFill>
          <a:blip r:embed="rId3" cstate="print"/>
          <a:stretch>
            <a:fillRect/>
          </a:stretch>
        </p:blipFill>
        <p:spPr>
          <a:xfrm>
            <a:off x="1259632" y="4077072"/>
            <a:ext cx="3168352" cy="2110172"/>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1052736"/>
          </a:xfrm>
          <a:solidFill>
            <a:schemeClr val="tx2">
              <a:lumMod val="40000"/>
              <a:lumOff val="60000"/>
            </a:schemeClr>
          </a:solidFill>
        </p:spPr>
        <p:txBody>
          <a:bodyPr>
            <a:noAutofit/>
          </a:bodyPr>
          <a:lstStyle/>
          <a:p>
            <a:r>
              <a:rPr lang="en-GB" sz="2800" dirty="0" smtClean="0"/>
              <a:t>           Why the principles work</a:t>
            </a:r>
            <a:endParaRPr lang="en-GB" sz="2800" dirty="0"/>
          </a:p>
        </p:txBody>
      </p:sp>
      <p:sp>
        <p:nvSpPr>
          <p:cNvPr id="10" name="Pladsholder til indhold 9"/>
          <p:cNvSpPr>
            <a:spLocks noGrp="1"/>
          </p:cNvSpPr>
          <p:nvPr>
            <p:ph idx="1"/>
          </p:nvPr>
        </p:nvSpPr>
        <p:spPr>
          <a:xfrm>
            <a:off x="971600" y="1268760"/>
            <a:ext cx="7498080" cy="5400600"/>
          </a:xfrm>
        </p:spPr>
        <p:txBody>
          <a:bodyPr>
            <a:normAutofit/>
          </a:bodyPr>
          <a:lstStyle/>
          <a:p>
            <a:pPr>
              <a:lnSpc>
                <a:spcPct val="120000"/>
              </a:lnSpc>
            </a:pPr>
            <a:r>
              <a:rPr lang="en-GB" sz="1600" dirty="0" smtClean="0">
                <a:latin typeface="Arial" pitchFamily="34" charset="0"/>
                <a:cs typeface="Arial" pitchFamily="34" charset="0"/>
              </a:rPr>
              <a:t>Individuals working together to fulfil their enthusiasms make creative, resilient and flexible artistic development.</a:t>
            </a:r>
          </a:p>
          <a:p>
            <a:pPr>
              <a:lnSpc>
                <a:spcPct val="120000"/>
              </a:lnSpc>
            </a:pPr>
            <a:r>
              <a:rPr lang="en-GB" sz="1600" dirty="0" smtClean="0">
                <a:latin typeface="Arial" pitchFamily="34" charset="0"/>
                <a:cs typeface="Arial" pitchFamily="34" charset="0"/>
              </a:rPr>
              <a:t>Public authorities have a vital supportive role to play, but it is an </a:t>
            </a:r>
            <a:r>
              <a:rPr lang="en-GB" sz="1600" b="1" i="1" dirty="0" smtClean="0">
                <a:latin typeface="Arial" pitchFamily="34" charset="0"/>
                <a:cs typeface="Arial" pitchFamily="34" charset="0"/>
              </a:rPr>
              <a:t>enabling </a:t>
            </a:r>
            <a:r>
              <a:rPr lang="en-GB" sz="1600" dirty="0" smtClean="0">
                <a:latin typeface="Arial" pitchFamily="34" charset="0"/>
                <a:cs typeface="Arial" pitchFamily="34" charset="0"/>
              </a:rPr>
              <a:t>not a </a:t>
            </a:r>
            <a:r>
              <a:rPr lang="en-GB" sz="1600" b="1" i="1" dirty="0" smtClean="0">
                <a:latin typeface="Arial" pitchFamily="34" charset="0"/>
                <a:cs typeface="Arial" pitchFamily="34" charset="0"/>
              </a:rPr>
              <a:t>directing </a:t>
            </a:r>
            <a:r>
              <a:rPr lang="en-GB" sz="1600" dirty="0" smtClean="0">
                <a:latin typeface="Arial" pitchFamily="34" charset="0"/>
                <a:cs typeface="Arial" pitchFamily="34" charset="0"/>
              </a:rPr>
              <a:t>one.</a:t>
            </a:r>
          </a:p>
          <a:p>
            <a:pPr>
              <a:lnSpc>
                <a:spcPct val="120000"/>
              </a:lnSpc>
            </a:pPr>
            <a:r>
              <a:rPr lang="en-GB" sz="1600" dirty="0" smtClean="0">
                <a:latin typeface="Arial" pitchFamily="34" charset="0"/>
                <a:cs typeface="Arial" pitchFamily="34" charset="0"/>
              </a:rPr>
              <a:t>By providing sufficient and appropriate support, they can help to develop       a strong, independent and diverse cultural ecology that plays a central role in every aspect of local life.</a:t>
            </a:r>
          </a:p>
          <a:p>
            <a:pPr>
              <a:lnSpc>
                <a:spcPct val="120000"/>
              </a:lnSpc>
              <a:buNone/>
            </a:pPr>
            <a:endParaRPr lang="en-US" sz="1200" dirty="0" smtClean="0">
              <a:latin typeface="Arial" pitchFamily="34" charset="0"/>
              <a:cs typeface="Arial" pitchFamily="34" charset="0"/>
            </a:endParaRPr>
          </a:p>
          <a:p>
            <a:pPr>
              <a:lnSpc>
                <a:spcPct val="120000"/>
              </a:lnSpc>
              <a:buNone/>
            </a:pPr>
            <a:endParaRPr lang="en-US" sz="1200" dirty="0" smtClean="0">
              <a:latin typeface="Arial" pitchFamily="34" charset="0"/>
              <a:cs typeface="Arial" pitchFamily="34" charset="0"/>
            </a:endParaRPr>
          </a:p>
          <a:p>
            <a:pPr>
              <a:lnSpc>
                <a:spcPct val="120000"/>
              </a:lnSpc>
              <a:buNone/>
            </a:pPr>
            <a:endParaRPr lang="en-US" sz="1200" dirty="0" smtClean="0">
              <a:latin typeface="Arial" pitchFamily="34" charset="0"/>
              <a:cs typeface="Arial" pitchFamily="34" charset="0"/>
            </a:endParaRPr>
          </a:p>
          <a:p>
            <a:pPr>
              <a:lnSpc>
                <a:spcPct val="120000"/>
              </a:lnSpc>
              <a:buNone/>
            </a:pPr>
            <a:endParaRPr lang="en-US" sz="1200" dirty="0" smtClean="0">
              <a:latin typeface="Arial" pitchFamily="34" charset="0"/>
              <a:cs typeface="Arial" pitchFamily="34" charset="0"/>
            </a:endParaRPr>
          </a:p>
          <a:p>
            <a:pPr>
              <a:lnSpc>
                <a:spcPct val="120000"/>
              </a:lnSpc>
              <a:buNone/>
            </a:pPr>
            <a:endParaRPr lang="en-US" sz="1200" dirty="0" smtClean="0">
              <a:latin typeface="Arial" pitchFamily="34" charset="0"/>
              <a:cs typeface="Arial" pitchFamily="34" charset="0"/>
            </a:endParaRPr>
          </a:p>
          <a:p>
            <a:pPr>
              <a:lnSpc>
                <a:spcPct val="120000"/>
              </a:lnSpc>
              <a:buNone/>
            </a:pPr>
            <a:endParaRPr lang="en-US" sz="1200" dirty="0" smtClean="0">
              <a:latin typeface="Arial" pitchFamily="34" charset="0"/>
              <a:cs typeface="Arial" pitchFamily="34" charset="0"/>
            </a:endParaRPr>
          </a:p>
          <a:p>
            <a:pPr>
              <a:lnSpc>
                <a:spcPct val="120000"/>
              </a:lnSpc>
              <a:buNone/>
            </a:pPr>
            <a:endParaRPr lang="en-US" sz="1200" dirty="0" smtClean="0">
              <a:latin typeface="Arial" pitchFamily="34" charset="0"/>
              <a:cs typeface="Arial" pitchFamily="34" charset="0"/>
            </a:endParaRPr>
          </a:p>
          <a:p>
            <a:pPr>
              <a:lnSpc>
                <a:spcPct val="120000"/>
              </a:lnSpc>
              <a:buNone/>
            </a:pPr>
            <a:endParaRPr lang="en-US" sz="1200" dirty="0" smtClean="0">
              <a:latin typeface="Arial" pitchFamily="34" charset="0"/>
              <a:cs typeface="Arial" pitchFamily="34" charset="0"/>
            </a:endParaRPr>
          </a:p>
          <a:p>
            <a:pPr>
              <a:lnSpc>
                <a:spcPct val="120000"/>
              </a:lnSpc>
              <a:buNone/>
            </a:pPr>
            <a:r>
              <a:rPr lang="en-US" sz="1200" dirty="0" smtClean="0">
                <a:latin typeface="Arial" pitchFamily="34" charset="0"/>
                <a:cs typeface="Arial" pitchFamily="34" charset="0"/>
              </a:rPr>
              <a:t>                                  </a:t>
            </a:r>
          </a:p>
          <a:p>
            <a:pPr>
              <a:lnSpc>
                <a:spcPct val="120000"/>
              </a:lnSpc>
              <a:buNone/>
            </a:pPr>
            <a:r>
              <a:rPr lang="en-US" sz="1200" dirty="0" smtClean="0">
                <a:latin typeface="Arial" pitchFamily="34" charset="0"/>
                <a:cs typeface="Arial" pitchFamily="34" charset="0"/>
              </a:rPr>
              <a:t>                                 Artists’ residency </a:t>
            </a:r>
            <a:r>
              <a:rPr lang="en-US" sz="1200" dirty="0" err="1" smtClean="0">
                <a:latin typeface="Arial" pitchFamily="34" charset="0"/>
                <a:cs typeface="Arial" pitchFamily="34" charset="0"/>
              </a:rPr>
              <a:t>Papdale</a:t>
            </a:r>
            <a:r>
              <a:rPr lang="en-US" sz="1200" dirty="0" smtClean="0">
                <a:latin typeface="Arial" pitchFamily="34" charset="0"/>
                <a:cs typeface="Arial" pitchFamily="34" charset="0"/>
              </a:rPr>
              <a:t> School 2007</a:t>
            </a:r>
            <a:endParaRPr lang="en-GB" sz="1200" dirty="0" smtClean="0">
              <a:latin typeface="Arial" pitchFamily="34" charset="0"/>
              <a:cs typeface="Arial" pitchFamily="34" charset="0"/>
            </a:endParaRPr>
          </a:p>
          <a:p>
            <a:pPr>
              <a:lnSpc>
                <a:spcPct val="120000"/>
              </a:lnSpc>
              <a:buNone/>
            </a:pPr>
            <a:endParaRPr lang="en-GB" sz="1600" dirty="0" smtClean="0">
              <a:latin typeface="Arial" pitchFamily="34" charset="0"/>
              <a:cs typeface="Arial" pitchFamily="34" charset="0"/>
            </a:endParaRPr>
          </a:p>
          <a:p>
            <a:pPr>
              <a:lnSpc>
                <a:spcPct val="120000"/>
              </a:lnSpc>
              <a:buNone/>
            </a:pPr>
            <a:endParaRPr lang="en-GB" sz="1600" dirty="0" smtClean="0">
              <a:latin typeface="Arial" pitchFamily="34" charset="0"/>
              <a:cs typeface="Arial" pitchFamily="34" charset="0"/>
            </a:endParaRPr>
          </a:p>
          <a:p>
            <a:pPr marL="0" indent="0">
              <a:lnSpc>
                <a:spcPct val="120000"/>
              </a:lnSpc>
              <a:buNone/>
            </a:pPr>
            <a:endParaRPr lang="en-GB" sz="1600" dirty="0" smtClean="0">
              <a:latin typeface="Arial" pitchFamily="34" charset="0"/>
              <a:cs typeface="Arial" pitchFamily="34" charset="0"/>
            </a:endParaRPr>
          </a:p>
        </p:txBody>
      </p:sp>
      <p:sp>
        <p:nvSpPr>
          <p:cNvPr id="4" name="Tekstboks 3"/>
          <p:cNvSpPr txBox="1"/>
          <p:nvPr/>
        </p:nvSpPr>
        <p:spPr>
          <a:xfrm>
            <a:off x="0" y="5949280"/>
            <a:ext cx="1043608" cy="369332"/>
          </a:xfrm>
          <a:prstGeom prst="rect">
            <a:avLst/>
          </a:prstGeom>
          <a:noFill/>
        </p:spPr>
        <p:txBody>
          <a:bodyPr wrap="square" rtlCol="0">
            <a:spAutoFit/>
          </a:bodyPr>
          <a:lstStyle/>
          <a:p>
            <a:endParaRPr lang="da-DK" dirty="0"/>
          </a:p>
        </p:txBody>
      </p:sp>
      <p:sp>
        <p:nvSpPr>
          <p:cNvPr id="9" name="Pladsholder til diasnummer 7"/>
          <p:cNvSpPr>
            <a:spLocks noGrp="1"/>
          </p:cNvSpPr>
          <p:nvPr>
            <p:ph type="sldNum" sz="quarter" idx="12"/>
          </p:nvPr>
        </p:nvSpPr>
        <p:spPr>
          <a:xfrm>
            <a:off x="0" y="0"/>
            <a:ext cx="457200" cy="476250"/>
          </a:xfrm>
        </p:spPr>
        <p:txBody>
          <a:bodyPr/>
          <a:lstStyle/>
          <a:p>
            <a:fld id="{6BAAE076-7F58-41A9-8F73-CDE9F5E0F14C}" type="slidenum">
              <a:rPr lang="da-DK" b="1" smtClean="0">
                <a:solidFill>
                  <a:schemeClr val="tx2"/>
                </a:solidFill>
              </a:rPr>
              <a:pPr/>
              <a:t>27</a:t>
            </a:fld>
            <a:endParaRPr lang="da-DK" b="1" dirty="0">
              <a:solidFill>
                <a:schemeClr val="tx2"/>
              </a:solidFill>
            </a:endParaRPr>
          </a:p>
        </p:txBody>
      </p:sp>
      <p:pic>
        <p:nvPicPr>
          <p:cNvPr id="6" name="Billede 5" descr="Artists’ residency Papdale School 2007,.bmp"/>
          <p:cNvPicPr>
            <a:picLocks noChangeAspect="1"/>
          </p:cNvPicPr>
          <p:nvPr/>
        </p:nvPicPr>
        <p:blipFill>
          <a:blip r:embed="rId3" cstate="print"/>
          <a:stretch>
            <a:fillRect/>
          </a:stretch>
        </p:blipFill>
        <p:spPr>
          <a:xfrm>
            <a:off x="2555776" y="3861048"/>
            <a:ext cx="3919533" cy="2304256"/>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836712"/>
          </a:xfrm>
          <a:solidFill>
            <a:schemeClr val="tx2">
              <a:lumMod val="40000"/>
              <a:lumOff val="60000"/>
            </a:schemeClr>
          </a:solidFill>
        </p:spPr>
        <p:txBody>
          <a:bodyPr>
            <a:noAutofit/>
          </a:bodyPr>
          <a:lstStyle/>
          <a:p>
            <a:r>
              <a:rPr lang="en-GB" sz="2800" dirty="0" smtClean="0"/>
              <a:t>           Conclusions of the survey</a:t>
            </a:r>
            <a:endParaRPr lang="en-GB" sz="2800" dirty="0"/>
          </a:p>
        </p:txBody>
      </p:sp>
      <p:sp>
        <p:nvSpPr>
          <p:cNvPr id="10" name="Pladsholder til indhold 9"/>
          <p:cNvSpPr>
            <a:spLocks noGrp="1"/>
          </p:cNvSpPr>
          <p:nvPr>
            <p:ph idx="1"/>
          </p:nvPr>
        </p:nvSpPr>
        <p:spPr>
          <a:xfrm>
            <a:off x="971600" y="1097360"/>
            <a:ext cx="7498080" cy="5760640"/>
          </a:xfrm>
        </p:spPr>
        <p:txBody>
          <a:bodyPr>
            <a:normAutofit/>
          </a:bodyPr>
          <a:lstStyle/>
          <a:p>
            <a:pPr marL="0" indent="0">
              <a:lnSpc>
                <a:spcPct val="120000"/>
              </a:lnSpc>
              <a:buNone/>
            </a:pPr>
            <a:r>
              <a:rPr lang="en-GB" sz="1600" dirty="0" smtClean="0">
                <a:latin typeface="Arial" pitchFamily="34" charset="0"/>
                <a:cs typeface="Arial" pitchFamily="34" charset="0"/>
              </a:rPr>
              <a:t>“Orkney’s culture is an </a:t>
            </a:r>
            <a:r>
              <a:rPr lang="en-GB" sz="1600" b="1" dirty="0" smtClean="0">
                <a:latin typeface="Arial" pitchFamily="34" charset="0"/>
                <a:cs typeface="Arial" pitchFamily="34" charset="0"/>
              </a:rPr>
              <a:t>important  economic asset</a:t>
            </a:r>
            <a:r>
              <a:rPr lang="en-GB" sz="1600" dirty="0" smtClean="0">
                <a:latin typeface="Arial" pitchFamily="34" charset="0"/>
                <a:cs typeface="Arial" pitchFamily="34" charset="0"/>
              </a:rPr>
              <a:t>, both in terms of the employment and wealth it creates directly, and as an attraction for the tourists crucial to the local economy.  </a:t>
            </a:r>
          </a:p>
          <a:p>
            <a:pPr marL="0" indent="0">
              <a:lnSpc>
                <a:spcPct val="120000"/>
              </a:lnSpc>
              <a:spcBef>
                <a:spcPts val="1200"/>
              </a:spcBef>
              <a:buNone/>
            </a:pPr>
            <a:r>
              <a:rPr lang="en-GB" sz="1600" dirty="0" smtClean="0">
                <a:latin typeface="Arial" pitchFamily="34" charset="0"/>
                <a:cs typeface="Arial" pitchFamily="34" charset="0"/>
              </a:rPr>
              <a:t>It is also a </a:t>
            </a:r>
            <a:r>
              <a:rPr lang="en-GB" sz="1600" b="1" dirty="0" smtClean="0">
                <a:latin typeface="Arial" pitchFamily="34" charset="0"/>
                <a:cs typeface="Arial" pitchFamily="34" charset="0"/>
              </a:rPr>
              <a:t>vital social asset</a:t>
            </a:r>
            <a:r>
              <a:rPr lang="en-GB" sz="1600" dirty="0" smtClean="0">
                <a:latin typeface="Arial" pitchFamily="34" charset="0"/>
                <a:cs typeface="Arial" pitchFamily="34" charset="0"/>
              </a:rPr>
              <a:t>, bringing people together in small and large gatherings, developing skills, experience and knowledge, fostering common purpose, and building social capital.  </a:t>
            </a:r>
          </a:p>
          <a:p>
            <a:pPr marL="0" indent="0">
              <a:lnSpc>
                <a:spcPct val="120000"/>
              </a:lnSpc>
              <a:spcBef>
                <a:spcPts val="1200"/>
              </a:spcBef>
              <a:buNone/>
            </a:pPr>
            <a:r>
              <a:rPr lang="en-GB" sz="1600" dirty="0" smtClean="0">
                <a:latin typeface="Arial" pitchFamily="34" charset="0"/>
                <a:cs typeface="Arial" pitchFamily="34" charset="0"/>
              </a:rPr>
              <a:t>And perhaps most important </a:t>
            </a:r>
            <a:r>
              <a:rPr lang="en-GB" sz="1600" b="1" dirty="0" smtClean="0">
                <a:latin typeface="Arial" pitchFamily="34" charset="0"/>
                <a:cs typeface="Arial" pitchFamily="34" charset="0"/>
              </a:rPr>
              <a:t>a life asset: </a:t>
            </a:r>
            <a:r>
              <a:rPr lang="en-GB" sz="1600" dirty="0" smtClean="0">
                <a:latin typeface="Arial" pitchFamily="34" charset="0"/>
                <a:cs typeface="Arial" pitchFamily="34" charset="0"/>
              </a:rPr>
              <a:t>in opening up imaginations, building shared memories, raising aspirations, giving hope and delight – and simply making Orkney a place where people want to live.  And Orkney’s future depends absolutely on that.”</a:t>
            </a:r>
          </a:p>
          <a:p>
            <a:pPr marL="0" indent="0">
              <a:lnSpc>
                <a:spcPct val="120000"/>
              </a:lnSpc>
              <a:spcBef>
                <a:spcPts val="1200"/>
              </a:spcBef>
              <a:buNone/>
            </a:pPr>
            <a:r>
              <a:rPr lang="en-GB" sz="1400" i="1" dirty="0" smtClean="0">
                <a:latin typeface="Arial" pitchFamily="34" charset="0"/>
                <a:cs typeface="Arial" pitchFamily="34" charset="0"/>
              </a:rPr>
              <a:t>Francois Matarasso: Stories and Fables - Reflections on culture development in Orkney, 2012. </a:t>
            </a:r>
          </a:p>
          <a:p>
            <a:pPr marL="0" indent="0">
              <a:lnSpc>
                <a:spcPct val="120000"/>
              </a:lnSpc>
              <a:spcBef>
                <a:spcPts val="1200"/>
              </a:spcBef>
              <a:buNone/>
            </a:pPr>
            <a:endParaRPr lang="en-GB" sz="1400" i="1" dirty="0" smtClean="0">
              <a:latin typeface="Arial" pitchFamily="34" charset="0"/>
              <a:cs typeface="Arial" pitchFamily="34" charset="0"/>
            </a:endParaRPr>
          </a:p>
          <a:p>
            <a:pPr marL="0" indent="0">
              <a:lnSpc>
                <a:spcPct val="120000"/>
              </a:lnSpc>
              <a:spcBef>
                <a:spcPts val="1200"/>
              </a:spcBef>
              <a:buNone/>
            </a:pPr>
            <a:endParaRPr lang="en-GB" sz="1400" i="1" dirty="0" smtClean="0">
              <a:latin typeface="Arial" pitchFamily="34" charset="0"/>
              <a:cs typeface="Arial" pitchFamily="34" charset="0"/>
            </a:endParaRPr>
          </a:p>
          <a:p>
            <a:pPr marL="0" indent="0">
              <a:lnSpc>
                <a:spcPct val="120000"/>
              </a:lnSpc>
              <a:spcBef>
                <a:spcPts val="1200"/>
              </a:spcBef>
              <a:buNone/>
            </a:pPr>
            <a:endParaRPr lang="en-GB" sz="1400" i="1" dirty="0" smtClean="0">
              <a:latin typeface="Arial" pitchFamily="34" charset="0"/>
              <a:cs typeface="Arial" pitchFamily="34" charset="0"/>
            </a:endParaRPr>
          </a:p>
          <a:p>
            <a:pPr marL="0" indent="0">
              <a:lnSpc>
                <a:spcPct val="120000"/>
              </a:lnSpc>
              <a:spcBef>
                <a:spcPts val="1200"/>
              </a:spcBef>
              <a:buNone/>
            </a:pPr>
            <a:r>
              <a:rPr lang="en-GB" sz="1400" i="1" dirty="0" smtClean="0">
                <a:latin typeface="Arial" pitchFamily="34" charset="0"/>
                <a:cs typeface="Arial" pitchFamily="34" charset="0"/>
              </a:rPr>
              <a:t>                      </a:t>
            </a:r>
            <a:r>
              <a:rPr lang="en-US" sz="1200" dirty="0" smtClean="0">
                <a:latin typeface="Arial" pitchFamily="34" charset="0"/>
                <a:cs typeface="Arial" pitchFamily="34" charset="0"/>
              </a:rPr>
              <a:t>Participants in Orkney Writers Course, 2011</a:t>
            </a:r>
            <a:endParaRPr lang="en-GB" sz="1200" dirty="0" smtClean="0">
              <a:latin typeface="Arial" pitchFamily="34" charset="0"/>
              <a:cs typeface="Arial" pitchFamily="34" charset="0"/>
            </a:endParaRPr>
          </a:p>
          <a:p>
            <a:pPr marL="342900" indent="-342900">
              <a:lnSpc>
                <a:spcPct val="130000"/>
              </a:lnSpc>
              <a:buNone/>
            </a:pPr>
            <a:endParaRPr lang="en-GB" sz="1600" dirty="0" smtClean="0">
              <a:latin typeface="Arial" pitchFamily="34" charset="0"/>
              <a:cs typeface="Arial" pitchFamily="34" charset="0"/>
            </a:endParaRPr>
          </a:p>
        </p:txBody>
      </p:sp>
      <p:sp>
        <p:nvSpPr>
          <p:cNvPr id="4" name="Tekstboks 3"/>
          <p:cNvSpPr txBox="1"/>
          <p:nvPr/>
        </p:nvSpPr>
        <p:spPr>
          <a:xfrm>
            <a:off x="0" y="5949280"/>
            <a:ext cx="1043608" cy="369332"/>
          </a:xfrm>
          <a:prstGeom prst="rect">
            <a:avLst/>
          </a:prstGeom>
          <a:noFill/>
        </p:spPr>
        <p:txBody>
          <a:bodyPr wrap="square" rtlCol="0">
            <a:spAutoFit/>
          </a:bodyPr>
          <a:lstStyle/>
          <a:p>
            <a:endParaRPr lang="da-DK" dirty="0"/>
          </a:p>
        </p:txBody>
      </p:sp>
      <p:sp>
        <p:nvSpPr>
          <p:cNvPr id="9" name="Pladsholder til diasnummer 7"/>
          <p:cNvSpPr>
            <a:spLocks noGrp="1"/>
          </p:cNvSpPr>
          <p:nvPr>
            <p:ph type="sldNum" sz="quarter" idx="12"/>
          </p:nvPr>
        </p:nvSpPr>
        <p:spPr>
          <a:xfrm>
            <a:off x="0" y="0"/>
            <a:ext cx="457200" cy="476250"/>
          </a:xfrm>
        </p:spPr>
        <p:txBody>
          <a:bodyPr/>
          <a:lstStyle/>
          <a:p>
            <a:fld id="{6BAAE076-7F58-41A9-8F73-CDE9F5E0F14C}" type="slidenum">
              <a:rPr lang="da-DK" b="1" smtClean="0">
                <a:solidFill>
                  <a:schemeClr val="tx2"/>
                </a:solidFill>
              </a:rPr>
              <a:pPr/>
              <a:t>28</a:t>
            </a:fld>
            <a:endParaRPr lang="da-DK" b="1" dirty="0">
              <a:solidFill>
                <a:schemeClr val="tx2"/>
              </a:solidFill>
            </a:endParaRPr>
          </a:p>
        </p:txBody>
      </p:sp>
      <p:pic>
        <p:nvPicPr>
          <p:cNvPr id="6" name="Billede 5" descr="Participants in Orkney Writers Course, 2011.bmp"/>
          <p:cNvPicPr>
            <a:picLocks noChangeAspect="1"/>
          </p:cNvPicPr>
          <p:nvPr/>
        </p:nvPicPr>
        <p:blipFill>
          <a:blip r:embed="rId3" cstate="print"/>
          <a:stretch>
            <a:fillRect/>
          </a:stretch>
        </p:blipFill>
        <p:spPr>
          <a:xfrm>
            <a:off x="2123727" y="5013176"/>
            <a:ext cx="5040561" cy="144016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836712"/>
          </a:xfrm>
          <a:solidFill>
            <a:schemeClr val="tx2">
              <a:lumMod val="40000"/>
              <a:lumOff val="60000"/>
            </a:schemeClr>
          </a:solidFill>
        </p:spPr>
        <p:txBody>
          <a:bodyPr>
            <a:noAutofit/>
          </a:bodyPr>
          <a:lstStyle/>
          <a:p>
            <a:r>
              <a:rPr lang="en-GB" sz="2800" dirty="0" smtClean="0"/>
              <a:t>           Summary – the role of voluntary culture</a:t>
            </a:r>
            <a:endParaRPr lang="en-GB" sz="2800" dirty="0"/>
          </a:p>
        </p:txBody>
      </p:sp>
      <p:sp>
        <p:nvSpPr>
          <p:cNvPr id="10" name="Pladsholder til indhold 9"/>
          <p:cNvSpPr>
            <a:spLocks noGrp="1"/>
          </p:cNvSpPr>
          <p:nvPr>
            <p:ph idx="1"/>
          </p:nvPr>
        </p:nvSpPr>
        <p:spPr>
          <a:xfrm>
            <a:off x="971600" y="1268760"/>
            <a:ext cx="7776864" cy="5328592"/>
          </a:xfrm>
        </p:spPr>
        <p:txBody>
          <a:bodyPr>
            <a:normAutofit/>
          </a:bodyPr>
          <a:lstStyle/>
          <a:p>
            <a:pPr marL="0" indent="0">
              <a:lnSpc>
                <a:spcPct val="130000"/>
              </a:lnSpc>
              <a:spcBef>
                <a:spcPts val="0"/>
              </a:spcBef>
              <a:buNone/>
            </a:pPr>
            <a:r>
              <a:rPr lang="en-GB" sz="1600" dirty="0" smtClean="0">
                <a:latin typeface="Arial" pitchFamily="34" charset="0"/>
                <a:cs typeface="Arial" pitchFamily="34" charset="0"/>
              </a:rPr>
              <a:t>“Voluntary art and culture associations can play a major role to make our marginal areas more attractive to new residents, tourism and businesses, because:</a:t>
            </a:r>
            <a:endParaRPr lang="da-DK" sz="1600" dirty="0" smtClean="0">
              <a:latin typeface="Arial" pitchFamily="34" charset="0"/>
              <a:cs typeface="Arial" pitchFamily="34" charset="0"/>
            </a:endParaRPr>
          </a:p>
          <a:p>
            <a:pPr marL="288000" indent="-288000">
              <a:lnSpc>
                <a:spcPct val="130000"/>
              </a:lnSpc>
              <a:spcBef>
                <a:spcPts val="0"/>
              </a:spcBef>
            </a:pPr>
            <a:r>
              <a:rPr lang="en-GB" sz="1600" dirty="0" smtClean="0">
                <a:latin typeface="Arial" pitchFamily="34" charset="0"/>
                <a:cs typeface="Arial" pitchFamily="34" charset="0"/>
              </a:rPr>
              <a:t>Art and culture help to create the community and unity that can save a village or area from being emptied of content.</a:t>
            </a:r>
            <a:endParaRPr lang="da-DK" sz="1600" dirty="0" smtClean="0">
              <a:latin typeface="Arial" pitchFamily="34" charset="0"/>
              <a:cs typeface="Arial" pitchFamily="34" charset="0"/>
            </a:endParaRPr>
          </a:p>
          <a:p>
            <a:pPr marL="288000" indent="-288000">
              <a:lnSpc>
                <a:spcPct val="130000"/>
              </a:lnSpc>
              <a:spcBef>
                <a:spcPts val="0"/>
              </a:spcBef>
            </a:pPr>
            <a:r>
              <a:rPr lang="en-GB" sz="1600" dirty="0" smtClean="0">
                <a:latin typeface="Arial" pitchFamily="34" charset="0"/>
                <a:cs typeface="Arial" pitchFamily="34" charset="0"/>
              </a:rPr>
              <a:t>Inclusion in art and culture gives new life and creates responsible citizens.</a:t>
            </a:r>
            <a:endParaRPr lang="da-DK" sz="1600" dirty="0" smtClean="0">
              <a:latin typeface="Arial" pitchFamily="34" charset="0"/>
              <a:cs typeface="Arial" pitchFamily="34" charset="0"/>
            </a:endParaRPr>
          </a:p>
          <a:p>
            <a:pPr marL="288000" indent="-288000">
              <a:lnSpc>
                <a:spcPct val="130000"/>
              </a:lnSpc>
              <a:spcBef>
                <a:spcPts val="0"/>
              </a:spcBef>
            </a:pPr>
            <a:r>
              <a:rPr lang="en-GB" sz="1600" dirty="0" smtClean="0">
                <a:latin typeface="Arial" pitchFamily="34" charset="0"/>
                <a:cs typeface="Arial" pitchFamily="34" charset="0"/>
              </a:rPr>
              <a:t>A vibrant cultural life can create a more sustainable community, where all citizens are ready to take responsibility for their own and others' lives. </a:t>
            </a:r>
            <a:endParaRPr lang="da-DK" sz="1600" dirty="0" smtClean="0">
              <a:latin typeface="Arial" pitchFamily="34" charset="0"/>
              <a:cs typeface="Arial" pitchFamily="34" charset="0"/>
            </a:endParaRPr>
          </a:p>
          <a:p>
            <a:pPr marL="0" indent="0">
              <a:lnSpc>
                <a:spcPct val="130000"/>
              </a:lnSpc>
              <a:spcBef>
                <a:spcPts val="1800"/>
              </a:spcBef>
              <a:buNone/>
            </a:pPr>
            <a:r>
              <a:rPr lang="en-US" sz="1400" i="1" dirty="0" smtClean="0">
                <a:latin typeface="Arial" pitchFamily="34" charset="0"/>
                <a:cs typeface="Arial" pitchFamily="34" charset="0"/>
              </a:rPr>
              <a:t>The SPAR application</a:t>
            </a:r>
          </a:p>
          <a:p>
            <a:pPr marL="0" indent="0">
              <a:lnSpc>
                <a:spcPct val="130000"/>
              </a:lnSpc>
              <a:spcBef>
                <a:spcPts val="1800"/>
              </a:spcBef>
              <a:buNone/>
            </a:pPr>
            <a:endParaRPr lang="en-US" sz="1400" i="1" dirty="0" smtClean="0">
              <a:latin typeface="Arial" pitchFamily="34" charset="0"/>
              <a:cs typeface="Arial" pitchFamily="34" charset="0"/>
            </a:endParaRPr>
          </a:p>
          <a:p>
            <a:pPr marL="0" indent="0">
              <a:lnSpc>
                <a:spcPct val="130000"/>
              </a:lnSpc>
              <a:spcBef>
                <a:spcPts val="1800"/>
              </a:spcBef>
              <a:buNone/>
            </a:pPr>
            <a:endParaRPr lang="en-US" sz="1400" i="1" dirty="0" smtClean="0">
              <a:latin typeface="Arial" pitchFamily="34" charset="0"/>
              <a:cs typeface="Arial" pitchFamily="34" charset="0"/>
            </a:endParaRPr>
          </a:p>
          <a:p>
            <a:pPr marL="0" indent="0">
              <a:lnSpc>
                <a:spcPct val="130000"/>
              </a:lnSpc>
              <a:spcBef>
                <a:spcPts val="1800"/>
              </a:spcBef>
              <a:buNone/>
            </a:pPr>
            <a:endParaRPr lang="en-US" sz="1400" i="1" dirty="0" smtClean="0">
              <a:latin typeface="Arial" pitchFamily="34" charset="0"/>
              <a:cs typeface="Arial" pitchFamily="34" charset="0"/>
            </a:endParaRPr>
          </a:p>
          <a:p>
            <a:pPr marL="0" indent="0">
              <a:lnSpc>
                <a:spcPct val="130000"/>
              </a:lnSpc>
              <a:spcBef>
                <a:spcPts val="1800"/>
              </a:spcBef>
              <a:buNone/>
            </a:pPr>
            <a:endParaRPr lang="en-US" sz="1400" i="1" dirty="0" smtClean="0">
              <a:latin typeface="Arial" pitchFamily="34" charset="0"/>
              <a:cs typeface="Arial" pitchFamily="34" charset="0"/>
            </a:endParaRPr>
          </a:p>
          <a:p>
            <a:pPr marL="0" indent="0">
              <a:lnSpc>
                <a:spcPct val="130000"/>
              </a:lnSpc>
              <a:spcBef>
                <a:spcPts val="1800"/>
              </a:spcBef>
              <a:buNone/>
            </a:pPr>
            <a:r>
              <a:rPr lang="en-US" sz="1200" dirty="0" smtClean="0">
                <a:latin typeface="Arial" pitchFamily="34" charset="0"/>
                <a:cs typeface="Arial" pitchFamily="34" charset="0"/>
              </a:rPr>
              <a:t>      Exhibition of amateur arts in Horbelev</a:t>
            </a:r>
          </a:p>
          <a:p>
            <a:pPr marL="0" indent="0">
              <a:lnSpc>
                <a:spcPct val="130000"/>
              </a:lnSpc>
              <a:spcBef>
                <a:spcPts val="1800"/>
              </a:spcBef>
              <a:buNone/>
            </a:pPr>
            <a:endParaRPr lang="en-US" sz="1400" i="1" dirty="0" smtClean="0">
              <a:latin typeface="Arial" pitchFamily="34" charset="0"/>
              <a:cs typeface="Arial" pitchFamily="34" charset="0"/>
            </a:endParaRPr>
          </a:p>
        </p:txBody>
      </p:sp>
      <p:sp>
        <p:nvSpPr>
          <p:cNvPr id="4" name="Tekstboks 3"/>
          <p:cNvSpPr txBox="1"/>
          <p:nvPr/>
        </p:nvSpPr>
        <p:spPr>
          <a:xfrm>
            <a:off x="0" y="5949280"/>
            <a:ext cx="1043608" cy="369332"/>
          </a:xfrm>
          <a:prstGeom prst="rect">
            <a:avLst/>
          </a:prstGeom>
          <a:noFill/>
        </p:spPr>
        <p:txBody>
          <a:bodyPr wrap="square" rtlCol="0">
            <a:spAutoFit/>
          </a:bodyPr>
          <a:lstStyle/>
          <a:p>
            <a:endParaRPr lang="da-DK" dirty="0"/>
          </a:p>
        </p:txBody>
      </p:sp>
      <p:sp>
        <p:nvSpPr>
          <p:cNvPr id="9" name="Pladsholder til diasnummer 7"/>
          <p:cNvSpPr>
            <a:spLocks noGrp="1"/>
          </p:cNvSpPr>
          <p:nvPr>
            <p:ph type="sldNum" sz="quarter" idx="12"/>
          </p:nvPr>
        </p:nvSpPr>
        <p:spPr>
          <a:xfrm>
            <a:off x="0" y="0"/>
            <a:ext cx="457200" cy="476250"/>
          </a:xfrm>
        </p:spPr>
        <p:txBody>
          <a:bodyPr/>
          <a:lstStyle/>
          <a:p>
            <a:fld id="{6BAAE076-7F58-41A9-8F73-CDE9F5E0F14C}" type="slidenum">
              <a:rPr lang="da-DK" b="1" smtClean="0">
                <a:solidFill>
                  <a:schemeClr val="tx2"/>
                </a:solidFill>
              </a:rPr>
              <a:pPr/>
              <a:t>29</a:t>
            </a:fld>
            <a:endParaRPr lang="da-DK" b="1" dirty="0">
              <a:solidFill>
                <a:schemeClr val="tx2"/>
              </a:solidFill>
            </a:endParaRPr>
          </a:p>
        </p:txBody>
      </p:sp>
      <p:pic>
        <p:nvPicPr>
          <p:cNvPr id="7" name="Billede 6" descr="billedvaerksted.jpg"/>
          <p:cNvPicPr>
            <a:picLocks noChangeAspect="1"/>
          </p:cNvPicPr>
          <p:nvPr/>
        </p:nvPicPr>
        <p:blipFill>
          <a:blip r:embed="rId3" cstate="print"/>
          <a:stretch>
            <a:fillRect/>
          </a:stretch>
        </p:blipFill>
        <p:spPr>
          <a:xfrm>
            <a:off x="1331640" y="4365104"/>
            <a:ext cx="7344816" cy="183620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980728"/>
          </a:xfrm>
          <a:solidFill>
            <a:schemeClr val="tx2">
              <a:lumMod val="40000"/>
              <a:lumOff val="60000"/>
            </a:schemeClr>
          </a:solidFill>
        </p:spPr>
        <p:txBody>
          <a:bodyPr>
            <a:noAutofit/>
          </a:bodyPr>
          <a:lstStyle/>
          <a:p>
            <a:r>
              <a:rPr lang="en-US" sz="3200" dirty="0" smtClean="0">
                <a:latin typeface="+mn-lt"/>
                <a:cs typeface="Arial" pitchFamily="34" charset="0"/>
              </a:rPr>
              <a:t>       The towns pulls Denmark offbeat             </a:t>
            </a:r>
            <a:r>
              <a:rPr lang="en-US" sz="1800" dirty="0" smtClean="0">
                <a:solidFill>
                  <a:srgbClr val="00B050"/>
                </a:solidFill>
                <a:latin typeface="+mn-lt"/>
                <a:cs typeface="Arial" pitchFamily="34" charset="0"/>
              </a:rPr>
              <a:t>Background</a:t>
            </a:r>
            <a:r>
              <a:rPr lang="en-US" sz="3200" dirty="0" smtClean="0">
                <a:latin typeface="+mn-lt"/>
                <a:cs typeface="Arial" pitchFamily="34" charset="0"/>
              </a:rPr>
              <a:t>  </a:t>
            </a:r>
            <a:endParaRPr lang="en-GB" sz="3200" dirty="0">
              <a:latin typeface="+mn-lt"/>
            </a:endParaRPr>
          </a:p>
        </p:txBody>
      </p:sp>
      <p:sp>
        <p:nvSpPr>
          <p:cNvPr id="10" name="Pladsholder til indhold 9"/>
          <p:cNvSpPr>
            <a:spLocks noGrp="1"/>
          </p:cNvSpPr>
          <p:nvPr>
            <p:ph idx="1"/>
          </p:nvPr>
        </p:nvSpPr>
        <p:spPr>
          <a:xfrm>
            <a:off x="755576" y="1196752"/>
            <a:ext cx="8146152" cy="5112568"/>
          </a:xfrm>
        </p:spPr>
        <p:txBody>
          <a:bodyPr>
            <a:noAutofit/>
          </a:bodyPr>
          <a:lstStyle/>
          <a:p>
            <a:pPr marL="0" indent="0">
              <a:lnSpc>
                <a:spcPct val="130000"/>
              </a:lnSpc>
              <a:spcBef>
                <a:spcPts val="0"/>
              </a:spcBef>
              <a:buNone/>
            </a:pPr>
            <a:r>
              <a:rPr lang="en-US" sz="1800" b="1" dirty="0" smtClean="0">
                <a:latin typeface="Arial" pitchFamily="34" charset="0"/>
                <a:cs typeface="Arial" pitchFamily="34" charset="0"/>
              </a:rPr>
              <a:t>Denmark becomes steadily more unequal. </a:t>
            </a:r>
          </a:p>
          <a:p>
            <a:pPr marL="0" indent="0">
              <a:lnSpc>
                <a:spcPct val="130000"/>
              </a:lnSpc>
              <a:buNone/>
            </a:pPr>
            <a:r>
              <a:rPr lang="en-US" sz="1800" dirty="0" smtClean="0">
                <a:latin typeface="Arial" pitchFamily="34" charset="0"/>
                <a:cs typeface="Arial" pitchFamily="34" charset="0"/>
              </a:rPr>
              <a:t>Thousands of people move every month into the country's largest cities and empties slowly the smaller municipalities for citizens. </a:t>
            </a:r>
          </a:p>
          <a:p>
            <a:pPr marL="0" indent="0">
              <a:lnSpc>
                <a:spcPct val="130000"/>
              </a:lnSpc>
              <a:buNone/>
            </a:pPr>
            <a:r>
              <a:rPr lang="en-US" sz="1800" dirty="0" smtClean="0">
                <a:latin typeface="Arial" pitchFamily="34" charset="0"/>
                <a:cs typeface="Arial" pitchFamily="34" charset="0"/>
              </a:rPr>
              <a:t>At the remote areas they stand with a declining number of inhabitants, and often worse, fewer people of working age.</a:t>
            </a:r>
          </a:p>
          <a:p>
            <a:pPr marL="274320" lvl="1" indent="0">
              <a:lnSpc>
                <a:spcPct val="130000"/>
              </a:lnSpc>
              <a:buNone/>
            </a:pPr>
            <a:r>
              <a:rPr lang="en-US" sz="1600" dirty="0" smtClean="0">
                <a:latin typeface="Arial" pitchFamily="34" charset="0"/>
                <a:cs typeface="Arial" pitchFamily="34" charset="0"/>
              </a:rPr>
              <a:t>"We get a breakdown of Denmark, where </a:t>
            </a:r>
            <a:r>
              <a:rPr lang="en-US" sz="1600" b="1" dirty="0" smtClean="0">
                <a:latin typeface="Arial" pitchFamily="34" charset="0"/>
                <a:cs typeface="Arial" pitchFamily="34" charset="0"/>
              </a:rPr>
              <a:t>the winners </a:t>
            </a:r>
            <a:r>
              <a:rPr lang="en-US" sz="1600" dirty="0" smtClean="0">
                <a:latin typeface="Arial" pitchFamily="34" charset="0"/>
                <a:cs typeface="Arial" pitchFamily="34" charset="0"/>
              </a:rPr>
              <a:t>are the big cities with their education, good job opportunities and attractive culture. </a:t>
            </a:r>
            <a:r>
              <a:rPr lang="en-US" sz="1600" b="1" dirty="0" smtClean="0">
                <a:latin typeface="Arial" pitchFamily="34" charset="0"/>
                <a:cs typeface="Arial" pitchFamily="34" charset="0"/>
              </a:rPr>
              <a:t>The losers </a:t>
            </a:r>
            <a:r>
              <a:rPr lang="en-US" sz="1600" dirty="0" smtClean="0">
                <a:latin typeface="Arial" pitchFamily="34" charset="0"/>
                <a:cs typeface="Arial" pitchFamily="34" charset="0"/>
              </a:rPr>
              <a:t>can look forward to closures of schools and other welfare institutions. They have fewer resources to maintain the level of service we know today. There are more holes in the roads, and a longer time before they are repaired“</a:t>
            </a:r>
          </a:p>
          <a:p>
            <a:pPr marL="0" indent="0">
              <a:lnSpc>
                <a:spcPct val="130000"/>
              </a:lnSpc>
              <a:spcBef>
                <a:spcPts val="1200"/>
              </a:spcBef>
              <a:buNone/>
            </a:pPr>
            <a:r>
              <a:rPr lang="en-US" sz="1400" dirty="0" smtClean="0">
                <a:latin typeface="Arial" pitchFamily="34" charset="0"/>
                <a:cs typeface="Arial" pitchFamily="34" charset="0"/>
              </a:rPr>
              <a:t>Lea Louise </a:t>
            </a:r>
            <a:r>
              <a:rPr lang="en-US" sz="1400" dirty="0" err="1" smtClean="0">
                <a:latin typeface="Arial" pitchFamily="34" charset="0"/>
                <a:cs typeface="Arial" pitchFamily="34" charset="0"/>
              </a:rPr>
              <a:t>Holst</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Laursen</a:t>
            </a:r>
            <a:r>
              <a:rPr lang="en-US" sz="1400" dirty="0" smtClean="0">
                <a:latin typeface="Arial" pitchFamily="34" charset="0"/>
                <a:cs typeface="Arial" pitchFamily="34" charset="0"/>
              </a:rPr>
              <a:t>, Associate Professor at the Department of Architecture, Design and Media Technology at Aalborg University.</a:t>
            </a:r>
          </a:p>
          <a:p>
            <a:pPr marL="0" indent="0">
              <a:lnSpc>
                <a:spcPct val="130000"/>
              </a:lnSpc>
              <a:spcBef>
                <a:spcPts val="1200"/>
              </a:spcBef>
              <a:buNone/>
            </a:pPr>
            <a:r>
              <a:rPr lang="en-US" sz="1400" i="1" dirty="0" smtClean="0">
                <a:latin typeface="Arial" pitchFamily="34" charset="0"/>
                <a:cs typeface="Arial" pitchFamily="34" charset="0"/>
              </a:rPr>
              <a:t>(Monday Morning, 08/02/2013) </a:t>
            </a:r>
            <a:endParaRPr lang="en-GB" sz="1400" i="1" dirty="0" smtClean="0">
              <a:latin typeface="Arial" pitchFamily="34" charset="0"/>
              <a:cs typeface="Arial" pitchFamily="34" charset="0"/>
            </a:endParaRPr>
          </a:p>
        </p:txBody>
      </p:sp>
      <p:sp>
        <p:nvSpPr>
          <p:cNvPr id="4" name="Tekstboks 3"/>
          <p:cNvSpPr txBox="1"/>
          <p:nvPr/>
        </p:nvSpPr>
        <p:spPr>
          <a:xfrm>
            <a:off x="0" y="5949280"/>
            <a:ext cx="1043608" cy="369332"/>
          </a:xfrm>
          <a:prstGeom prst="rect">
            <a:avLst/>
          </a:prstGeom>
          <a:noFill/>
        </p:spPr>
        <p:txBody>
          <a:bodyPr wrap="square" rtlCol="0">
            <a:spAutoFit/>
          </a:bodyPr>
          <a:lstStyle/>
          <a:p>
            <a:endParaRPr lang="da-DK" dirty="0"/>
          </a:p>
        </p:txBody>
      </p:sp>
      <p:sp>
        <p:nvSpPr>
          <p:cNvPr id="9" name="Pladsholder til diasnummer 7"/>
          <p:cNvSpPr>
            <a:spLocks noGrp="1"/>
          </p:cNvSpPr>
          <p:nvPr>
            <p:ph type="sldNum" sz="quarter" idx="12"/>
          </p:nvPr>
        </p:nvSpPr>
        <p:spPr>
          <a:xfrm>
            <a:off x="0" y="0"/>
            <a:ext cx="457200" cy="332656"/>
          </a:xfrm>
        </p:spPr>
        <p:txBody>
          <a:bodyPr/>
          <a:lstStyle/>
          <a:p>
            <a:fld id="{6BAAE076-7F58-41A9-8F73-CDE9F5E0F14C}" type="slidenum">
              <a:rPr lang="da-DK" b="1" smtClean="0">
                <a:solidFill>
                  <a:schemeClr val="tx2"/>
                </a:solidFill>
              </a:rPr>
              <a:pPr/>
              <a:t>3</a:t>
            </a:fld>
            <a:endParaRPr lang="da-DK" b="1" dirty="0">
              <a:solidFill>
                <a:schemeClr val="tx2"/>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836712"/>
          </a:xfrm>
          <a:solidFill>
            <a:schemeClr val="tx2">
              <a:lumMod val="40000"/>
              <a:lumOff val="60000"/>
            </a:schemeClr>
          </a:solidFill>
        </p:spPr>
        <p:txBody>
          <a:bodyPr>
            <a:noAutofit/>
          </a:bodyPr>
          <a:lstStyle/>
          <a:p>
            <a:r>
              <a:rPr lang="en-GB" sz="2800" smtClean="0"/>
              <a:t>          </a:t>
            </a:r>
            <a:r>
              <a:rPr lang="en-GB" sz="2800" smtClean="0"/>
              <a:t>Summary </a:t>
            </a:r>
            <a:r>
              <a:rPr lang="en-GB" sz="2800" dirty="0" smtClean="0"/>
              <a:t>– the role of voluntary culture</a:t>
            </a:r>
            <a:endParaRPr lang="en-GB" sz="2800" dirty="0"/>
          </a:p>
        </p:txBody>
      </p:sp>
      <p:sp>
        <p:nvSpPr>
          <p:cNvPr id="10" name="Pladsholder til indhold 9"/>
          <p:cNvSpPr>
            <a:spLocks noGrp="1"/>
          </p:cNvSpPr>
          <p:nvPr>
            <p:ph idx="1"/>
          </p:nvPr>
        </p:nvSpPr>
        <p:spPr>
          <a:xfrm>
            <a:off x="971600" y="1268760"/>
            <a:ext cx="7776864" cy="5328592"/>
          </a:xfrm>
        </p:spPr>
        <p:txBody>
          <a:bodyPr>
            <a:normAutofit/>
          </a:bodyPr>
          <a:lstStyle/>
          <a:p>
            <a:pPr marL="0" indent="0">
              <a:lnSpc>
                <a:spcPct val="130000"/>
              </a:lnSpc>
              <a:spcBef>
                <a:spcPts val="1200"/>
              </a:spcBef>
              <a:buNone/>
            </a:pPr>
            <a:r>
              <a:rPr lang="en-GB" sz="1600" dirty="0" smtClean="0">
                <a:latin typeface="Arial" pitchFamily="34" charset="0"/>
                <a:cs typeface="Arial" pitchFamily="34" charset="0"/>
              </a:rPr>
              <a:t>To secure cultural sustainability in these areas, we need to strengthen the “citizen help citizen“ where </a:t>
            </a:r>
          </a:p>
          <a:p>
            <a:pPr marL="288000" indent="-288000">
              <a:lnSpc>
                <a:spcPct val="140000"/>
              </a:lnSpc>
              <a:spcBef>
                <a:spcPts val="0"/>
              </a:spcBef>
            </a:pPr>
            <a:r>
              <a:rPr lang="en-GB" sz="1600" dirty="0" smtClean="0">
                <a:latin typeface="Arial" pitchFamily="34" charset="0"/>
                <a:cs typeface="Arial" pitchFamily="34" charset="0"/>
              </a:rPr>
              <a:t>Volunteers from civil society associations from amateur arts, voluntary culture and heritage are engaged to provide engaging arts and culture activities,</a:t>
            </a:r>
          </a:p>
          <a:p>
            <a:pPr marL="288000" indent="-288000">
              <a:lnSpc>
                <a:spcPct val="140000"/>
              </a:lnSpc>
              <a:spcBef>
                <a:spcPts val="0"/>
              </a:spcBef>
            </a:pPr>
            <a:r>
              <a:rPr lang="en-GB" sz="1600" dirty="0" smtClean="0">
                <a:latin typeface="Arial" pitchFamily="34" charset="0"/>
                <a:cs typeface="Arial" pitchFamily="34" charset="0"/>
              </a:rPr>
              <a:t>with an added value for civic and democratic participation, community bonding and local identity.</a:t>
            </a:r>
            <a:endParaRPr lang="da-DK" sz="1600" dirty="0" smtClean="0">
              <a:latin typeface="Arial" pitchFamily="34" charset="0"/>
              <a:cs typeface="Arial" pitchFamily="34" charset="0"/>
            </a:endParaRPr>
          </a:p>
          <a:p>
            <a:pPr marL="0" indent="0">
              <a:lnSpc>
                <a:spcPct val="130000"/>
              </a:lnSpc>
              <a:spcBef>
                <a:spcPts val="1800"/>
              </a:spcBef>
              <a:buNone/>
            </a:pPr>
            <a:r>
              <a:rPr lang="en-US" sz="1400" i="1" dirty="0" smtClean="0">
                <a:latin typeface="Arial" pitchFamily="34" charset="0"/>
                <a:cs typeface="Arial" pitchFamily="34" charset="0"/>
              </a:rPr>
              <a:t>The SPAR application</a:t>
            </a:r>
          </a:p>
          <a:p>
            <a:pPr marL="0" indent="0">
              <a:lnSpc>
                <a:spcPct val="130000"/>
              </a:lnSpc>
              <a:spcBef>
                <a:spcPts val="1800"/>
              </a:spcBef>
              <a:buNone/>
            </a:pPr>
            <a:endParaRPr lang="en-US" sz="1400" i="1" dirty="0" smtClean="0">
              <a:latin typeface="Arial" pitchFamily="34" charset="0"/>
              <a:cs typeface="Arial" pitchFamily="34" charset="0"/>
            </a:endParaRPr>
          </a:p>
          <a:p>
            <a:pPr marL="0" indent="0">
              <a:lnSpc>
                <a:spcPct val="130000"/>
              </a:lnSpc>
              <a:spcBef>
                <a:spcPts val="1800"/>
              </a:spcBef>
              <a:buNone/>
            </a:pPr>
            <a:endParaRPr lang="en-US" sz="1400" i="1" dirty="0" smtClean="0">
              <a:latin typeface="Arial" pitchFamily="34" charset="0"/>
              <a:cs typeface="Arial" pitchFamily="34" charset="0"/>
            </a:endParaRPr>
          </a:p>
          <a:p>
            <a:pPr marL="0" indent="0">
              <a:lnSpc>
                <a:spcPct val="130000"/>
              </a:lnSpc>
              <a:spcBef>
                <a:spcPts val="1800"/>
              </a:spcBef>
              <a:buNone/>
            </a:pPr>
            <a:endParaRPr lang="en-US" sz="1400" i="1" dirty="0" smtClean="0">
              <a:latin typeface="Arial" pitchFamily="34" charset="0"/>
              <a:cs typeface="Arial" pitchFamily="34" charset="0"/>
            </a:endParaRPr>
          </a:p>
          <a:p>
            <a:pPr marL="0" indent="0">
              <a:lnSpc>
                <a:spcPct val="130000"/>
              </a:lnSpc>
              <a:spcBef>
                <a:spcPts val="1800"/>
              </a:spcBef>
              <a:buNone/>
            </a:pPr>
            <a:endParaRPr lang="en-US" sz="1400" i="1" dirty="0" smtClean="0">
              <a:latin typeface="Arial" pitchFamily="34" charset="0"/>
              <a:cs typeface="Arial" pitchFamily="34" charset="0"/>
            </a:endParaRPr>
          </a:p>
          <a:p>
            <a:pPr marL="0" indent="0">
              <a:lnSpc>
                <a:spcPct val="130000"/>
              </a:lnSpc>
              <a:spcBef>
                <a:spcPts val="2400"/>
              </a:spcBef>
              <a:buNone/>
            </a:pPr>
            <a:r>
              <a:rPr lang="en-US" sz="1400" i="1" dirty="0" smtClean="0">
                <a:latin typeface="Arial" pitchFamily="34" charset="0"/>
                <a:cs typeface="Arial" pitchFamily="34" charset="0"/>
              </a:rPr>
              <a:t>                			</a:t>
            </a:r>
            <a:r>
              <a:rPr lang="en-US" sz="1200" dirty="0" smtClean="0">
                <a:latin typeface="Arial" pitchFamily="34" charset="0"/>
                <a:cs typeface="Arial" pitchFamily="34" charset="0"/>
              </a:rPr>
              <a:t>   Joy in Ejby Citizen House</a:t>
            </a:r>
          </a:p>
          <a:p>
            <a:pPr marL="0" indent="0">
              <a:lnSpc>
                <a:spcPct val="130000"/>
              </a:lnSpc>
              <a:spcBef>
                <a:spcPts val="1800"/>
              </a:spcBef>
              <a:buNone/>
            </a:pPr>
            <a:endParaRPr lang="en-US" sz="1400" i="1" dirty="0" smtClean="0">
              <a:latin typeface="Arial" pitchFamily="34" charset="0"/>
              <a:cs typeface="Arial" pitchFamily="34" charset="0"/>
            </a:endParaRPr>
          </a:p>
        </p:txBody>
      </p:sp>
      <p:sp>
        <p:nvSpPr>
          <p:cNvPr id="4" name="Tekstboks 3"/>
          <p:cNvSpPr txBox="1"/>
          <p:nvPr/>
        </p:nvSpPr>
        <p:spPr>
          <a:xfrm>
            <a:off x="0" y="5949280"/>
            <a:ext cx="1043608" cy="369332"/>
          </a:xfrm>
          <a:prstGeom prst="rect">
            <a:avLst/>
          </a:prstGeom>
          <a:noFill/>
        </p:spPr>
        <p:txBody>
          <a:bodyPr wrap="square" rtlCol="0">
            <a:spAutoFit/>
          </a:bodyPr>
          <a:lstStyle/>
          <a:p>
            <a:endParaRPr lang="da-DK" dirty="0"/>
          </a:p>
        </p:txBody>
      </p:sp>
      <p:sp>
        <p:nvSpPr>
          <p:cNvPr id="9" name="Pladsholder til diasnummer 7"/>
          <p:cNvSpPr>
            <a:spLocks noGrp="1"/>
          </p:cNvSpPr>
          <p:nvPr>
            <p:ph type="sldNum" sz="quarter" idx="12"/>
          </p:nvPr>
        </p:nvSpPr>
        <p:spPr>
          <a:xfrm>
            <a:off x="0" y="0"/>
            <a:ext cx="457200" cy="476250"/>
          </a:xfrm>
        </p:spPr>
        <p:txBody>
          <a:bodyPr/>
          <a:lstStyle/>
          <a:p>
            <a:fld id="{6BAAE076-7F58-41A9-8F73-CDE9F5E0F14C}" type="slidenum">
              <a:rPr lang="da-DK" b="1" smtClean="0">
                <a:solidFill>
                  <a:schemeClr val="tx2"/>
                </a:solidFill>
              </a:rPr>
              <a:pPr/>
              <a:t>30</a:t>
            </a:fld>
            <a:endParaRPr lang="da-DK" b="1" dirty="0">
              <a:solidFill>
                <a:schemeClr val="tx2"/>
              </a:solidFill>
            </a:endParaRPr>
          </a:p>
        </p:txBody>
      </p:sp>
      <p:pic>
        <p:nvPicPr>
          <p:cNvPr id="6" name="Billede 5" descr="glæde i Ejby medborgerhus2.jpg"/>
          <p:cNvPicPr>
            <a:picLocks noChangeAspect="1"/>
          </p:cNvPicPr>
          <p:nvPr/>
        </p:nvPicPr>
        <p:blipFill>
          <a:blip r:embed="rId3" cstate="print"/>
          <a:stretch>
            <a:fillRect/>
          </a:stretch>
        </p:blipFill>
        <p:spPr>
          <a:xfrm>
            <a:off x="3923928" y="3645024"/>
            <a:ext cx="3543300" cy="244602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980728"/>
          </a:xfrm>
          <a:solidFill>
            <a:schemeClr val="tx2">
              <a:lumMod val="40000"/>
              <a:lumOff val="60000"/>
            </a:schemeClr>
          </a:solidFill>
        </p:spPr>
        <p:txBody>
          <a:bodyPr>
            <a:noAutofit/>
          </a:bodyPr>
          <a:lstStyle/>
          <a:p>
            <a:r>
              <a:rPr lang="en-GB" sz="3200" dirty="0" smtClean="0"/>
              <a:t>        What’s the problem</a:t>
            </a:r>
            <a:endParaRPr lang="en-GB" sz="3200" dirty="0"/>
          </a:p>
        </p:txBody>
      </p:sp>
      <p:sp>
        <p:nvSpPr>
          <p:cNvPr id="10" name="Pladsholder til indhold 9"/>
          <p:cNvSpPr>
            <a:spLocks noGrp="1"/>
          </p:cNvSpPr>
          <p:nvPr>
            <p:ph idx="1"/>
          </p:nvPr>
        </p:nvSpPr>
        <p:spPr>
          <a:xfrm>
            <a:off x="827584" y="1268760"/>
            <a:ext cx="8074144" cy="4968552"/>
          </a:xfrm>
          <a:noFill/>
        </p:spPr>
        <p:txBody>
          <a:bodyPr>
            <a:normAutofit fontScale="92500" lnSpcReduction="10000"/>
          </a:bodyPr>
          <a:lstStyle/>
          <a:p>
            <a:pPr marL="0" indent="0">
              <a:lnSpc>
                <a:spcPct val="150000"/>
              </a:lnSpc>
              <a:spcBef>
                <a:spcPts val="0"/>
              </a:spcBef>
              <a:buNone/>
            </a:pPr>
            <a:r>
              <a:rPr lang="en-GB" sz="1900" b="1" dirty="0" smtClean="0">
                <a:latin typeface="Arial" pitchFamily="34" charset="0"/>
                <a:cs typeface="Arial" pitchFamily="34" charset="0"/>
              </a:rPr>
              <a:t>The challenge is URBANISATION  / internal immigration</a:t>
            </a:r>
          </a:p>
          <a:p>
            <a:pPr marL="0" indent="0">
              <a:lnSpc>
                <a:spcPct val="150000"/>
              </a:lnSpc>
              <a:spcBef>
                <a:spcPts val="1200"/>
              </a:spcBef>
              <a:buNone/>
            </a:pPr>
            <a:r>
              <a:rPr lang="en-GB" sz="1900" dirty="0" smtClean="0">
                <a:latin typeface="Arial" pitchFamily="34" charset="0"/>
                <a:cs typeface="Arial" pitchFamily="34" charset="0"/>
              </a:rPr>
              <a:t>The purpose is in our area to help to counter the current trend,</a:t>
            </a:r>
          </a:p>
          <a:p>
            <a:pPr marL="0" indent="0">
              <a:lnSpc>
                <a:spcPct val="150000"/>
              </a:lnSpc>
              <a:spcBef>
                <a:spcPts val="0"/>
              </a:spcBef>
              <a:buNone/>
            </a:pPr>
            <a:r>
              <a:rPr lang="en-GB" sz="1800" dirty="0" smtClean="0">
                <a:latin typeface="Arial" pitchFamily="34" charset="0"/>
                <a:cs typeface="Arial" pitchFamily="34" charset="0"/>
              </a:rPr>
              <a:t>where citizens are moving from rural to urban areas.</a:t>
            </a:r>
          </a:p>
          <a:p>
            <a:pPr marL="274320" lvl="1" indent="0">
              <a:lnSpc>
                <a:spcPct val="150000"/>
              </a:lnSpc>
              <a:spcBef>
                <a:spcPts val="1200"/>
              </a:spcBef>
              <a:buNone/>
            </a:pPr>
            <a:r>
              <a:rPr lang="en-US" sz="1800" dirty="0" smtClean="0">
                <a:latin typeface="Arial" pitchFamily="34" charset="0"/>
                <a:cs typeface="Arial" pitchFamily="34" charset="0"/>
              </a:rPr>
              <a:t>in 1950  - 29% of the world population  lived in major cities</a:t>
            </a:r>
            <a:br>
              <a:rPr lang="en-US" sz="1800" dirty="0" smtClean="0">
                <a:latin typeface="Arial" pitchFamily="34" charset="0"/>
                <a:cs typeface="Arial" pitchFamily="34" charset="0"/>
              </a:rPr>
            </a:br>
            <a:r>
              <a:rPr lang="en-US" sz="1800" dirty="0" smtClean="0">
                <a:latin typeface="Arial" pitchFamily="34" charset="0"/>
                <a:cs typeface="Arial" pitchFamily="34" charset="0"/>
              </a:rPr>
              <a:t>In 2012  - 50 % of the world population lived in major cities</a:t>
            </a:r>
            <a:br>
              <a:rPr lang="en-US" sz="1800" dirty="0" smtClean="0">
                <a:latin typeface="Arial" pitchFamily="34" charset="0"/>
                <a:cs typeface="Arial" pitchFamily="34" charset="0"/>
              </a:rPr>
            </a:br>
            <a:r>
              <a:rPr lang="en-US" sz="1800" dirty="0" smtClean="0">
                <a:latin typeface="Arial" pitchFamily="34" charset="0"/>
                <a:cs typeface="Arial" pitchFamily="34" charset="0"/>
              </a:rPr>
              <a:t>in 2050  - 75% of the world population  will live in larger cities</a:t>
            </a:r>
          </a:p>
          <a:p>
            <a:pPr marL="274320" lvl="1" indent="0">
              <a:lnSpc>
                <a:spcPct val="150000"/>
              </a:lnSpc>
              <a:spcBef>
                <a:spcPts val="0"/>
              </a:spcBef>
              <a:buNone/>
            </a:pPr>
            <a:r>
              <a:rPr lang="en-GB" sz="1800" dirty="0" smtClean="0">
                <a:latin typeface="Arial" pitchFamily="34" charset="0"/>
                <a:cs typeface="Arial" pitchFamily="34" charset="0"/>
              </a:rPr>
              <a:t>(UN estimate)</a:t>
            </a:r>
          </a:p>
          <a:p>
            <a:pPr marL="274320" lvl="1" indent="0">
              <a:lnSpc>
                <a:spcPct val="150000"/>
              </a:lnSpc>
              <a:spcBef>
                <a:spcPts val="0"/>
              </a:spcBef>
              <a:buNone/>
            </a:pPr>
            <a:endParaRPr lang="en-GB" sz="1800" dirty="0" smtClean="0">
              <a:latin typeface="Arial" pitchFamily="34" charset="0"/>
              <a:cs typeface="Arial" pitchFamily="34" charset="0"/>
            </a:endParaRPr>
          </a:p>
          <a:p>
            <a:pPr marL="0" lvl="1" indent="0">
              <a:lnSpc>
                <a:spcPct val="150000"/>
              </a:lnSpc>
              <a:spcBef>
                <a:spcPts val="0"/>
              </a:spcBef>
              <a:buNone/>
            </a:pPr>
            <a:r>
              <a:rPr lang="en-GB" sz="1800" dirty="0" smtClean="0">
                <a:latin typeface="Arial" pitchFamily="34" charset="0"/>
                <a:cs typeface="Arial" pitchFamily="34" charset="0"/>
              </a:rPr>
              <a:t>This creates unbalanced countries  -  it weakens </a:t>
            </a:r>
          </a:p>
          <a:p>
            <a:pPr marL="606888" lvl="2" indent="-360000">
              <a:lnSpc>
                <a:spcPct val="150000"/>
              </a:lnSpc>
              <a:spcBef>
                <a:spcPts val="0"/>
              </a:spcBef>
              <a:buClrTx/>
              <a:buFont typeface="Wingdings" pitchFamily="2" charset="2"/>
              <a:buChar char="§"/>
            </a:pPr>
            <a:r>
              <a:rPr lang="en-GB" sz="1800" dirty="0" smtClean="0">
                <a:latin typeface="Arial" pitchFamily="34" charset="0"/>
                <a:cs typeface="Arial" pitchFamily="34" charset="0"/>
              </a:rPr>
              <a:t>the social equality and inclusion</a:t>
            </a:r>
          </a:p>
          <a:p>
            <a:pPr marL="606888" lvl="2" indent="-360000">
              <a:lnSpc>
                <a:spcPct val="150000"/>
              </a:lnSpc>
              <a:spcBef>
                <a:spcPts val="0"/>
              </a:spcBef>
              <a:buClrTx/>
              <a:buFont typeface="Wingdings" pitchFamily="2" charset="2"/>
              <a:buChar char="§"/>
            </a:pPr>
            <a:r>
              <a:rPr lang="en-GB" sz="1800" dirty="0" smtClean="0">
                <a:latin typeface="Arial" pitchFamily="34" charset="0"/>
                <a:cs typeface="Arial" pitchFamily="34" charset="0"/>
              </a:rPr>
              <a:t>the cultural cohesion </a:t>
            </a:r>
          </a:p>
          <a:p>
            <a:pPr marL="606888" lvl="2" indent="-360000">
              <a:lnSpc>
                <a:spcPct val="150000"/>
              </a:lnSpc>
              <a:spcBef>
                <a:spcPts val="0"/>
              </a:spcBef>
              <a:buClrTx/>
              <a:buFont typeface="Wingdings" pitchFamily="2" charset="2"/>
              <a:buChar char="§"/>
            </a:pPr>
            <a:r>
              <a:rPr lang="en-GB" sz="1800" dirty="0" smtClean="0">
                <a:latin typeface="Arial" pitchFamily="34" charset="0"/>
                <a:cs typeface="Arial" pitchFamily="34" charset="0"/>
              </a:rPr>
              <a:t>the economic sustainability</a:t>
            </a:r>
            <a:endParaRPr lang="da-DK" sz="1800" dirty="0" smtClean="0">
              <a:latin typeface="Arial" pitchFamily="34" charset="0"/>
              <a:cs typeface="Arial" pitchFamily="34" charset="0"/>
            </a:endParaRPr>
          </a:p>
          <a:p>
            <a:pPr marL="0" lvl="1" indent="0">
              <a:lnSpc>
                <a:spcPct val="150000"/>
              </a:lnSpc>
              <a:spcBef>
                <a:spcPts val="0"/>
              </a:spcBef>
              <a:buNone/>
            </a:pPr>
            <a:endParaRPr lang="en-GB" sz="1800" dirty="0" smtClean="0">
              <a:latin typeface="Arial" pitchFamily="34" charset="0"/>
              <a:cs typeface="Arial" pitchFamily="34" charset="0"/>
            </a:endParaRPr>
          </a:p>
        </p:txBody>
      </p:sp>
      <p:sp>
        <p:nvSpPr>
          <p:cNvPr id="4" name="Tekstboks 3"/>
          <p:cNvSpPr txBox="1"/>
          <p:nvPr/>
        </p:nvSpPr>
        <p:spPr>
          <a:xfrm>
            <a:off x="0" y="5949280"/>
            <a:ext cx="1043608" cy="369332"/>
          </a:xfrm>
          <a:prstGeom prst="rect">
            <a:avLst/>
          </a:prstGeom>
          <a:noFill/>
        </p:spPr>
        <p:txBody>
          <a:bodyPr wrap="square" rtlCol="0">
            <a:spAutoFit/>
          </a:bodyPr>
          <a:lstStyle/>
          <a:p>
            <a:endParaRPr lang="da-DK" dirty="0"/>
          </a:p>
        </p:txBody>
      </p:sp>
      <p:sp>
        <p:nvSpPr>
          <p:cNvPr id="9" name="Pladsholder til diasnummer 7"/>
          <p:cNvSpPr>
            <a:spLocks noGrp="1"/>
          </p:cNvSpPr>
          <p:nvPr>
            <p:ph type="sldNum" sz="quarter" idx="12"/>
          </p:nvPr>
        </p:nvSpPr>
        <p:spPr>
          <a:xfrm>
            <a:off x="8532440" y="260648"/>
            <a:ext cx="457200" cy="432048"/>
          </a:xfrm>
        </p:spPr>
        <p:txBody>
          <a:bodyPr/>
          <a:lstStyle/>
          <a:p>
            <a:fld id="{6BAAE076-7F58-41A9-8F73-CDE9F5E0F14C}" type="slidenum">
              <a:rPr lang="da-DK" b="1" smtClean="0">
                <a:solidFill>
                  <a:schemeClr val="tx2"/>
                </a:solidFill>
              </a:rPr>
              <a:pPr/>
              <a:t>4</a:t>
            </a:fld>
            <a:endParaRPr lang="da-DK" b="1" dirty="0">
              <a:solidFill>
                <a:schemeClr val="tx2"/>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980728"/>
          </a:xfrm>
          <a:solidFill>
            <a:schemeClr val="tx2">
              <a:lumMod val="40000"/>
              <a:lumOff val="60000"/>
            </a:schemeClr>
          </a:solidFill>
        </p:spPr>
        <p:txBody>
          <a:bodyPr>
            <a:noAutofit/>
          </a:bodyPr>
          <a:lstStyle/>
          <a:p>
            <a:r>
              <a:rPr lang="en-GB" sz="3200" dirty="0" smtClean="0"/>
              <a:t>       U</a:t>
            </a:r>
            <a:r>
              <a:rPr lang="en-GB" sz="3200" b="1" dirty="0" smtClean="0">
                <a:latin typeface="Arial" pitchFamily="34" charset="0"/>
                <a:cs typeface="Arial" pitchFamily="34" charset="0"/>
              </a:rPr>
              <a:t>rbanisation  in Denmark</a:t>
            </a:r>
            <a:endParaRPr lang="en-GB" sz="3200" dirty="0"/>
          </a:p>
        </p:txBody>
      </p:sp>
      <p:sp>
        <p:nvSpPr>
          <p:cNvPr id="10" name="Pladsholder til indhold 9"/>
          <p:cNvSpPr>
            <a:spLocks noGrp="1"/>
          </p:cNvSpPr>
          <p:nvPr>
            <p:ph idx="1"/>
          </p:nvPr>
        </p:nvSpPr>
        <p:spPr>
          <a:xfrm>
            <a:off x="827584" y="1268760"/>
            <a:ext cx="8074144" cy="5472608"/>
          </a:xfrm>
        </p:spPr>
        <p:txBody>
          <a:bodyPr>
            <a:normAutofit/>
          </a:bodyPr>
          <a:lstStyle/>
          <a:p>
            <a:pPr marL="0" indent="0">
              <a:lnSpc>
                <a:spcPct val="150000"/>
              </a:lnSpc>
              <a:spcBef>
                <a:spcPts val="0"/>
              </a:spcBef>
              <a:buNone/>
            </a:pPr>
            <a:endParaRPr lang="en-GB" sz="1900" b="1" dirty="0" smtClean="0">
              <a:latin typeface="Arial" pitchFamily="34" charset="0"/>
              <a:cs typeface="Arial" pitchFamily="34" charset="0"/>
            </a:endParaRPr>
          </a:p>
          <a:p>
            <a:pPr marL="0" indent="0">
              <a:lnSpc>
                <a:spcPct val="150000"/>
              </a:lnSpc>
              <a:spcBef>
                <a:spcPts val="0"/>
              </a:spcBef>
              <a:buNone/>
            </a:pPr>
            <a:endParaRPr lang="en-GB" sz="1900" b="1" dirty="0" smtClean="0">
              <a:latin typeface="Arial" pitchFamily="34" charset="0"/>
              <a:cs typeface="Arial" pitchFamily="34" charset="0"/>
            </a:endParaRPr>
          </a:p>
          <a:p>
            <a:pPr marL="0" indent="0">
              <a:lnSpc>
                <a:spcPct val="150000"/>
              </a:lnSpc>
              <a:spcBef>
                <a:spcPts val="0"/>
              </a:spcBef>
              <a:buNone/>
            </a:pPr>
            <a:endParaRPr lang="en-GB" sz="1900" b="1" dirty="0" smtClean="0">
              <a:latin typeface="Arial" pitchFamily="34" charset="0"/>
              <a:cs typeface="Arial" pitchFamily="34" charset="0"/>
            </a:endParaRPr>
          </a:p>
          <a:p>
            <a:pPr marL="0" lvl="1" indent="0">
              <a:lnSpc>
                <a:spcPct val="150000"/>
              </a:lnSpc>
              <a:spcBef>
                <a:spcPts val="0"/>
              </a:spcBef>
              <a:buNone/>
            </a:pPr>
            <a:endParaRPr lang="en-GB" sz="1800" dirty="0" smtClean="0">
              <a:latin typeface="Arial" pitchFamily="34" charset="0"/>
              <a:cs typeface="Arial" pitchFamily="34" charset="0"/>
            </a:endParaRPr>
          </a:p>
          <a:p>
            <a:pPr marL="0" lvl="1" indent="0">
              <a:lnSpc>
                <a:spcPct val="150000"/>
              </a:lnSpc>
              <a:spcBef>
                <a:spcPts val="0"/>
              </a:spcBef>
              <a:buNone/>
            </a:pPr>
            <a:endParaRPr lang="en-GB" sz="1800" dirty="0" smtClean="0">
              <a:latin typeface="Arial" pitchFamily="34" charset="0"/>
              <a:cs typeface="Arial" pitchFamily="34" charset="0"/>
            </a:endParaRPr>
          </a:p>
          <a:p>
            <a:pPr marL="0" lvl="1" indent="0">
              <a:lnSpc>
                <a:spcPct val="150000"/>
              </a:lnSpc>
              <a:spcBef>
                <a:spcPts val="0"/>
              </a:spcBef>
              <a:buNone/>
            </a:pPr>
            <a:endParaRPr lang="en-GB" sz="1800" dirty="0" smtClean="0">
              <a:latin typeface="Arial" pitchFamily="34" charset="0"/>
              <a:cs typeface="Arial" pitchFamily="34" charset="0"/>
            </a:endParaRPr>
          </a:p>
          <a:p>
            <a:pPr marL="0" lvl="1" indent="0">
              <a:lnSpc>
                <a:spcPct val="150000"/>
              </a:lnSpc>
              <a:spcBef>
                <a:spcPts val="0"/>
              </a:spcBef>
              <a:buNone/>
            </a:pPr>
            <a:endParaRPr lang="en-GB" sz="1800" dirty="0" smtClean="0">
              <a:latin typeface="Arial" pitchFamily="34" charset="0"/>
              <a:cs typeface="Arial" pitchFamily="34" charset="0"/>
            </a:endParaRPr>
          </a:p>
          <a:p>
            <a:pPr marL="0" lvl="1" indent="0">
              <a:lnSpc>
                <a:spcPct val="150000"/>
              </a:lnSpc>
              <a:spcBef>
                <a:spcPts val="0"/>
              </a:spcBef>
              <a:buNone/>
            </a:pPr>
            <a:endParaRPr lang="en-GB" sz="1800" dirty="0" smtClean="0">
              <a:latin typeface="Arial" pitchFamily="34" charset="0"/>
              <a:cs typeface="Arial" pitchFamily="34" charset="0"/>
            </a:endParaRPr>
          </a:p>
        </p:txBody>
      </p:sp>
      <p:sp>
        <p:nvSpPr>
          <p:cNvPr id="4" name="Tekstboks 3"/>
          <p:cNvSpPr txBox="1"/>
          <p:nvPr/>
        </p:nvSpPr>
        <p:spPr>
          <a:xfrm>
            <a:off x="0" y="5949280"/>
            <a:ext cx="1043608" cy="369332"/>
          </a:xfrm>
          <a:prstGeom prst="rect">
            <a:avLst/>
          </a:prstGeom>
          <a:noFill/>
        </p:spPr>
        <p:txBody>
          <a:bodyPr wrap="square" rtlCol="0">
            <a:spAutoFit/>
          </a:bodyPr>
          <a:lstStyle/>
          <a:p>
            <a:endParaRPr lang="da-DK" dirty="0"/>
          </a:p>
        </p:txBody>
      </p:sp>
      <p:sp>
        <p:nvSpPr>
          <p:cNvPr id="9" name="Pladsholder til diasnummer 7"/>
          <p:cNvSpPr>
            <a:spLocks noGrp="1"/>
          </p:cNvSpPr>
          <p:nvPr>
            <p:ph type="sldNum" sz="quarter" idx="12"/>
          </p:nvPr>
        </p:nvSpPr>
        <p:spPr>
          <a:xfrm>
            <a:off x="8532440" y="260648"/>
            <a:ext cx="457200" cy="432048"/>
          </a:xfrm>
        </p:spPr>
        <p:txBody>
          <a:bodyPr/>
          <a:lstStyle/>
          <a:p>
            <a:fld id="{6BAAE076-7F58-41A9-8F73-CDE9F5E0F14C}" type="slidenum">
              <a:rPr lang="da-DK" b="1" smtClean="0">
                <a:solidFill>
                  <a:schemeClr val="tx2"/>
                </a:solidFill>
              </a:rPr>
              <a:pPr/>
              <a:t>5</a:t>
            </a:fld>
            <a:endParaRPr lang="da-DK" b="1" dirty="0">
              <a:solidFill>
                <a:schemeClr val="tx2"/>
              </a:solidFill>
            </a:endParaRPr>
          </a:p>
        </p:txBody>
      </p:sp>
      <p:pic>
        <p:nvPicPr>
          <p:cNvPr id="7" name="Billede 6" descr="urbanisering in DK.jpg"/>
          <p:cNvPicPr>
            <a:picLocks noChangeAspect="1"/>
          </p:cNvPicPr>
          <p:nvPr/>
        </p:nvPicPr>
        <p:blipFill>
          <a:blip r:embed="rId3" cstate="print"/>
          <a:stretch>
            <a:fillRect/>
          </a:stretch>
        </p:blipFill>
        <p:spPr>
          <a:xfrm>
            <a:off x="3851920" y="1196752"/>
            <a:ext cx="4896544" cy="3001108"/>
          </a:xfrm>
          <a:prstGeom prst="rect">
            <a:avLst/>
          </a:prstGeom>
        </p:spPr>
      </p:pic>
      <p:graphicFrame>
        <p:nvGraphicFramePr>
          <p:cNvPr id="8" name="Tabel 7"/>
          <p:cNvGraphicFramePr>
            <a:graphicFrameLocks noGrp="1"/>
          </p:cNvGraphicFramePr>
          <p:nvPr/>
        </p:nvGraphicFramePr>
        <p:xfrm>
          <a:off x="683568" y="1196752"/>
          <a:ext cx="2687960" cy="4937760"/>
        </p:xfrm>
        <a:graphic>
          <a:graphicData uri="http://schemas.openxmlformats.org/drawingml/2006/table">
            <a:tbl>
              <a:tblPr firstRow="1" bandRow="1">
                <a:tableStyleId>{5C22544A-7EE6-4342-B048-85BDC9FD1C3A}</a:tableStyleId>
              </a:tblPr>
              <a:tblGrid>
                <a:gridCol w="1031776"/>
                <a:gridCol w="1656184"/>
              </a:tblGrid>
              <a:tr h="370840">
                <a:tc>
                  <a:txBody>
                    <a:bodyPr/>
                    <a:lstStyle/>
                    <a:p>
                      <a:r>
                        <a:rPr lang="en-GB" sz="1300" baseline="0" dirty="0" smtClean="0">
                          <a:latin typeface="Arial" pitchFamily="34" charset="0"/>
                        </a:rPr>
                        <a:t>Year</a:t>
                      </a:r>
                      <a:endParaRPr lang="en-GB" sz="1300" baseline="0" dirty="0">
                        <a:latin typeface="Arial" pitchFamily="34" charset="0"/>
                      </a:endParaRPr>
                    </a:p>
                  </a:txBody>
                  <a:tcPr anchor="ctr"/>
                </a:tc>
                <a:tc>
                  <a:txBody>
                    <a:bodyPr/>
                    <a:lstStyle/>
                    <a:p>
                      <a:r>
                        <a:rPr lang="en-GB" sz="1300" baseline="0" dirty="0" smtClean="0">
                          <a:latin typeface="Arial" pitchFamily="34" charset="0"/>
                        </a:rPr>
                        <a:t>Pct  of population</a:t>
                      </a:r>
                    </a:p>
                    <a:p>
                      <a:r>
                        <a:rPr lang="en-GB" sz="1300" baseline="0" dirty="0" smtClean="0">
                          <a:latin typeface="Arial" pitchFamily="34" charset="0"/>
                        </a:rPr>
                        <a:t>in cities</a:t>
                      </a:r>
                      <a:endParaRPr lang="en-GB" sz="1300" baseline="0" dirty="0">
                        <a:latin typeface="Arial" pitchFamily="34" charset="0"/>
                      </a:endParaRPr>
                    </a:p>
                  </a:txBody>
                  <a:tcPr anchor="ctr"/>
                </a:tc>
              </a:tr>
              <a:tr h="370840">
                <a:tc>
                  <a:txBody>
                    <a:bodyPr/>
                    <a:lstStyle/>
                    <a:p>
                      <a:r>
                        <a:rPr lang="en-GB" sz="1300" baseline="0" dirty="0" smtClean="0">
                          <a:latin typeface="Arial" pitchFamily="34" charset="0"/>
                        </a:rPr>
                        <a:t>1840</a:t>
                      </a:r>
                      <a:endParaRPr lang="en-GB" sz="1300" baseline="0" dirty="0">
                        <a:latin typeface="Arial" pitchFamily="34" charset="0"/>
                      </a:endParaRPr>
                    </a:p>
                  </a:txBody>
                  <a:tcPr marT="36000" marB="36000" anchor="ctr"/>
                </a:tc>
                <a:tc>
                  <a:txBody>
                    <a:bodyPr/>
                    <a:lstStyle/>
                    <a:p>
                      <a:r>
                        <a:rPr lang="en-GB" sz="1300" baseline="0" dirty="0" smtClean="0">
                          <a:latin typeface="Arial" pitchFamily="34" charset="0"/>
                        </a:rPr>
                        <a:t>20 pct</a:t>
                      </a:r>
                      <a:endParaRPr lang="en-GB" sz="1300" baseline="0" dirty="0">
                        <a:latin typeface="Arial" pitchFamily="34" charset="0"/>
                      </a:endParaRPr>
                    </a:p>
                  </a:txBody>
                  <a:tcPr marT="36000" marB="36000" anchor="ctr"/>
                </a:tc>
              </a:tr>
              <a:tr h="370840">
                <a:tc>
                  <a:txBody>
                    <a:bodyPr/>
                    <a:lstStyle/>
                    <a:p>
                      <a:r>
                        <a:rPr lang="en-GB" sz="1300" baseline="0" dirty="0" smtClean="0">
                          <a:latin typeface="Arial" pitchFamily="34" charset="0"/>
                        </a:rPr>
                        <a:t>1870</a:t>
                      </a:r>
                      <a:endParaRPr lang="en-GB" sz="1300" baseline="0" dirty="0">
                        <a:latin typeface="Arial" pitchFamily="34" charset="0"/>
                      </a:endParaRPr>
                    </a:p>
                  </a:txBody>
                  <a:tcPr marT="36000" marB="36000" anchor="ctr"/>
                </a:tc>
                <a:tc>
                  <a:txBody>
                    <a:bodyPr/>
                    <a:lstStyle/>
                    <a:p>
                      <a:r>
                        <a:rPr lang="en-GB" sz="1300" baseline="0" dirty="0" smtClean="0">
                          <a:latin typeface="Arial" pitchFamily="34" charset="0"/>
                        </a:rPr>
                        <a:t>25 pct</a:t>
                      </a:r>
                      <a:endParaRPr lang="en-GB" sz="1300" baseline="0" dirty="0">
                        <a:latin typeface="Arial" pitchFamily="34" charset="0"/>
                      </a:endParaRPr>
                    </a:p>
                  </a:txBody>
                  <a:tcPr marT="36000" marB="36000" anchor="ctr"/>
                </a:tc>
              </a:tr>
              <a:tr h="370840">
                <a:tc>
                  <a:txBody>
                    <a:bodyPr/>
                    <a:lstStyle/>
                    <a:p>
                      <a:r>
                        <a:rPr lang="en-GB" sz="1300" baseline="0" dirty="0" smtClean="0">
                          <a:latin typeface="Arial" pitchFamily="34" charset="0"/>
                        </a:rPr>
                        <a:t>1900</a:t>
                      </a:r>
                      <a:endParaRPr lang="en-GB" sz="1300" baseline="0" dirty="0">
                        <a:latin typeface="Arial" pitchFamily="34" charset="0"/>
                      </a:endParaRPr>
                    </a:p>
                  </a:txBody>
                  <a:tcPr marT="36000" marB="36000" anchor="ctr"/>
                </a:tc>
                <a:tc>
                  <a:txBody>
                    <a:bodyPr/>
                    <a:lstStyle/>
                    <a:p>
                      <a:r>
                        <a:rPr lang="en-GB" sz="1300" baseline="0" dirty="0" smtClean="0">
                          <a:latin typeface="Arial" pitchFamily="34" charset="0"/>
                        </a:rPr>
                        <a:t>40 pct</a:t>
                      </a:r>
                      <a:endParaRPr lang="en-GB" sz="1300" baseline="0" dirty="0">
                        <a:latin typeface="Arial" pitchFamily="34" charset="0"/>
                      </a:endParaRPr>
                    </a:p>
                  </a:txBody>
                  <a:tcPr marT="36000" marB="36000" anchor="ctr"/>
                </a:tc>
              </a:tr>
              <a:tr h="370840">
                <a:tc>
                  <a:txBody>
                    <a:bodyPr/>
                    <a:lstStyle/>
                    <a:p>
                      <a:r>
                        <a:rPr lang="en-GB" sz="1300" baseline="0" dirty="0" smtClean="0">
                          <a:latin typeface="Arial" pitchFamily="34" charset="0"/>
                        </a:rPr>
                        <a:t>1921</a:t>
                      </a:r>
                      <a:endParaRPr lang="en-GB" sz="1300" baseline="0" dirty="0">
                        <a:latin typeface="Arial" pitchFamily="34" charset="0"/>
                      </a:endParaRPr>
                    </a:p>
                  </a:txBody>
                  <a:tcPr marT="36000" marB="36000" anchor="ctr"/>
                </a:tc>
                <a:tc>
                  <a:txBody>
                    <a:bodyPr/>
                    <a:lstStyle/>
                    <a:p>
                      <a:r>
                        <a:rPr lang="en-GB" sz="1300" baseline="0" dirty="0" smtClean="0">
                          <a:latin typeface="Arial" pitchFamily="34" charset="0"/>
                        </a:rPr>
                        <a:t>50 pct</a:t>
                      </a:r>
                      <a:endParaRPr lang="en-GB" sz="1300" baseline="0" dirty="0">
                        <a:latin typeface="Arial" pitchFamily="34" charset="0"/>
                      </a:endParaRPr>
                    </a:p>
                  </a:txBody>
                  <a:tcPr marT="36000" marB="36000" anchor="ctr"/>
                </a:tc>
              </a:tr>
              <a:tr h="370840">
                <a:tc>
                  <a:txBody>
                    <a:bodyPr/>
                    <a:lstStyle/>
                    <a:p>
                      <a:r>
                        <a:rPr lang="en-GB" sz="1300" baseline="0" dirty="0" smtClean="0">
                          <a:latin typeface="Arial" pitchFamily="34" charset="0"/>
                        </a:rPr>
                        <a:t>1950</a:t>
                      </a:r>
                      <a:endParaRPr lang="en-GB" sz="1300" baseline="0" dirty="0">
                        <a:latin typeface="Arial" pitchFamily="34" charset="0"/>
                      </a:endParaRPr>
                    </a:p>
                  </a:txBody>
                  <a:tcPr marT="36000" marB="36000" anchor="ctr"/>
                </a:tc>
                <a:tc>
                  <a:txBody>
                    <a:bodyPr/>
                    <a:lstStyle/>
                    <a:p>
                      <a:r>
                        <a:rPr lang="en-GB" sz="1300" baseline="0" dirty="0" smtClean="0">
                          <a:latin typeface="Arial" pitchFamily="34" charset="0"/>
                        </a:rPr>
                        <a:t>66 pct</a:t>
                      </a:r>
                      <a:endParaRPr lang="en-GB" sz="1300" baseline="0" dirty="0">
                        <a:latin typeface="Arial" pitchFamily="34" charset="0"/>
                      </a:endParaRPr>
                    </a:p>
                  </a:txBody>
                  <a:tcPr marT="36000" marB="36000" anchor="ctr"/>
                </a:tc>
              </a:tr>
              <a:tr h="370840">
                <a:tc>
                  <a:txBody>
                    <a:bodyPr/>
                    <a:lstStyle/>
                    <a:p>
                      <a:r>
                        <a:rPr lang="en-GB" sz="1300" baseline="0" dirty="0" smtClean="0">
                          <a:latin typeface="Arial" pitchFamily="34" charset="0"/>
                        </a:rPr>
                        <a:t>1960</a:t>
                      </a:r>
                      <a:endParaRPr lang="en-GB" sz="1300" baseline="0" dirty="0">
                        <a:latin typeface="Arial" pitchFamily="34" charset="0"/>
                      </a:endParaRPr>
                    </a:p>
                  </a:txBody>
                  <a:tcPr marT="36000" marB="36000" anchor="ctr"/>
                </a:tc>
                <a:tc>
                  <a:txBody>
                    <a:bodyPr/>
                    <a:lstStyle/>
                    <a:p>
                      <a:r>
                        <a:rPr lang="en-GB" sz="1300" baseline="0" dirty="0" smtClean="0">
                          <a:latin typeface="Arial" pitchFamily="34" charset="0"/>
                        </a:rPr>
                        <a:t>73 pct</a:t>
                      </a:r>
                      <a:endParaRPr lang="en-GB" sz="1300" baseline="0" dirty="0">
                        <a:latin typeface="Arial" pitchFamily="34" charset="0"/>
                      </a:endParaRPr>
                    </a:p>
                  </a:txBody>
                  <a:tcPr marT="36000" marB="36000" anchor="ctr"/>
                </a:tc>
              </a:tr>
              <a:tr h="370840">
                <a:tc>
                  <a:txBody>
                    <a:bodyPr/>
                    <a:lstStyle/>
                    <a:p>
                      <a:r>
                        <a:rPr lang="en-GB" sz="1300" baseline="0" dirty="0" smtClean="0">
                          <a:latin typeface="Arial" pitchFamily="34" charset="0"/>
                        </a:rPr>
                        <a:t>1970</a:t>
                      </a:r>
                      <a:endParaRPr lang="en-GB" sz="1300" baseline="0" dirty="0">
                        <a:latin typeface="Arial" pitchFamily="34" charset="0"/>
                      </a:endParaRPr>
                    </a:p>
                  </a:txBody>
                  <a:tcPr marT="36000" marB="36000" anchor="ctr"/>
                </a:tc>
                <a:tc>
                  <a:txBody>
                    <a:bodyPr/>
                    <a:lstStyle/>
                    <a:p>
                      <a:r>
                        <a:rPr lang="en-GB" sz="1300" baseline="0" dirty="0" smtClean="0">
                          <a:latin typeface="Arial" pitchFamily="34" charset="0"/>
                        </a:rPr>
                        <a:t>80 pct</a:t>
                      </a:r>
                      <a:endParaRPr lang="en-GB" sz="1300" baseline="0" dirty="0">
                        <a:latin typeface="Arial" pitchFamily="34" charset="0"/>
                      </a:endParaRPr>
                    </a:p>
                  </a:txBody>
                  <a:tcPr marT="36000" marB="36000" anchor="ctr"/>
                </a:tc>
              </a:tr>
              <a:tr h="370840">
                <a:tc>
                  <a:txBody>
                    <a:bodyPr/>
                    <a:lstStyle/>
                    <a:p>
                      <a:r>
                        <a:rPr lang="en-GB" sz="1300" baseline="0" dirty="0" smtClean="0">
                          <a:latin typeface="Arial" pitchFamily="34" charset="0"/>
                        </a:rPr>
                        <a:t>1980</a:t>
                      </a:r>
                      <a:endParaRPr lang="en-GB" sz="1300" baseline="0" dirty="0">
                        <a:latin typeface="Arial" pitchFamily="34" charset="0"/>
                      </a:endParaRPr>
                    </a:p>
                  </a:txBody>
                  <a:tcPr marT="36000" marB="36000" anchor="ctr"/>
                </a:tc>
                <a:tc>
                  <a:txBody>
                    <a:bodyPr/>
                    <a:lstStyle/>
                    <a:p>
                      <a:r>
                        <a:rPr lang="en-GB" sz="1300" baseline="0" dirty="0" smtClean="0">
                          <a:latin typeface="Arial" pitchFamily="34" charset="0"/>
                        </a:rPr>
                        <a:t>82 pct</a:t>
                      </a:r>
                      <a:endParaRPr lang="en-GB" sz="1300" baseline="0" dirty="0">
                        <a:latin typeface="Arial" pitchFamily="34" charset="0"/>
                      </a:endParaRPr>
                    </a:p>
                  </a:txBody>
                  <a:tcPr marT="36000" marB="36000" anchor="ctr"/>
                </a:tc>
              </a:tr>
              <a:tr h="370840">
                <a:tc>
                  <a:txBody>
                    <a:bodyPr/>
                    <a:lstStyle/>
                    <a:p>
                      <a:r>
                        <a:rPr lang="en-GB" sz="1300" baseline="0" dirty="0" smtClean="0">
                          <a:latin typeface="Arial" pitchFamily="34" charset="0"/>
                        </a:rPr>
                        <a:t>2000</a:t>
                      </a:r>
                      <a:endParaRPr lang="en-GB" sz="1300" baseline="0" dirty="0">
                        <a:latin typeface="Arial" pitchFamily="34" charset="0"/>
                      </a:endParaRPr>
                    </a:p>
                  </a:txBody>
                  <a:tcPr marT="36000" marB="36000" anchor="ctr"/>
                </a:tc>
                <a:tc>
                  <a:txBody>
                    <a:bodyPr/>
                    <a:lstStyle/>
                    <a:p>
                      <a:r>
                        <a:rPr lang="en-GB" sz="1300" baseline="0" dirty="0" smtClean="0">
                          <a:latin typeface="Arial" pitchFamily="34" charset="0"/>
                        </a:rPr>
                        <a:t>85 pct</a:t>
                      </a:r>
                      <a:endParaRPr lang="en-GB" sz="1300" baseline="0" dirty="0">
                        <a:latin typeface="Arial" pitchFamily="34" charset="0"/>
                      </a:endParaRPr>
                    </a:p>
                  </a:txBody>
                  <a:tcPr marT="36000" marB="36000" anchor="ctr"/>
                </a:tc>
              </a:tr>
              <a:tr h="370840">
                <a:tc>
                  <a:txBody>
                    <a:bodyPr/>
                    <a:lstStyle/>
                    <a:p>
                      <a:r>
                        <a:rPr lang="en-GB" sz="1300" baseline="0" dirty="0" smtClean="0">
                          <a:latin typeface="Arial" pitchFamily="34" charset="0"/>
                        </a:rPr>
                        <a:t>2005</a:t>
                      </a:r>
                      <a:endParaRPr lang="en-GB" sz="1300" baseline="0" dirty="0">
                        <a:latin typeface="Arial" pitchFamily="34" charset="0"/>
                      </a:endParaRPr>
                    </a:p>
                  </a:txBody>
                  <a:tcPr marT="36000" marB="36000" anchor="ctr"/>
                </a:tc>
                <a:tc>
                  <a:txBody>
                    <a:bodyPr/>
                    <a:lstStyle/>
                    <a:p>
                      <a:r>
                        <a:rPr lang="en-GB" sz="1300" baseline="0" dirty="0" smtClean="0">
                          <a:latin typeface="Arial" pitchFamily="34" charset="0"/>
                        </a:rPr>
                        <a:t>86 pct</a:t>
                      </a:r>
                      <a:endParaRPr lang="en-GB" sz="1300" baseline="0" dirty="0">
                        <a:latin typeface="Arial" pitchFamily="34" charset="0"/>
                      </a:endParaRPr>
                    </a:p>
                  </a:txBody>
                  <a:tcPr marT="36000" marB="36000" anchor="ctr"/>
                </a:tc>
              </a:tr>
              <a:tr h="370840">
                <a:tc>
                  <a:txBody>
                    <a:bodyPr/>
                    <a:lstStyle/>
                    <a:p>
                      <a:r>
                        <a:rPr lang="en-GB" sz="1300" baseline="0" dirty="0" smtClean="0">
                          <a:latin typeface="Arial" pitchFamily="34" charset="0"/>
                        </a:rPr>
                        <a:t>2016</a:t>
                      </a:r>
                      <a:endParaRPr lang="en-GB" sz="1300" baseline="0" dirty="0">
                        <a:latin typeface="Arial" pitchFamily="34" charset="0"/>
                      </a:endParaRPr>
                    </a:p>
                  </a:txBody>
                  <a:tcPr marT="36000" marB="36000" anchor="ctr"/>
                </a:tc>
                <a:tc>
                  <a:txBody>
                    <a:bodyPr/>
                    <a:lstStyle/>
                    <a:p>
                      <a:r>
                        <a:rPr lang="en-GB" sz="1300" baseline="0" dirty="0" smtClean="0">
                          <a:latin typeface="Arial" pitchFamily="34" charset="0"/>
                        </a:rPr>
                        <a:t>88 pct</a:t>
                      </a:r>
                      <a:endParaRPr lang="en-GB" sz="1300" baseline="0" dirty="0">
                        <a:latin typeface="Arial" pitchFamily="34" charset="0"/>
                      </a:endParaRPr>
                    </a:p>
                  </a:txBody>
                  <a:tcPr marT="36000" marB="36000" anchor="ctr"/>
                </a:tc>
              </a:tr>
              <a:tr h="370840">
                <a:tc>
                  <a:txBody>
                    <a:bodyPr/>
                    <a:lstStyle/>
                    <a:p>
                      <a:r>
                        <a:rPr lang="en-GB" sz="1300" baseline="0" dirty="0" smtClean="0">
                          <a:latin typeface="Arial" pitchFamily="34" charset="0"/>
                        </a:rPr>
                        <a:t>2050</a:t>
                      </a:r>
                      <a:endParaRPr lang="en-GB" sz="1300" baseline="0" dirty="0">
                        <a:latin typeface="Arial" pitchFamily="34" charset="0"/>
                      </a:endParaRPr>
                    </a:p>
                  </a:txBody>
                  <a:tcPr marT="36000" marB="36000" anchor="ctr"/>
                </a:tc>
                <a:tc>
                  <a:txBody>
                    <a:bodyPr/>
                    <a:lstStyle/>
                    <a:p>
                      <a:r>
                        <a:rPr lang="en-GB" sz="1300" baseline="0" dirty="0" smtClean="0">
                          <a:latin typeface="Arial" pitchFamily="34" charset="0"/>
                        </a:rPr>
                        <a:t>?</a:t>
                      </a:r>
                      <a:endParaRPr lang="en-GB" sz="1300" baseline="0" dirty="0">
                        <a:latin typeface="Arial" pitchFamily="34" charset="0"/>
                      </a:endParaRPr>
                    </a:p>
                  </a:txBody>
                  <a:tcPr marT="36000" marB="36000" anchor="ct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908720"/>
          </a:xfrm>
          <a:solidFill>
            <a:schemeClr val="tx2">
              <a:lumMod val="40000"/>
              <a:lumOff val="60000"/>
            </a:schemeClr>
          </a:solidFill>
        </p:spPr>
        <p:txBody>
          <a:bodyPr>
            <a:noAutofit/>
          </a:bodyPr>
          <a:lstStyle/>
          <a:p>
            <a:r>
              <a:rPr lang="en-GB" sz="3200" dirty="0" smtClean="0"/>
              <a:t>          Urbanisation in Denmark and EU</a:t>
            </a:r>
            <a:endParaRPr lang="en-GB" sz="3200" dirty="0"/>
          </a:p>
        </p:txBody>
      </p:sp>
      <p:sp>
        <p:nvSpPr>
          <p:cNvPr id="10" name="Pladsholder til indhold 9"/>
          <p:cNvSpPr>
            <a:spLocks noGrp="1"/>
          </p:cNvSpPr>
          <p:nvPr>
            <p:ph idx="1"/>
          </p:nvPr>
        </p:nvSpPr>
        <p:spPr>
          <a:xfrm>
            <a:off x="1187624" y="1268760"/>
            <a:ext cx="7498080" cy="5256584"/>
          </a:xfrm>
        </p:spPr>
        <p:txBody>
          <a:bodyPr>
            <a:noAutofit/>
          </a:bodyPr>
          <a:lstStyle/>
          <a:p>
            <a:pPr marL="0" indent="0">
              <a:lnSpc>
                <a:spcPct val="130000"/>
              </a:lnSpc>
              <a:buNone/>
            </a:pPr>
            <a:r>
              <a:rPr lang="en-GB" sz="1600" b="1" dirty="0" smtClean="0">
                <a:latin typeface="Arial" pitchFamily="34" charset="0"/>
                <a:cs typeface="Arial" pitchFamily="34" charset="0"/>
              </a:rPr>
              <a:t>In a </a:t>
            </a:r>
            <a:r>
              <a:rPr lang="en-US" sz="1600" b="1" dirty="0" smtClean="0">
                <a:latin typeface="Arial" pitchFamily="34" charset="0"/>
                <a:cs typeface="Arial" pitchFamily="34" charset="0"/>
              </a:rPr>
              <a:t>European context, Denmark is one of the least urbanized countries.</a:t>
            </a:r>
          </a:p>
          <a:p>
            <a:pPr marL="0" indent="-288000">
              <a:lnSpc>
                <a:spcPct val="130000"/>
              </a:lnSpc>
              <a:spcBef>
                <a:spcPts val="0"/>
              </a:spcBef>
              <a:buFont typeface="Wingdings" pitchFamily="2" charset="2"/>
              <a:buChar char="§"/>
            </a:pPr>
            <a:r>
              <a:rPr lang="en-US" sz="1600" b="1" dirty="0" smtClean="0">
                <a:latin typeface="Arial" pitchFamily="34" charset="0"/>
                <a:cs typeface="Arial" pitchFamily="34" charset="0"/>
              </a:rPr>
              <a:t>21.9 pct of Danes lived in 2012 in very densely populated urban areas. </a:t>
            </a:r>
          </a:p>
          <a:p>
            <a:pPr marL="0" indent="0">
              <a:lnSpc>
                <a:spcPct val="130000"/>
              </a:lnSpc>
              <a:spcBef>
                <a:spcPts val="1200"/>
              </a:spcBef>
              <a:buNone/>
            </a:pPr>
            <a:r>
              <a:rPr lang="en-US" sz="1600" dirty="0" smtClean="0">
                <a:latin typeface="Arial" pitchFamily="34" charset="0"/>
                <a:cs typeface="Arial" pitchFamily="34" charset="0"/>
              </a:rPr>
              <a:t>The proportion of urban dwellers is far greater in </a:t>
            </a:r>
            <a:r>
              <a:rPr lang="en-US" sz="1600" dirty="0" err="1" smtClean="0">
                <a:latin typeface="Arial" pitchFamily="34" charset="0"/>
                <a:cs typeface="Arial" pitchFamily="34" charset="0"/>
              </a:rPr>
              <a:t>fx</a:t>
            </a:r>
            <a:r>
              <a:rPr lang="en-US" sz="1600" dirty="0" smtClean="0">
                <a:latin typeface="Arial" pitchFamily="34" charset="0"/>
                <a:cs typeface="Arial" pitchFamily="34" charset="0"/>
              </a:rPr>
              <a:t> </a:t>
            </a:r>
          </a:p>
          <a:p>
            <a:pPr marL="0" indent="-288000">
              <a:lnSpc>
                <a:spcPct val="130000"/>
              </a:lnSpc>
              <a:spcBef>
                <a:spcPts val="0"/>
              </a:spcBef>
              <a:buFont typeface="Wingdings" pitchFamily="2" charset="2"/>
              <a:buChar char="§"/>
            </a:pPr>
            <a:r>
              <a:rPr lang="en-US" sz="1600" dirty="0" smtClean="0">
                <a:latin typeface="Arial" pitchFamily="34" charset="0"/>
                <a:cs typeface="Arial" pitchFamily="34" charset="0"/>
              </a:rPr>
              <a:t>France (35.0 pct.), Germany (41.5), Spain (59.2), Netherlands (72.4)  </a:t>
            </a:r>
          </a:p>
          <a:p>
            <a:pPr marL="0" indent="-288000">
              <a:lnSpc>
                <a:spcPct val="130000"/>
              </a:lnSpc>
              <a:spcBef>
                <a:spcPts val="0"/>
              </a:spcBef>
              <a:buNone/>
            </a:pPr>
            <a:r>
              <a:rPr lang="en-US" sz="1600" dirty="0" smtClean="0">
                <a:latin typeface="Arial" pitchFamily="34" charset="0"/>
                <a:cs typeface="Arial" pitchFamily="34" charset="0"/>
              </a:rPr>
              <a:t>     and the UK (73.8).</a:t>
            </a:r>
          </a:p>
          <a:p>
            <a:pPr marL="0" indent="0">
              <a:lnSpc>
                <a:spcPct val="130000"/>
              </a:lnSpc>
              <a:spcBef>
                <a:spcPts val="1200"/>
              </a:spcBef>
              <a:buNone/>
            </a:pPr>
            <a:r>
              <a:rPr lang="en-US" sz="1600" dirty="0" smtClean="0">
                <a:latin typeface="Arial" pitchFamily="34" charset="0"/>
                <a:cs typeface="Arial" pitchFamily="34" charset="0"/>
              </a:rPr>
              <a:t>Denmark is the country in Western Europe, where the lowest proportion live in big cities. Only some Eastern European countries is less urbanized.</a:t>
            </a:r>
          </a:p>
          <a:p>
            <a:pPr marL="0" indent="0">
              <a:lnSpc>
                <a:spcPct val="130000"/>
              </a:lnSpc>
              <a:spcBef>
                <a:spcPts val="1200"/>
              </a:spcBef>
              <a:buNone/>
            </a:pPr>
            <a:r>
              <a:rPr lang="en-US" sz="1600" dirty="0" smtClean="0">
                <a:latin typeface="Arial" pitchFamily="34" charset="0"/>
                <a:cs typeface="Arial" pitchFamily="34" charset="0"/>
              </a:rPr>
              <a:t>However, If we include </a:t>
            </a:r>
            <a:r>
              <a:rPr lang="en-US" sz="1600" dirty="0" err="1" smtClean="0">
                <a:latin typeface="Arial" pitchFamily="34" charset="0"/>
                <a:cs typeface="Arial" pitchFamily="34" charset="0"/>
              </a:rPr>
              <a:t>Eurostat’s</a:t>
            </a:r>
            <a:r>
              <a:rPr lang="en-US" sz="1600" dirty="0" smtClean="0">
                <a:latin typeface="Arial" pitchFamily="34" charset="0"/>
                <a:cs typeface="Arial" pitchFamily="34" charset="0"/>
              </a:rPr>
              <a:t> definition of middle areas, which in Denmark especially consist of the larger provincial towns, so 70.8 pct. of the Danish population lives in urban areas. It is relatively high in the EU.</a:t>
            </a:r>
          </a:p>
          <a:p>
            <a:pPr marL="288000" indent="-288000">
              <a:lnSpc>
                <a:spcPct val="130000"/>
              </a:lnSpc>
              <a:buFont typeface="Wingdings" pitchFamily="2" charset="2"/>
              <a:buChar char="§"/>
            </a:pPr>
            <a:r>
              <a:rPr lang="en-US" sz="1600" dirty="0" smtClean="0">
                <a:latin typeface="Arial" pitchFamily="34" charset="0"/>
                <a:cs typeface="Arial" pitchFamily="34" charset="0"/>
              </a:rPr>
              <a:t>It means, the sparsely populated areas include 30 pct of the population.</a:t>
            </a:r>
          </a:p>
          <a:p>
            <a:pPr marL="0" indent="0">
              <a:lnSpc>
                <a:spcPct val="130000"/>
              </a:lnSpc>
              <a:buNone/>
            </a:pPr>
            <a:endParaRPr lang="en-US" sz="1400" i="1" dirty="0" smtClean="0">
              <a:latin typeface="Arial" pitchFamily="34" charset="0"/>
              <a:cs typeface="Arial" pitchFamily="34" charset="0"/>
            </a:endParaRPr>
          </a:p>
          <a:p>
            <a:pPr marL="0" indent="0">
              <a:lnSpc>
                <a:spcPct val="130000"/>
              </a:lnSpc>
              <a:buNone/>
            </a:pPr>
            <a:r>
              <a:rPr lang="en-US" sz="1400" i="1" dirty="0" smtClean="0">
                <a:latin typeface="Arial" pitchFamily="34" charset="0"/>
                <a:cs typeface="Arial" pitchFamily="34" charset="0"/>
              </a:rPr>
              <a:t>(</a:t>
            </a:r>
            <a:r>
              <a:rPr lang="en-US" sz="1400" i="1" dirty="0" smtClean="0">
                <a:latin typeface="Arial" pitchFamily="34" charset="0"/>
                <a:cs typeface="Arial" pitchFamily="34" charset="0"/>
              </a:rPr>
              <a:t>The European Commission's statistics office </a:t>
            </a:r>
            <a:r>
              <a:rPr lang="en-US" sz="1400" i="1" dirty="0" err="1" smtClean="0">
                <a:latin typeface="Arial" pitchFamily="34" charset="0"/>
                <a:cs typeface="Arial" pitchFamily="34" charset="0"/>
              </a:rPr>
              <a:t>Eurostat</a:t>
            </a:r>
            <a:r>
              <a:rPr lang="en-US" sz="1400" i="1" dirty="0" smtClean="0">
                <a:latin typeface="Arial" pitchFamily="34" charset="0"/>
                <a:cs typeface="Arial" pitchFamily="34" charset="0"/>
              </a:rPr>
              <a:t>)</a:t>
            </a:r>
          </a:p>
          <a:p>
            <a:pPr marL="0" indent="0">
              <a:lnSpc>
                <a:spcPct val="130000"/>
              </a:lnSpc>
              <a:buNone/>
            </a:pPr>
            <a:endParaRPr lang="en-US" sz="1600" dirty="0" smtClean="0">
              <a:latin typeface="Arial" pitchFamily="34" charset="0"/>
              <a:cs typeface="Arial" pitchFamily="34" charset="0"/>
            </a:endParaRPr>
          </a:p>
        </p:txBody>
      </p:sp>
      <p:sp>
        <p:nvSpPr>
          <p:cNvPr id="4" name="Tekstboks 3"/>
          <p:cNvSpPr txBox="1"/>
          <p:nvPr/>
        </p:nvSpPr>
        <p:spPr>
          <a:xfrm>
            <a:off x="0" y="5949280"/>
            <a:ext cx="1043608" cy="369332"/>
          </a:xfrm>
          <a:prstGeom prst="rect">
            <a:avLst/>
          </a:prstGeom>
          <a:noFill/>
        </p:spPr>
        <p:txBody>
          <a:bodyPr wrap="square" rtlCol="0">
            <a:spAutoFit/>
          </a:bodyPr>
          <a:lstStyle/>
          <a:p>
            <a:endParaRPr lang="da-DK" dirty="0"/>
          </a:p>
        </p:txBody>
      </p:sp>
      <p:sp>
        <p:nvSpPr>
          <p:cNvPr id="9" name="Pladsholder til diasnummer 7"/>
          <p:cNvSpPr>
            <a:spLocks noGrp="1"/>
          </p:cNvSpPr>
          <p:nvPr>
            <p:ph type="sldNum" sz="quarter" idx="12"/>
          </p:nvPr>
        </p:nvSpPr>
        <p:spPr>
          <a:xfrm>
            <a:off x="8460432" y="188640"/>
            <a:ext cx="457200" cy="476250"/>
          </a:xfrm>
        </p:spPr>
        <p:txBody>
          <a:bodyPr/>
          <a:lstStyle/>
          <a:p>
            <a:fld id="{6BAAE076-7F58-41A9-8F73-CDE9F5E0F14C}" type="slidenum">
              <a:rPr lang="da-DK" b="1" smtClean="0">
                <a:solidFill>
                  <a:schemeClr val="tx2"/>
                </a:solidFill>
              </a:rPr>
              <a:pPr/>
              <a:t>6</a:t>
            </a:fld>
            <a:endParaRPr lang="da-DK" b="1" dirty="0">
              <a:solidFill>
                <a:schemeClr val="tx2"/>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980728"/>
          </a:xfrm>
          <a:solidFill>
            <a:schemeClr val="tx2">
              <a:lumMod val="40000"/>
              <a:lumOff val="60000"/>
            </a:schemeClr>
          </a:solidFill>
        </p:spPr>
        <p:txBody>
          <a:bodyPr>
            <a:noAutofit/>
          </a:bodyPr>
          <a:lstStyle/>
          <a:p>
            <a:r>
              <a:rPr lang="en-GB" sz="3200" dirty="0" smtClean="0"/>
              <a:t>        </a:t>
            </a:r>
            <a:r>
              <a:rPr lang="en-GB" sz="3200" b="1" dirty="0" smtClean="0">
                <a:effectLst/>
                <a:latin typeface="Arial" pitchFamily="34" charset="0"/>
                <a:cs typeface="Arial" pitchFamily="34" charset="0"/>
              </a:rPr>
              <a:t>Urbanisation in EU</a:t>
            </a:r>
            <a:endParaRPr lang="en-GB" sz="3200" dirty="0">
              <a:effectLst/>
            </a:endParaRPr>
          </a:p>
        </p:txBody>
      </p:sp>
      <p:sp>
        <p:nvSpPr>
          <p:cNvPr id="10" name="Pladsholder til indhold 9"/>
          <p:cNvSpPr>
            <a:spLocks noGrp="1"/>
          </p:cNvSpPr>
          <p:nvPr>
            <p:ph idx="1"/>
          </p:nvPr>
        </p:nvSpPr>
        <p:spPr>
          <a:xfrm>
            <a:off x="827584" y="1268760"/>
            <a:ext cx="8074144" cy="5472608"/>
          </a:xfrm>
        </p:spPr>
        <p:txBody>
          <a:bodyPr>
            <a:normAutofit/>
          </a:bodyPr>
          <a:lstStyle/>
          <a:p>
            <a:pPr marL="0" indent="0">
              <a:lnSpc>
                <a:spcPct val="150000"/>
              </a:lnSpc>
              <a:spcBef>
                <a:spcPts val="0"/>
              </a:spcBef>
              <a:buNone/>
            </a:pPr>
            <a:endParaRPr lang="en-GB" sz="1900" b="1" dirty="0" smtClean="0">
              <a:latin typeface="Arial" pitchFamily="34" charset="0"/>
              <a:cs typeface="Arial" pitchFamily="34" charset="0"/>
            </a:endParaRPr>
          </a:p>
          <a:p>
            <a:pPr marL="0" indent="0">
              <a:lnSpc>
                <a:spcPct val="150000"/>
              </a:lnSpc>
              <a:spcBef>
                <a:spcPts val="0"/>
              </a:spcBef>
              <a:buNone/>
            </a:pPr>
            <a:endParaRPr lang="en-GB" sz="1900" b="1" dirty="0" smtClean="0">
              <a:latin typeface="Arial" pitchFamily="34" charset="0"/>
              <a:cs typeface="Arial" pitchFamily="34" charset="0"/>
            </a:endParaRPr>
          </a:p>
          <a:p>
            <a:pPr marL="0" indent="0">
              <a:lnSpc>
                <a:spcPct val="150000"/>
              </a:lnSpc>
              <a:spcBef>
                <a:spcPts val="0"/>
              </a:spcBef>
              <a:buNone/>
            </a:pPr>
            <a:endParaRPr lang="en-GB" sz="1900" b="1" dirty="0" smtClean="0">
              <a:latin typeface="Arial" pitchFamily="34" charset="0"/>
              <a:cs typeface="Arial" pitchFamily="34" charset="0"/>
            </a:endParaRPr>
          </a:p>
          <a:p>
            <a:pPr marL="0" lvl="1" indent="0">
              <a:lnSpc>
                <a:spcPct val="150000"/>
              </a:lnSpc>
              <a:spcBef>
                <a:spcPts val="0"/>
              </a:spcBef>
              <a:buNone/>
            </a:pPr>
            <a:endParaRPr lang="en-GB" sz="1800" dirty="0" smtClean="0">
              <a:latin typeface="Arial" pitchFamily="34" charset="0"/>
              <a:cs typeface="Arial" pitchFamily="34" charset="0"/>
            </a:endParaRPr>
          </a:p>
          <a:p>
            <a:pPr marL="0" lvl="1" indent="0">
              <a:lnSpc>
                <a:spcPct val="150000"/>
              </a:lnSpc>
              <a:spcBef>
                <a:spcPts val="0"/>
              </a:spcBef>
              <a:buNone/>
            </a:pPr>
            <a:endParaRPr lang="en-GB" sz="1800" dirty="0" smtClean="0">
              <a:latin typeface="Arial" pitchFamily="34" charset="0"/>
              <a:cs typeface="Arial" pitchFamily="34" charset="0"/>
            </a:endParaRPr>
          </a:p>
          <a:p>
            <a:pPr marL="0" lvl="1" indent="0">
              <a:lnSpc>
                <a:spcPct val="150000"/>
              </a:lnSpc>
              <a:spcBef>
                <a:spcPts val="0"/>
              </a:spcBef>
              <a:buNone/>
            </a:pPr>
            <a:endParaRPr lang="en-GB" sz="1800" dirty="0" smtClean="0">
              <a:latin typeface="Arial" pitchFamily="34" charset="0"/>
              <a:cs typeface="Arial" pitchFamily="34" charset="0"/>
            </a:endParaRPr>
          </a:p>
          <a:p>
            <a:pPr marL="0" lvl="1" indent="0">
              <a:lnSpc>
                <a:spcPct val="150000"/>
              </a:lnSpc>
              <a:spcBef>
                <a:spcPts val="0"/>
              </a:spcBef>
              <a:buNone/>
            </a:pPr>
            <a:endParaRPr lang="en-GB" sz="1800" dirty="0" smtClean="0">
              <a:latin typeface="Arial" pitchFamily="34" charset="0"/>
              <a:cs typeface="Arial" pitchFamily="34" charset="0"/>
            </a:endParaRPr>
          </a:p>
          <a:p>
            <a:pPr marL="0" lvl="1" indent="0">
              <a:lnSpc>
                <a:spcPct val="150000"/>
              </a:lnSpc>
              <a:spcBef>
                <a:spcPts val="0"/>
              </a:spcBef>
              <a:buNone/>
            </a:pPr>
            <a:endParaRPr lang="en-GB" sz="1800" dirty="0" smtClean="0">
              <a:latin typeface="Arial" pitchFamily="34" charset="0"/>
              <a:cs typeface="Arial" pitchFamily="34" charset="0"/>
            </a:endParaRPr>
          </a:p>
        </p:txBody>
      </p:sp>
      <p:sp>
        <p:nvSpPr>
          <p:cNvPr id="4" name="Tekstboks 3"/>
          <p:cNvSpPr txBox="1"/>
          <p:nvPr/>
        </p:nvSpPr>
        <p:spPr>
          <a:xfrm>
            <a:off x="0" y="5949280"/>
            <a:ext cx="1043608" cy="369332"/>
          </a:xfrm>
          <a:prstGeom prst="rect">
            <a:avLst/>
          </a:prstGeom>
          <a:noFill/>
        </p:spPr>
        <p:txBody>
          <a:bodyPr wrap="square" rtlCol="0">
            <a:spAutoFit/>
          </a:bodyPr>
          <a:lstStyle/>
          <a:p>
            <a:endParaRPr lang="da-DK" dirty="0"/>
          </a:p>
        </p:txBody>
      </p:sp>
      <p:sp>
        <p:nvSpPr>
          <p:cNvPr id="9" name="Pladsholder til diasnummer 7"/>
          <p:cNvSpPr>
            <a:spLocks noGrp="1"/>
          </p:cNvSpPr>
          <p:nvPr>
            <p:ph type="sldNum" sz="quarter" idx="12"/>
          </p:nvPr>
        </p:nvSpPr>
        <p:spPr>
          <a:xfrm>
            <a:off x="8532440" y="260648"/>
            <a:ext cx="457200" cy="432048"/>
          </a:xfrm>
        </p:spPr>
        <p:txBody>
          <a:bodyPr/>
          <a:lstStyle/>
          <a:p>
            <a:fld id="{6BAAE076-7F58-41A9-8F73-CDE9F5E0F14C}" type="slidenum">
              <a:rPr lang="da-DK" b="1" smtClean="0">
                <a:solidFill>
                  <a:schemeClr val="tx2"/>
                </a:solidFill>
              </a:rPr>
              <a:pPr/>
              <a:t>7</a:t>
            </a:fld>
            <a:endParaRPr lang="da-DK" b="1" dirty="0">
              <a:solidFill>
                <a:schemeClr val="tx2"/>
              </a:solidFill>
            </a:endParaRPr>
          </a:p>
        </p:txBody>
      </p:sp>
      <p:pic>
        <p:nvPicPr>
          <p:cNvPr id="6" name="Billede 5" descr="GetAnalyse1- eu.jpg"/>
          <p:cNvPicPr>
            <a:picLocks noChangeAspect="1"/>
          </p:cNvPicPr>
          <p:nvPr/>
        </p:nvPicPr>
        <p:blipFill>
          <a:blip r:embed="rId3" cstate="print"/>
          <a:stretch>
            <a:fillRect/>
          </a:stretch>
        </p:blipFill>
        <p:spPr>
          <a:xfrm>
            <a:off x="395536" y="2276872"/>
            <a:ext cx="8238769" cy="4129640"/>
          </a:xfrm>
          <a:prstGeom prst="rect">
            <a:avLst/>
          </a:prstGeom>
        </p:spPr>
      </p:pic>
      <p:sp>
        <p:nvSpPr>
          <p:cNvPr id="7" name="Rektangel 6"/>
          <p:cNvSpPr/>
          <p:nvPr/>
        </p:nvSpPr>
        <p:spPr>
          <a:xfrm>
            <a:off x="467544" y="1124744"/>
            <a:ext cx="8208912" cy="830997"/>
          </a:xfrm>
          <a:prstGeom prst="rect">
            <a:avLst/>
          </a:prstGeom>
        </p:spPr>
        <p:txBody>
          <a:bodyPr wrap="square">
            <a:spAutoFit/>
          </a:bodyPr>
          <a:lstStyle/>
          <a:p>
            <a:r>
              <a:rPr lang="en-US" sz="1600" dirty="0" smtClean="0">
                <a:latin typeface="Arial" pitchFamily="34" charset="0"/>
                <a:cs typeface="Arial" pitchFamily="34" charset="0"/>
              </a:rPr>
              <a:t>There are significantly more people in rural areas in Denmark than in the EU as a whole. Conversely, there are significantly less in the most urban areas. </a:t>
            </a:r>
          </a:p>
          <a:p>
            <a:r>
              <a:rPr lang="en-US" sz="1600" dirty="0" smtClean="0">
                <a:latin typeface="Arial" pitchFamily="34" charset="0"/>
                <a:cs typeface="Arial" pitchFamily="34" charset="0"/>
              </a:rPr>
              <a:t>- But a high level of commuting (</a:t>
            </a:r>
            <a:r>
              <a:rPr lang="en-US" sz="1600" dirty="0" err="1" smtClean="0">
                <a:latin typeface="Arial" pitchFamily="34" charset="0"/>
                <a:cs typeface="Arial" pitchFamily="34" charset="0"/>
              </a:rPr>
              <a:t>pendling</a:t>
            </a:r>
            <a:r>
              <a:rPr lang="en-US" sz="1600" dirty="0" smtClean="0">
                <a:latin typeface="Arial" pitchFamily="34" charset="0"/>
                <a:cs typeface="Arial" pitchFamily="34" charset="0"/>
              </a:rPr>
              <a:t>) in Denmark </a:t>
            </a:r>
            <a:endParaRPr lang="en-GB" sz="1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1052736"/>
          </a:xfrm>
          <a:solidFill>
            <a:schemeClr val="tx2">
              <a:lumMod val="40000"/>
              <a:lumOff val="60000"/>
            </a:schemeClr>
          </a:solidFill>
        </p:spPr>
        <p:txBody>
          <a:bodyPr>
            <a:noAutofit/>
          </a:bodyPr>
          <a:lstStyle/>
          <a:p>
            <a:r>
              <a:rPr lang="en-GB" sz="3200" dirty="0" smtClean="0"/>
              <a:t>          The political factor                             </a:t>
            </a:r>
            <a:r>
              <a:rPr lang="en-US" sz="1800" dirty="0" smtClean="0">
                <a:solidFill>
                  <a:srgbClr val="00B050"/>
                </a:solidFill>
                <a:cs typeface="Arial" pitchFamily="34" charset="0"/>
              </a:rPr>
              <a:t>Background</a:t>
            </a:r>
            <a:endParaRPr lang="en-GB" sz="1800" dirty="0"/>
          </a:p>
        </p:txBody>
      </p:sp>
      <p:sp>
        <p:nvSpPr>
          <p:cNvPr id="10" name="Pladsholder til indhold 9"/>
          <p:cNvSpPr>
            <a:spLocks noGrp="1"/>
          </p:cNvSpPr>
          <p:nvPr>
            <p:ph idx="1"/>
          </p:nvPr>
        </p:nvSpPr>
        <p:spPr>
          <a:xfrm>
            <a:off x="1115616" y="1196752"/>
            <a:ext cx="7858120" cy="5149552"/>
          </a:xfrm>
        </p:spPr>
        <p:txBody>
          <a:bodyPr>
            <a:normAutofit fontScale="92500"/>
          </a:bodyPr>
          <a:lstStyle/>
          <a:p>
            <a:pPr marL="0" indent="0">
              <a:lnSpc>
                <a:spcPct val="130000"/>
              </a:lnSpc>
              <a:spcBef>
                <a:spcPts val="0"/>
              </a:spcBef>
              <a:buNone/>
            </a:pPr>
            <a:r>
              <a:rPr lang="en-GB" sz="1800" dirty="0" smtClean="0">
                <a:latin typeface="Arial" pitchFamily="34" charset="0"/>
                <a:cs typeface="Arial" pitchFamily="34" charset="0"/>
              </a:rPr>
              <a:t>It is neither the fault of the market or globalization that Denmark is about to break in half. The centralization is strengthen by a series of political decisions:</a:t>
            </a:r>
          </a:p>
          <a:p>
            <a:pPr marL="342900" indent="-342900">
              <a:lnSpc>
                <a:spcPct val="130000"/>
              </a:lnSpc>
              <a:buFont typeface="+mj-lt"/>
              <a:buAutoNum type="arabicPeriod"/>
            </a:pPr>
            <a:r>
              <a:rPr lang="en-GB" sz="1600" dirty="0" smtClean="0">
                <a:latin typeface="Arial" pitchFamily="34" charset="0"/>
                <a:cs typeface="Arial" pitchFamily="34" charset="0"/>
              </a:rPr>
              <a:t>The replacement of the Danish regional development schemes by the EU's regional aid scheme in 1990, where the nation state was sidelined and regional development was pulled out of the national agenda. </a:t>
            </a:r>
          </a:p>
          <a:p>
            <a:pPr marL="342900" indent="-342900">
              <a:lnSpc>
                <a:spcPct val="130000"/>
              </a:lnSpc>
              <a:spcBef>
                <a:spcPts val="1200"/>
              </a:spcBef>
              <a:buFont typeface="+mj-lt"/>
              <a:buAutoNum type="arabicPeriod"/>
            </a:pPr>
            <a:r>
              <a:rPr lang="en-GB" sz="1600" dirty="0" smtClean="0">
                <a:latin typeface="Arial" pitchFamily="34" charset="0"/>
                <a:cs typeface="Arial" pitchFamily="34" charset="0"/>
              </a:rPr>
              <a:t>The overall centralisation of governmental administrations, education, cultural institutions in Copenhagen and other big cities as well as reduced public transportation in rural areas as part of new public management. </a:t>
            </a:r>
          </a:p>
          <a:p>
            <a:pPr marL="342900" indent="-342900">
              <a:lnSpc>
                <a:spcPct val="130000"/>
              </a:lnSpc>
              <a:spcBef>
                <a:spcPts val="1200"/>
              </a:spcBef>
              <a:buFont typeface="+mj-lt"/>
              <a:buAutoNum type="arabicPeriod"/>
            </a:pPr>
            <a:r>
              <a:rPr lang="en-GB" sz="1600" dirty="0" smtClean="0">
                <a:latin typeface="Arial" pitchFamily="34" charset="0"/>
                <a:cs typeface="Arial" pitchFamily="34" charset="0"/>
              </a:rPr>
              <a:t>The municipal structural reform in 2007 – centralised 271 municipalities to 98,  with an increase of inhabitants in average from 20,000 to 55,000. Here the new municipalities tend to centralise the public services in the main town and emptied the outskirts of activity: such as administration, schools, culture institutions, etc. </a:t>
            </a:r>
          </a:p>
          <a:p>
            <a:pPr marL="0" indent="0">
              <a:lnSpc>
                <a:spcPct val="130000"/>
              </a:lnSpc>
              <a:spcBef>
                <a:spcPts val="0"/>
              </a:spcBef>
              <a:buNone/>
            </a:pPr>
            <a:endParaRPr lang="en-GB" sz="1800" dirty="0" smtClean="0">
              <a:latin typeface="Arial" pitchFamily="34" charset="0"/>
              <a:cs typeface="Arial" pitchFamily="34" charset="0"/>
            </a:endParaRPr>
          </a:p>
          <a:p>
            <a:pPr marL="0" indent="0">
              <a:lnSpc>
                <a:spcPct val="130000"/>
              </a:lnSpc>
              <a:spcBef>
                <a:spcPts val="0"/>
              </a:spcBef>
              <a:buNone/>
            </a:pPr>
            <a:r>
              <a:rPr lang="en-GB" sz="1800" dirty="0" smtClean="0">
                <a:latin typeface="Arial" pitchFamily="34" charset="0"/>
                <a:cs typeface="Arial" pitchFamily="34" charset="0"/>
              </a:rPr>
              <a:t>In short: The policy on a European, national and local level have all promoted urbanisation / </a:t>
            </a:r>
            <a:r>
              <a:rPr lang="en-US" sz="1800" dirty="0" smtClean="0">
                <a:latin typeface="Arial" pitchFamily="34" charset="0"/>
                <a:cs typeface="Arial" pitchFamily="34" charset="0"/>
              </a:rPr>
              <a:t>deteriorating life opportunities in remote areas.</a:t>
            </a:r>
            <a:endParaRPr lang="en-GB" sz="1800" dirty="0" smtClean="0">
              <a:latin typeface="Arial" pitchFamily="34" charset="0"/>
              <a:cs typeface="Arial" pitchFamily="34" charset="0"/>
            </a:endParaRPr>
          </a:p>
          <a:p>
            <a:pPr marL="0" indent="0">
              <a:lnSpc>
                <a:spcPct val="130000"/>
              </a:lnSpc>
              <a:spcBef>
                <a:spcPts val="0"/>
              </a:spcBef>
              <a:buNone/>
            </a:pPr>
            <a:endParaRPr lang="en-US" sz="1800" dirty="0" smtClean="0">
              <a:latin typeface="Arial" pitchFamily="34" charset="0"/>
              <a:cs typeface="Arial" pitchFamily="34" charset="0"/>
            </a:endParaRPr>
          </a:p>
          <a:p>
            <a:pPr marL="0" indent="0">
              <a:lnSpc>
                <a:spcPct val="130000"/>
              </a:lnSpc>
              <a:spcBef>
                <a:spcPts val="0"/>
              </a:spcBef>
              <a:buNone/>
            </a:pPr>
            <a:endParaRPr lang="en-US" sz="1800" dirty="0" smtClean="0">
              <a:latin typeface="Arial" pitchFamily="34" charset="0"/>
              <a:cs typeface="Arial" pitchFamily="34" charset="0"/>
            </a:endParaRPr>
          </a:p>
          <a:p>
            <a:pPr marL="0" indent="0">
              <a:lnSpc>
                <a:spcPct val="130000"/>
              </a:lnSpc>
              <a:spcBef>
                <a:spcPts val="0"/>
              </a:spcBef>
              <a:buNone/>
            </a:pPr>
            <a:endParaRPr lang="en-US" sz="1800" dirty="0" smtClean="0">
              <a:latin typeface="Arial" pitchFamily="34" charset="0"/>
              <a:cs typeface="Arial" pitchFamily="34" charset="0"/>
            </a:endParaRPr>
          </a:p>
          <a:p>
            <a:pPr marL="0" indent="0">
              <a:lnSpc>
                <a:spcPct val="130000"/>
              </a:lnSpc>
              <a:spcBef>
                <a:spcPts val="0"/>
              </a:spcBef>
              <a:buNone/>
            </a:pPr>
            <a:endParaRPr lang="en-US" sz="1800" dirty="0" smtClean="0">
              <a:latin typeface="Arial" pitchFamily="34" charset="0"/>
              <a:cs typeface="Arial" pitchFamily="34" charset="0"/>
            </a:endParaRPr>
          </a:p>
          <a:p>
            <a:pPr>
              <a:buNone/>
            </a:pPr>
            <a:endParaRPr lang="en-US" sz="1400" dirty="0" smtClean="0">
              <a:latin typeface="Arial" pitchFamily="34" charset="0"/>
              <a:cs typeface="Arial" pitchFamily="34" charset="0"/>
            </a:endParaRPr>
          </a:p>
        </p:txBody>
      </p:sp>
      <p:sp>
        <p:nvSpPr>
          <p:cNvPr id="4" name="Tekstboks 3"/>
          <p:cNvSpPr txBox="1"/>
          <p:nvPr/>
        </p:nvSpPr>
        <p:spPr>
          <a:xfrm>
            <a:off x="0" y="5949280"/>
            <a:ext cx="1043608" cy="369332"/>
          </a:xfrm>
          <a:prstGeom prst="rect">
            <a:avLst/>
          </a:prstGeom>
          <a:noFill/>
        </p:spPr>
        <p:txBody>
          <a:bodyPr wrap="square" rtlCol="0">
            <a:spAutoFit/>
          </a:bodyPr>
          <a:lstStyle/>
          <a:p>
            <a:endParaRPr lang="da-DK" dirty="0"/>
          </a:p>
        </p:txBody>
      </p:sp>
      <p:sp>
        <p:nvSpPr>
          <p:cNvPr id="9" name="Pladsholder til diasnummer 7"/>
          <p:cNvSpPr>
            <a:spLocks noGrp="1"/>
          </p:cNvSpPr>
          <p:nvPr>
            <p:ph type="sldNum" sz="quarter" idx="12"/>
          </p:nvPr>
        </p:nvSpPr>
        <p:spPr>
          <a:xfrm>
            <a:off x="0" y="0"/>
            <a:ext cx="457200" cy="404664"/>
          </a:xfrm>
        </p:spPr>
        <p:txBody>
          <a:bodyPr/>
          <a:lstStyle/>
          <a:p>
            <a:fld id="{6BAAE076-7F58-41A9-8F73-CDE9F5E0F14C}" type="slidenum">
              <a:rPr lang="da-DK" b="1" smtClean="0">
                <a:solidFill>
                  <a:schemeClr val="tx2"/>
                </a:solidFill>
              </a:rPr>
              <a:pPr/>
              <a:t>8</a:t>
            </a:fld>
            <a:endParaRPr lang="da-DK" b="1" dirty="0">
              <a:solidFill>
                <a:schemeClr val="tx2"/>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1052736"/>
          </a:xfrm>
          <a:solidFill>
            <a:schemeClr val="tx2">
              <a:lumMod val="40000"/>
              <a:lumOff val="60000"/>
            </a:schemeClr>
          </a:solidFill>
        </p:spPr>
        <p:txBody>
          <a:bodyPr>
            <a:noAutofit/>
          </a:bodyPr>
          <a:lstStyle/>
          <a:p>
            <a:r>
              <a:rPr lang="en-GB" sz="3200" dirty="0" smtClean="0"/>
              <a:t>         Higher education                               </a:t>
            </a:r>
            <a:r>
              <a:rPr lang="en-US" sz="1800" dirty="0" smtClean="0">
                <a:solidFill>
                  <a:srgbClr val="00B050"/>
                </a:solidFill>
                <a:cs typeface="Arial" pitchFamily="34" charset="0"/>
              </a:rPr>
              <a:t>Background</a:t>
            </a:r>
            <a:endParaRPr lang="en-GB" sz="1800" dirty="0"/>
          </a:p>
        </p:txBody>
      </p:sp>
      <p:sp>
        <p:nvSpPr>
          <p:cNvPr id="10" name="Pladsholder til indhold 9"/>
          <p:cNvSpPr>
            <a:spLocks noGrp="1"/>
          </p:cNvSpPr>
          <p:nvPr>
            <p:ph idx="1"/>
          </p:nvPr>
        </p:nvSpPr>
        <p:spPr>
          <a:xfrm>
            <a:off x="1043608" y="1340768"/>
            <a:ext cx="6984776" cy="5256584"/>
          </a:xfrm>
        </p:spPr>
        <p:txBody>
          <a:bodyPr>
            <a:noAutofit/>
          </a:bodyPr>
          <a:lstStyle/>
          <a:p>
            <a:pPr marL="0" indent="0">
              <a:buNone/>
            </a:pPr>
            <a:endParaRPr lang="en-GB" sz="1600" b="1" dirty="0" smtClean="0">
              <a:latin typeface="Arial" pitchFamily="34" charset="0"/>
              <a:cs typeface="Arial" pitchFamily="34" charset="0"/>
            </a:endParaRPr>
          </a:p>
          <a:p>
            <a:pPr marL="0" indent="0">
              <a:lnSpc>
                <a:spcPct val="130000"/>
              </a:lnSpc>
              <a:spcBef>
                <a:spcPts val="0"/>
              </a:spcBef>
              <a:buNone/>
            </a:pPr>
            <a:r>
              <a:rPr lang="en-GB" sz="1800" i="1" dirty="0" smtClean="0">
                <a:latin typeface="Arial" pitchFamily="34" charset="0"/>
                <a:cs typeface="Arial" pitchFamily="34" charset="0"/>
              </a:rPr>
              <a:t>“For many decades, the smart kids were sent off to the city; </a:t>
            </a:r>
          </a:p>
          <a:p>
            <a:pPr marL="0" indent="0">
              <a:lnSpc>
                <a:spcPct val="130000"/>
              </a:lnSpc>
              <a:spcBef>
                <a:spcPts val="0"/>
              </a:spcBef>
              <a:buNone/>
            </a:pPr>
            <a:r>
              <a:rPr lang="en-GB" sz="1800" i="1" dirty="0" smtClean="0">
                <a:latin typeface="Arial" pitchFamily="34" charset="0"/>
                <a:cs typeface="Arial" pitchFamily="34" charset="0"/>
              </a:rPr>
              <a:t>the less smart stayed back on the farm. It was normal for individual to move from the farm to the city, but nobody grew up in the city to become a farmer..... The land was something you left behind”. </a:t>
            </a:r>
            <a:endParaRPr lang="da-DK" sz="1800" i="1" dirty="0" smtClean="0">
              <a:latin typeface="Arial" pitchFamily="34" charset="0"/>
              <a:cs typeface="Arial" pitchFamily="34" charset="0"/>
            </a:endParaRPr>
          </a:p>
          <a:p>
            <a:pPr marL="0" indent="0">
              <a:lnSpc>
                <a:spcPct val="130000"/>
              </a:lnSpc>
              <a:spcBef>
                <a:spcPts val="1200"/>
              </a:spcBef>
              <a:buNone/>
            </a:pPr>
            <a:r>
              <a:rPr lang="en-GB" sz="1400" i="1" dirty="0" smtClean="0">
                <a:latin typeface="Arial" pitchFamily="34" charset="0"/>
                <a:cs typeface="Arial" pitchFamily="34" charset="0"/>
              </a:rPr>
              <a:t>(Dr. Dickson </a:t>
            </a:r>
            <a:r>
              <a:rPr lang="en-GB" sz="1400" i="1" dirty="0" err="1" smtClean="0">
                <a:latin typeface="Arial" pitchFamily="34" charset="0"/>
                <a:cs typeface="Arial" pitchFamily="34" charset="0"/>
              </a:rPr>
              <a:t>Despommier</a:t>
            </a:r>
            <a:r>
              <a:rPr lang="en-GB" sz="1400" i="1" dirty="0" smtClean="0">
                <a:latin typeface="Arial" pitchFamily="34" charset="0"/>
                <a:cs typeface="Arial" pitchFamily="34" charset="0"/>
              </a:rPr>
              <a:t>) </a:t>
            </a:r>
            <a:endParaRPr lang="da-DK" sz="1400" i="1" dirty="0" smtClean="0">
              <a:latin typeface="Arial" pitchFamily="34" charset="0"/>
              <a:cs typeface="Arial" pitchFamily="34" charset="0"/>
            </a:endParaRPr>
          </a:p>
          <a:p>
            <a:pPr marL="0" indent="0">
              <a:lnSpc>
                <a:spcPct val="130000"/>
              </a:lnSpc>
              <a:spcBef>
                <a:spcPts val="0"/>
              </a:spcBef>
              <a:buNone/>
            </a:pPr>
            <a:endParaRPr lang="en-US" sz="1600" b="1" dirty="0" smtClean="0">
              <a:latin typeface="Arial" pitchFamily="34" charset="0"/>
              <a:cs typeface="Arial" pitchFamily="34" charset="0"/>
            </a:endParaRPr>
          </a:p>
          <a:p>
            <a:pPr marL="0" indent="0">
              <a:lnSpc>
                <a:spcPct val="130000"/>
              </a:lnSpc>
              <a:spcBef>
                <a:spcPts val="0"/>
              </a:spcBef>
              <a:buNone/>
            </a:pPr>
            <a:r>
              <a:rPr lang="en-GB" sz="1800" dirty="0" smtClean="0">
                <a:latin typeface="Arial" pitchFamily="34" charset="0"/>
                <a:cs typeface="Arial" pitchFamily="34" charset="0"/>
              </a:rPr>
              <a:t>Yes, but the centralisation makes a difference. For example the education as a grammar school teacher. </a:t>
            </a:r>
          </a:p>
          <a:p>
            <a:pPr marL="288000" indent="-288000">
              <a:lnSpc>
                <a:spcPct val="130000"/>
              </a:lnSpc>
              <a:spcBef>
                <a:spcPts val="0"/>
              </a:spcBef>
            </a:pPr>
            <a:r>
              <a:rPr lang="en-US" sz="1800" dirty="0" smtClean="0">
                <a:latin typeface="Arial" pitchFamily="34" charset="0"/>
                <a:cs typeface="Arial" pitchFamily="34" charset="0"/>
              </a:rPr>
              <a:t>In1970s we had </a:t>
            </a:r>
            <a:r>
              <a:rPr lang="en-US" sz="1800" b="1" dirty="0" smtClean="0">
                <a:latin typeface="Arial" pitchFamily="34" charset="0"/>
                <a:cs typeface="Arial" pitchFamily="34" charset="0"/>
              </a:rPr>
              <a:t>29</a:t>
            </a:r>
            <a:r>
              <a:rPr lang="en-US" sz="1800" dirty="0" smtClean="0">
                <a:latin typeface="Arial" pitchFamily="34" charset="0"/>
                <a:cs typeface="Arial" pitchFamily="34" charset="0"/>
              </a:rPr>
              <a:t> independent </a:t>
            </a:r>
            <a:r>
              <a:rPr lang="en-GB" sz="1800" dirty="0" smtClean="0">
                <a:latin typeface="Arial" pitchFamily="34" charset="0"/>
                <a:cs typeface="Arial" pitchFamily="34" charset="0"/>
              </a:rPr>
              <a:t>teachers' colleges.</a:t>
            </a:r>
            <a:endParaRPr lang="en-US" sz="1800" dirty="0" smtClean="0">
              <a:latin typeface="Arial" pitchFamily="34" charset="0"/>
              <a:cs typeface="Arial" pitchFamily="34" charset="0"/>
            </a:endParaRPr>
          </a:p>
          <a:p>
            <a:pPr marL="288000" indent="-288000">
              <a:lnSpc>
                <a:spcPct val="130000"/>
              </a:lnSpc>
              <a:spcBef>
                <a:spcPts val="0"/>
              </a:spcBef>
            </a:pPr>
            <a:r>
              <a:rPr lang="en-US" sz="1800" dirty="0" smtClean="0">
                <a:latin typeface="Arial" pitchFamily="34" charset="0"/>
                <a:cs typeface="Arial" pitchFamily="34" charset="0"/>
              </a:rPr>
              <a:t>During 1980s the number of colleges were reduced to </a:t>
            </a:r>
            <a:r>
              <a:rPr lang="en-US" sz="1800" b="1" dirty="0" smtClean="0">
                <a:latin typeface="Arial" pitchFamily="34" charset="0"/>
                <a:cs typeface="Arial" pitchFamily="34" charset="0"/>
              </a:rPr>
              <a:t>18. </a:t>
            </a:r>
          </a:p>
          <a:p>
            <a:pPr marL="288000" indent="-288000">
              <a:lnSpc>
                <a:spcPct val="130000"/>
              </a:lnSpc>
              <a:spcBef>
                <a:spcPts val="0"/>
              </a:spcBef>
            </a:pPr>
            <a:r>
              <a:rPr lang="en-US" sz="1800" dirty="0" smtClean="0">
                <a:latin typeface="Arial" pitchFamily="34" charset="0"/>
                <a:cs typeface="Arial" pitchFamily="34" charset="0"/>
              </a:rPr>
              <a:t>Since 2007, the teacher education is located at the</a:t>
            </a:r>
            <a:r>
              <a:rPr lang="en-US" sz="1800" b="1" dirty="0" smtClean="0">
                <a:latin typeface="Arial" pitchFamily="34" charset="0"/>
                <a:cs typeface="Arial" pitchFamily="34" charset="0"/>
              </a:rPr>
              <a:t> 8 </a:t>
            </a:r>
            <a:r>
              <a:rPr lang="en-US" sz="1800" dirty="0" smtClean="0">
                <a:latin typeface="Arial" pitchFamily="34" charset="0"/>
                <a:cs typeface="Arial" pitchFamily="34" charset="0"/>
              </a:rPr>
              <a:t>university colleges, and it is now defined as a profession Bachelor's degree. </a:t>
            </a:r>
            <a:endParaRPr lang="en-GB" sz="1800" dirty="0" smtClean="0">
              <a:latin typeface="Arial" pitchFamily="34" charset="0"/>
              <a:cs typeface="Arial" pitchFamily="34" charset="0"/>
            </a:endParaRPr>
          </a:p>
        </p:txBody>
      </p:sp>
      <p:sp>
        <p:nvSpPr>
          <p:cNvPr id="4" name="Tekstboks 3"/>
          <p:cNvSpPr txBox="1"/>
          <p:nvPr/>
        </p:nvSpPr>
        <p:spPr>
          <a:xfrm>
            <a:off x="0" y="5949280"/>
            <a:ext cx="1043608" cy="369332"/>
          </a:xfrm>
          <a:prstGeom prst="rect">
            <a:avLst/>
          </a:prstGeom>
          <a:noFill/>
        </p:spPr>
        <p:txBody>
          <a:bodyPr wrap="square" rtlCol="0">
            <a:spAutoFit/>
          </a:bodyPr>
          <a:lstStyle/>
          <a:p>
            <a:endParaRPr lang="da-DK" dirty="0"/>
          </a:p>
        </p:txBody>
      </p:sp>
      <p:sp>
        <p:nvSpPr>
          <p:cNvPr id="9" name="Pladsholder til diasnummer 7"/>
          <p:cNvSpPr>
            <a:spLocks noGrp="1"/>
          </p:cNvSpPr>
          <p:nvPr>
            <p:ph type="sldNum" sz="quarter" idx="12"/>
          </p:nvPr>
        </p:nvSpPr>
        <p:spPr>
          <a:xfrm>
            <a:off x="0" y="0"/>
            <a:ext cx="457200" cy="404664"/>
          </a:xfrm>
        </p:spPr>
        <p:txBody>
          <a:bodyPr/>
          <a:lstStyle/>
          <a:p>
            <a:fld id="{6BAAE076-7F58-41A9-8F73-CDE9F5E0F14C}" type="slidenum">
              <a:rPr lang="da-DK" b="1" smtClean="0">
                <a:solidFill>
                  <a:schemeClr val="tx2"/>
                </a:solidFill>
              </a:rPr>
              <a:pPr/>
              <a:t>9</a:t>
            </a:fld>
            <a:endParaRPr lang="da-DK" b="1" dirty="0">
              <a:solidFill>
                <a:schemeClr val="tx2"/>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mbusfletværk">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ambusfletværk">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Bambusfletværk">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8491</TotalTime>
  <Words>2706</Words>
  <Application>Microsoft Office PowerPoint</Application>
  <PresentationFormat>Skærmshow (4:3)</PresentationFormat>
  <Paragraphs>392</Paragraphs>
  <Slides>30</Slides>
  <Notes>28</Notes>
  <HiddenSlides>0</HiddenSlides>
  <MMClips>0</MMClips>
  <ScaleCrop>false</ScaleCrop>
  <HeadingPairs>
    <vt:vector size="4" baseType="variant">
      <vt:variant>
        <vt:lpstr>Tema</vt:lpstr>
      </vt:variant>
      <vt:variant>
        <vt:i4>1</vt:i4>
      </vt:variant>
      <vt:variant>
        <vt:lpstr>Diastitler</vt:lpstr>
      </vt:variant>
      <vt:variant>
        <vt:i4>30</vt:i4>
      </vt:variant>
    </vt:vector>
  </HeadingPairs>
  <TitlesOfParts>
    <vt:vector size="31" baseType="lpstr">
      <vt:lpstr>Bambusfletværk</vt:lpstr>
      <vt:lpstr>Dias nummer 1</vt:lpstr>
      <vt:lpstr>        The project aim </vt:lpstr>
      <vt:lpstr>       The towns pulls Denmark offbeat             Background  </vt:lpstr>
      <vt:lpstr>        What’s the problem</vt:lpstr>
      <vt:lpstr>       Urbanisation  in Denmark</vt:lpstr>
      <vt:lpstr>          Urbanisation in Denmark and EU</vt:lpstr>
      <vt:lpstr>        Urbanisation in EU</vt:lpstr>
      <vt:lpstr>          The political factor                             Background</vt:lpstr>
      <vt:lpstr>         Higher education                               Background</vt:lpstr>
      <vt:lpstr>        Higher education as a one-way ticket     Background</vt:lpstr>
      <vt:lpstr>         Centralisation of governmental jobs            Background</vt:lpstr>
      <vt:lpstr>         The myth of the remote areas             Background</vt:lpstr>
      <vt:lpstr>The myth of the hillbilly</vt:lpstr>
      <vt:lpstr>The myth - the rotten banana</vt:lpstr>
      <vt:lpstr>Reality - Index of high unemployment</vt:lpstr>
      <vt:lpstr>          Both economic and cultural reasons                  Need </vt:lpstr>
      <vt:lpstr>          A part of the answer</vt:lpstr>
      <vt:lpstr>          Good practise – Orkney Islands as example </vt:lpstr>
      <vt:lpstr>           Orkney Islands – geography </vt:lpstr>
      <vt:lpstr>           Orkney Islands – culture </vt:lpstr>
      <vt:lpstr>       Mandate for the study</vt:lpstr>
      <vt:lpstr>           Key messages of the Report </vt:lpstr>
      <vt:lpstr>          The Orkney Principles of cultural development </vt:lpstr>
      <vt:lpstr>           Orkney Principles </vt:lpstr>
      <vt:lpstr>           Orkney Principles</vt:lpstr>
      <vt:lpstr>           Orkney Principles</vt:lpstr>
      <vt:lpstr>           Why the principles work</vt:lpstr>
      <vt:lpstr>           Conclusions of the survey</vt:lpstr>
      <vt:lpstr>           Summary – the role of voluntary culture</vt:lpstr>
      <vt:lpstr>          Summary – the role of voluntary culture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Dias nummer 1</dc:title>
  <dc:creator>hans</dc:creator>
  <cp:lastModifiedBy>hjv</cp:lastModifiedBy>
  <cp:revision>672</cp:revision>
  <dcterms:created xsi:type="dcterms:W3CDTF">2011-03-31T09:38:17Z</dcterms:created>
  <dcterms:modified xsi:type="dcterms:W3CDTF">2017-10-02T11:02:34Z</dcterms:modified>
</cp:coreProperties>
</file>