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 id="2147483936" r:id="rId2"/>
    <p:sldMasterId id="2147483948" r:id="rId3"/>
  </p:sldMasterIdLst>
  <p:notesMasterIdLst>
    <p:notesMasterId r:id="rId34"/>
  </p:notesMasterIdLst>
  <p:sldIdLst>
    <p:sldId id="383" r:id="rId4"/>
    <p:sldId id="384" r:id="rId5"/>
    <p:sldId id="385" r:id="rId6"/>
    <p:sldId id="351" r:id="rId7"/>
    <p:sldId id="366" r:id="rId8"/>
    <p:sldId id="361" r:id="rId9"/>
    <p:sldId id="362" r:id="rId10"/>
    <p:sldId id="408" r:id="rId11"/>
    <p:sldId id="409" r:id="rId12"/>
    <p:sldId id="405" r:id="rId13"/>
    <p:sldId id="413" r:id="rId14"/>
    <p:sldId id="416" r:id="rId15"/>
    <p:sldId id="417" r:id="rId16"/>
    <p:sldId id="434" r:id="rId17"/>
    <p:sldId id="433" r:id="rId18"/>
    <p:sldId id="323" r:id="rId19"/>
    <p:sldId id="418" r:id="rId20"/>
    <p:sldId id="419" r:id="rId21"/>
    <p:sldId id="435" r:id="rId22"/>
    <p:sldId id="421" r:id="rId23"/>
    <p:sldId id="422" r:id="rId24"/>
    <p:sldId id="423" r:id="rId25"/>
    <p:sldId id="424" r:id="rId26"/>
    <p:sldId id="426" r:id="rId27"/>
    <p:sldId id="427" r:id="rId28"/>
    <p:sldId id="428" r:id="rId29"/>
    <p:sldId id="437" r:id="rId30"/>
    <p:sldId id="430" r:id="rId31"/>
    <p:sldId id="438" r:id="rId32"/>
    <p:sldId id="410" r:id="rId33"/>
  </p:sldIdLst>
  <p:sldSz cx="9144000" cy="6858000" type="screen4x3"/>
  <p:notesSz cx="6877050" cy="1000125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50">
          <p15:clr>
            <a:srgbClr val="A4A3A4"/>
          </p15:clr>
        </p15:guide>
        <p15:guide id="2" pos="216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C5A1"/>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841" autoAdjust="0"/>
    <p:restoredTop sz="94660" autoAdjust="0"/>
  </p:normalViewPr>
  <p:slideViewPr>
    <p:cSldViewPr>
      <p:cViewPr varScale="1">
        <p:scale>
          <a:sx n="81" d="100"/>
          <a:sy n="81" d="100"/>
        </p:scale>
        <p:origin x="152" y="6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varScale="1">
        <p:scale>
          <a:sx n="61" d="100"/>
          <a:sy n="61" d="100"/>
        </p:scale>
        <p:origin x="-3293" y="-77"/>
      </p:cViewPr>
      <p:guideLst>
        <p:guide orient="horz" pos="3150"/>
        <p:guide pos="216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80055" cy="500063"/>
          </a:xfrm>
          <a:prstGeom prst="rect">
            <a:avLst/>
          </a:prstGeom>
        </p:spPr>
        <p:txBody>
          <a:bodyPr vert="horz" lIns="96442" tIns="48221" rIns="96442" bIns="48221" rtlCol="0"/>
          <a:lstStyle>
            <a:lvl1pPr algn="l">
              <a:defRPr sz="1300"/>
            </a:lvl1pPr>
          </a:lstStyle>
          <a:p>
            <a:endParaRPr lang="da-DK"/>
          </a:p>
        </p:txBody>
      </p:sp>
      <p:sp>
        <p:nvSpPr>
          <p:cNvPr id="3" name="Pladsholder til dato 2"/>
          <p:cNvSpPr>
            <a:spLocks noGrp="1"/>
          </p:cNvSpPr>
          <p:nvPr>
            <p:ph type="dt" idx="1"/>
          </p:nvPr>
        </p:nvSpPr>
        <p:spPr>
          <a:xfrm>
            <a:off x="3895404" y="0"/>
            <a:ext cx="2980055" cy="500063"/>
          </a:xfrm>
          <a:prstGeom prst="rect">
            <a:avLst/>
          </a:prstGeom>
        </p:spPr>
        <p:txBody>
          <a:bodyPr vert="horz" lIns="96442" tIns="48221" rIns="96442" bIns="48221" rtlCol="0"/>
          <a:lstStyle>
            <a:lvl1pPr algn="r">
              <a:defRPr sz="1300"/>
            </a:lvl1pPr>
          </a:lstStyle>
          <a:p>
            <a:fld id="{93DCD850-9D9D-4154-A9BC-6D9A564F792B}" type="datetimeFigureOut">
              <a:rPr lang="da-DK" smtClean="0"/>
              <a:pPr/>
              <a:t>12-06-2023</a:t>
            </a:fld>
            <a:endParaRPr lang="da-DK"/>
          </a:p>
        </p:txBody>
      </p:sp>
      <p:sp>
        <p:nvSpPr>
          <p:cNvPr id="4" name="Pladsholder til diasbillede 3"/>
          <p:cNvSpPr>
            <a:spLocks noGrp="1" noRot="1" noChangeAspect="1"/>
          </p:cNvSpPr>
          <p:nvPr>
            <p:ph type="sldImg" idx="2"/>
          </p:nvPr>
        </p:nvSpPr>
        <p:spPr>
          <a:xfrm>
            <a:off x="939800" y="750888"/>
            <a:ext cx="4997450" cy="3749675"/>
          </a:xfrm>
          <a:prstGeom prst="rect">
            <a:avLst/>
          </a:prstGeom>
          <a:noFill/>
          <a:ln w="12700">
            <a:solidFill>
              <a:prstClr val="black"/>
            </a:solidFill>
          </a:ln>
        </p:spPr>
        <p:txBody>
          <a:bodyPr vert="horz" lIns="96442" tIns="48221" rIns="96442" bIns="48221" rtlCol="0" anchor="ctr"/>
          <a:lstStyle/>
          <a:p>
            <a:endParaRPr lang="da-DK"/>
          </a:p>
        </p:txBody>
      </p:sp>
      <p:sp>
        <p:nvSpPr>
          <p:cNvPr id="5" name="Pladsholder til noter 4"/>
          <p:cNvSpPr>
            <a:spLocks noGrp="1"/>
          </p:cNvSpPr>
          <p:nvPr>
            <p:ph type="body" sz="quarter" idx="3"/>
          </p:nvPr>
        </p:nvSpPr>
        <p:spPr>
          <a:xfrm>
            <a:off x="687705" y="4750594"/>
            <a:ext cx="5501640" cy="4500563"/>
          </a:xfrm>
          <a:prstGeom prst="rect">
            <a:avLst/>
          </a:prstGeom>
        </p:spPr>
        <p:txBody>
          <a:bodyPr vert="horz" lIns="96442" tIns="48221" rIns="96442" bIns="48221" rtlCol="0">
            <a:normAutofit/>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99451"/>
            <a:ext cx="2980055" cy="500063"/>
          </a:xfrm>
          <a:prstGeom prst="rect">
            <a:avLst/>
          </a:prstGeom>
        </p:spPr>
        <p:txBody>
          <a:bodyPr vert="horz" lIns="96442" tIns="48221" rIns="96442" bIns="48221" rtlCol="0" anchor="b"/>
          <a:lstStyle>
            <a:lvl1pPr algn="l">
              <a:defRPr sz="1300"/>
            </a:lvl1pPr>
          </a:lstStyle>
          <a:p>
            <a:endParaRPr lang="da-DK"/>
          </a:p>
        </p:txBody>
      </p:sp>
      <p:sp>
        <p:nvSpPr>
          <p:cNvPr id="7" name="Pladsholder til diasnummer 6"/>
          <p:cNvSpPr>
            <a:spLocks noGrp="1"/>
          </p:cNvSpPr>
          <p:nvPr>
            <p:ph type="sldNum" sz="quarter" idx="5"/>
          </p:nvPr>
        </p:nvSpPr>
        <p:spPr>
          <a:xfrm>
            <a:off x="3895404" y="9499451"/>
            <a:ext cx="2980055" cy="500063"/>
          </a:xfrm>
          <a:prstGeom prst="rect">
            <a:avLst/>
          </a:prstGeom>
        </p:spPr>
        <p:txBody>
          <a:bodyPr vert="horz" lIns="96442" tIns="48221" rIns="96442" bIns="48221" rtlCol="0" anchor="b"/>
          <a:lstStyle>
            <a:lvl1pPr algn="r">
              <a:defRPr sz="1300"/>
            </a:lvl1pPr>
          </a:lstStyle>
          <a:p>
            <a:fld id="{570D742F-399D-4886-8970-DD78786AC5D1}" type="slidenum">
              <a:rPr lang="da-DK" smtClean="0"/>
              <a:pPr/>
              <a:t>‹nr.›</a:t>
            </a:fld>
            <a:endParaRPr lang="da-DK"/>
          </a:p>
        </p:txBody>
      </p:sp>
    </p:spTree>
    <p:extLst>
      <p:ext uri="{BB962C8B-B14F-4D97-AF65-F5344CB8AC3E}">
        <p14:creationId xmlns:p14="http://schemas.microsoft.com/office/powerpoint/2010/main" val="8310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570D742F-399D-4886-8970-DD78786AC5D1}" type="slidenum">
              <a:rPr lang="da-DK" smtClean="0">
                <a:solidFill>
                  <a:prstClr val="black"/>
                </a:solidFill>
              </a:rPr>
              <a:pPr/>
              <a:t>2</a:t>
            </a:fld>
            <a:endParaRPr lang="da-DK"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570D742F-399D-4886-8970-DD78786AC5D1}" type="slidenum">
              <a:rPr lang="da-DK" smtClean="0"/>
              <a:pPr/>
              <a:t>14</a:t>
            </a:fld>
            <a:endParaRPr lang="da-DK" dirty="0"/>
          </a:p>
        </p:txBody>
      </p:sp>
    </p:spTree>
    <p:extLst>
      <p:ext uri="{BB962C8B-B14F-4D97-AF65-F5344CB8AC3E}">
        <p14:creationId xmlns:p14="http://schemas.microsoft.com/office/powerpoint/2010/main" val="8983570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570D742F-399D-4886-8970-DD78786AC5D1}" type="slidenum">
              <a:rPr lang="da-DK" smtClean="0"/>
              <a:pPr/>
              <a:t>30</a:t>
            </a:fld>
            <a:endParaRPr lang="da-DK"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570D742F-399D-4886-8970-DD78786AC5D1}" type="slidenum">
              <a:rPr lang="da-DK" smtClean="0"/>
              <a:pPr/>
              <a:t>3</a:t>
            </a:fld>
            <a:endParaRPr lang="da-DK"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570D742F-399D-4886-8970-DD78786AC5D1}" type="slidenum">
              <a:rPr lang="da-DK" smtClean="0"/>
              <a:pPr/>
              <a:t>4</a:t>
            </a:fld>
            <a:endParaRPr lang="da-DK" dirty="0"/>
          </a:p>
        </p:txBody>
      </p:sp>
    </p:spTree>
    <p:extLst>
      <p:ext uri="{BB962C8B-B14F-4D97-AF65-F5344CB8AC3E}">
        <p14:creationId xmlns:p14="http://schemas.microsoft.com/office/powerpoint/2010/main" val="1567305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570D742F-399D-4886-8970-DD78786AC5D1}" type="slidenum">
              <a:rPr lang="da-DK" smtClean="0"/>
              <a:pPr/>
              <a:t>8</a:t>
            </a:fld>
            <a:endParaRPr lang="da-DK"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570D742F-399D-4886-8970-DD78786AC5D1}" type="slidenum">
              <a:rPr lang="da-DK" smtClean="0"/>
              <a:pPr/>
              <a:t>9</a:t>
            </a:fld>
            <a:endParaRPr lang="da-DK"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570D742F-399D-4886-8970-DD78786AC5D1}" type="slidenum">
              <a:rPr lang="da-DK" smtClean="0"/>
              <a:pPr/>
              <a:t>10</a:t>
            </a:fld>
            <a:endParaRPr lang="da-DK"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570D742F-399D-4886-8970-DD78786AC5D1}" type="slidenum">
              <a:rPr lang="da-DK" smtClean="0"/>
              <a:pPr/>
              <a:t>11</a:t>
            </a:fld>
            <a:endParaRPr lang="da-DK"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570D742F-399D-4886-8970-DD78786AC5D1}" type="slidenum">
              <a:rPr lang="da-DK" smtClean="0"/>
              <a:pPr/>
              <a:t>12</a:t>
            </a:fld>
            <a:endParaRPr lang="da-DK" dirty="0"/>
          </a:p>
        </p:txBody>
      </p:sp>
    </p:spTree>
    <p:extLst>
      <p:ext uri="{BB962C8B-B14F-4D97-AF65-F5344CB8AC3E}">
        <p14:creationId xmlns:p14="http://schemas.microsoft.com/office/powerpoint/2010/main" val="2477279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570D742F-399D-4886-8970-DD78786AC5D1}" type="slidenum">
              <a:rPr lang="da-DK" smtClean="0"/>
              <a:pPr/>
              <a:t>13</a:t>
            </a:fld>
            <a:endParaRPr lang="da-DK" dirty="0"/>
          </a:p>
        </p:txBody>
      </p:sp>
    </p:spTree>
    <p:extLst>
      <p:ext uri="{BB962C8B-B14F-4D97-AF65-F5344CB8AC3E}">
        <p14:creationId xmlns:p14="http://schemas.microsoft.com/office/powerpoint/2010/main" val="985956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14" name="Titel 13"/>
          <p:cNvSpPr>
            <a:spLocks noGrp="1"/>
          </p:cNvSpPr>
          <p:nvPr>
            <p:ph type="ctrTitle"/>
          </p:nvPr>
        </p:nvSpPr>
        <p:spPr>
          <a:xfrm>
            <a:off x="1432560" y="359898"/>
            <a:ext cx="7406640" cy="1472184"/>
          </a:xfrm>
        </p:spPr>
        <p:txBody>
          <a:bodyPr anchor="b"/>
          <a:lstStyle>
            <a:lvl1pPr algn="l">
              <a:defRPr/>
            </a:lvl1pPr>
            <a:extLst/>
          </a:lstStyle>
          <a:p>
            <a:r>
              <a:rPr kumimoji="0" lang="da-DK"/>
              <a:t>Klik for at redigere titeltypografi i masteren</a:t>
            </a:r>
            <a:endParaRPr kumimoji="0" lang="en-US"/>
          </a:p>
        </p:txBody>
      </p:sp>
      <p:sp>
        <p:nvSpPr>
          <p:cNvPr id="22" name="Undertitel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da-DK"/>
              <a:t>Klik for at redigere undertiteltypografien i masteren</a:t>
            </a:r>
            <a:endParaRPr kumimoji="0" lang="en-US"/>
          </a:p>
        </p:txBody>
      </p:sp>
      <p:sp>
        <p:nvSpPr>
          <p:cNvPr id="7" name="Pladsholder til dato 6"/>
          <p:cNvSpPr>
            <a:spLocks noGrp="1"/>
          </p:cNvSpPr>
          <p:nvPr>
            <p:ph type="dt" sz="half" idx="10"/>
          </p:nvPr>
        </p:nvSpPr>
        <p:spPr/>
        <p:txBody>
          <a:bodyPr/>
          <a:lstStyle/>
          <a:p>
            <a:fld id="{9308FBF0-2CF6-4DEB-B5A0-051FF894BBAB}" type="datetimeFigureOut">
              <a:rPr lang="da-DK" smtClean="0"/>
              <a:pPr/>
              <a:t>12-06-2023</a:t>
            </a:fld>
            <a:endParaRPr lang="da-DK"/>
          </a:p>
        </p:txBody>
      </p:sp>
      <p:sp>
        <p:nvSpPr>
          <p:cNvPr id="20" name="Pladsholder til sidefod 19"/>
          <p:cNvSpPr>
            <a:spLocks noGrp="1"/>
          </p:cNvSpPr>
          <p:nvPr>
            <p:ph type="ftr" sz="quarter" idx="11"/>
          </p:nvPr>
        </p:nvSpPr>
        <p:spPr/>
        <p:txBody>
          <a:bodyPr/>
          <a:lstStyle/>
          <a:p>
            <a:endParaRPr lang="da-DK"/>
          </a:p>
        </p:txBody>
      </p:sp>
      <p:sp>
        <p:nvSpPr>
          <p:cNvPr id="10" name="Pladsholder til diasnummer 9"/>
          <p:cNvSpPr>
            <a:spLocks noGrp="1"/>
          </p:cNvSpPr>
          <p:nvPr>
            <p:ph type="sldNum" sz="quarter" idx="12"/>
          </p:nvPr>
        </p:nvSpPr>
        <p:spPr/>
        <p:txBody>
          <a:bodyPr/>
          <a:lstStyle/>
          <a:p>
            <a:fld id="{6BAAE076-7F58-41A9-8F73-CDE9F5E0F14C}" type="slidenum">
              <a:rPr lang="da-DK" smtClean="0"/>
              <a:pPr/>
              <a:t>‹nr.›</a:t>
            </a:fld>
            <a:endParaRPr lang="da-DK"/>
          </a:p>
        </p:txBody>
      </p:sp>
      <p:sp>
        <p:nvSpPr>
          <p:cNvPr id="8" name="Ellipse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Ellipse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a-DK"/>
              <a:t>Klik for at redigere titeltypografi i masteren</a:t>
            </a:r>
            <a:endParaRPr kumimoji="0" lang="en-US"/>
          </a:p>
        </p:txBody>
      </p:sp>
      <p:sp>
        <p:nvSpPr>
          <p:cNvPr id="3" name="Pladsholder til lodret titel 2"/>
          <p:cNvSpPr>
            <a:spLocks noGrp="1"/>
          </p:cNvSpPr>
          <p:nvPr>
            <p:ph type="body" orient="vert" idx="1"/>
          </p:nvPr>
        </p:nvSpPr>
        <p:spPr/>
        <p:txBody>
          <a:bodyPr vert="eaVert"/>
          <a:lstStyle/>
          <a:p>
            <a:pPr lvl="0" eaLnBrk="1" latinLnBrk="0" hangingPunct="1"/>
            <a:r>
              <a:rPr lang="da-DK"/>
              <a:t>Klik for at redigere typografi i masteren</a:t>
            </a:r>
          </a:p>
          <a:p>
            <a:pPr lvl="1" eaLnBrk="1" latinLnBrk="0" hangingPunct="1"/>
            <a:r>
              <a:rPr lang="da-DK"/>
              <a:t>Andet niveau</a:t>
            </a:r>
          </a:p>
          <a:p>
            <a:pPr lvl="2" eaLnBrk="1" latinLnBrk="0" hangingPunct="1"/>
            <a:r>
              <a:rPr lang="da-DK"/>
              <a:t>Tredje niveau</a:t>
            </a:r>
          </a:p>
          <a:p>
            <a:pPr lvl="3" eaLnBrk="1" latinLnBrk="0" hangingPunct="1"/>
            <a:r>
              <a:rPr lang="da-DK"/>
              <a:t>Fjerde niveau</a:t>
            </a:r>
          </a:p>
          <a:p>
            <a:pPr lvl="4" eaLnBrk="1" latinLnBrk="0" hangingPunct="1"/>
            <a:r>
              <a:rPr lang="da-DK"/>
              <a:t>Femte niveau</a:t>
            </a:r>
            <a:endParaRPr kumimoji="0" lang="en-US"/>
          </a:p>
        </p:txBody>
      </p:sp>
      <p:sp>
        <p:nvSpPr>
          <p:cNvPr id="4" name="Pladsholder til dato 3"/>
          <p:cNvSpPr>
            <a:spLocks noGrp="1"/>
          </p:cNvSpPr>
          <p:nvPr>
            <p:ph type="dt" sz="half" idx="10"/>
          </p:nvPr>
        </p:nvSpPr>
        <p:spPr/>
        <p:txBody>
          <a:bodyPr/>
          <a:lstStyle/>
          <a:p>
            <a:fld id="{9308FBF0-2CF6-4DEB-B5A0-051FF894BBAB}" type="datetimeFigureOut">
              <a:rPr lang="da-DK" smtClean="0"/>
              <a:pPr/>
              <a:t>12-06-2023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6BAAE076-7F58-41A9-8F73-CDE9F5E0F14C}" type="slidenum">
              <a:rPr lang="da-DK" smtClean="0"/>
              <a:pPr/>
              <a:t>‹nr.›</a:t>
            </a:fld>
            <a:endParaRPr lang="da-D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858000" y="274639"/>
            <a:ext cx="1828800" cy="5851525"/>
          </a:xfrm>
        </p:spPr>
        <p:txBody>
          <a:bodyPr vert="eaVert"/>
          <a:lstStyle/>
          <a:p>
            <a:r>
              <a:rPr kumimoji="0" lang="da-DK"/>
              <a:t>Klik for at redigere titeltypografi i masteren</a:t>
            </a:r>
            <a:endParaRPr kumimoji="0" lang="en-US"/>
          </a:p>
        </p:txBody>
      </p:sp>
      <p:sp>
        <p:nvSpPr>
          <p:cNvPr id="3" name="Pladsholder til lodret titel 2"/>
          <p:cNvSpPr>
            <a:spLocks noGrp="1"/>
          </p:cNvSpPr>
          <p:nvPr>
            <p:ph type="body" orient="vert" idx="1"/>
          </p:nvPr>
        </p:nvSpPr>
        <p:spPr>
          <a:xfrm>
            <a:off x="1143000" y="274640"/>
            <a:ext cx="5562600" cy="5851525"/>
          </a:xfrm>
        </p:spPr>
        <p:txBody>
          <a:bodyPr vert="eaVert"/>
          <a:lstStyle/>
          <a:p>
            <a:pPr lvl="0" eaLnBrk="1" latinLnBrk="0" hangingPunct="1"/>
            <a:r>
              <a:rPr lang="da-DK"/>
              <a:t>Klik for at redigere typografi i masteren</a:t>
            </a:r>
          </a:p>
          <a:p>
            <a:pPr lvl="1" eaLnBrk="1" latinLnBrk="0" hangingPunct="1"/>
            <a:r>
              <a:rPr lang="da-DK"/>
              <a:t>Andet niveau</a:t>
            </a:r>
          </a:p>
          <a:p>
            <a:pPr lvl="2" eaLnBrk="1" latinLnBrk="0" hangingPunct="1"/>
            <a:r>
              <a:rPr lang="da-DK"/>
              <a:t>Tredje niveau</a:t>
            </a:r>
          </a:p>
          <a:p>
            <a:pPr lvl="3" eaLnBrk="1" latinLnBrk="0" hangingPunct="1"/>
            <a:r>
              <a:rPr lang="da-DK"/>
              <a:t>Fjerde niveau</a:t>
            </a:r>
          </a:p>
          <a:p>
            <a:pPr lvl="4" eaLnBrk="1" latinLnBrk="0" hangingPunct="1"/>
            <a:r>
              <a:rPr lang="da-DK"/>
              <a:t>Femte niveau</a:t>
            </a:r>
            <a:endParaRPr kumimoji="0" lang="en-US"/>
          </a:p>
        </p:txBody>
      </p:sp>
      <p:sp>
        <p:nvSpPr>
          <p:cNvPr id="4" name="Pladsholder til dato 3"/>
          <p:cNvSpPr>
            <a:spLocks noGrp="1"/>
          </p:cNvSpPr>
          <p:nvPr>
            <p:ph type="dt" sz="half" idx="10"/>
          </p:nvPr>
        </p:nvSpPr>
        <p:spPr/>
        <p:txBody>
          <a:bodyPr/>
          <a:lstStyle/>
          <a:p>
            <a:fld id="{9308FBF0-2CF6-4DEB-B5A0-051FF894BBAB}" type="datetimeFigureOut">
              <a:rPr lang="da-DK" smtClean="0"/>
              <a:pPr/>
              <a:t>12-06-2023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6BAAE076-7F58-41A9-8F73-CDE9F5E0F14C}" type="slidenum">
              <a:rPr lang="da-DK" smtClean="0"/>
              <a:pPr/>
              <a:t>‹nr.›</a:t>
            </a:fld>
            <a:endParaRPr lang="da-DK"/>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14" name="Titel 13"/>
          <p:cNvSpPr>
            <a:spLocks noGrp="1"/>
          </p:cNvSpPr>
          <p:nvPr>
            <p:ph type="ctrTitle"/>
          </p:nvPr>
        </p:nvSpPr>
        <p:spPr>
          <a:xfrm>
            <a:off x="1432560" y="359898"/>
            <a:ext cx="7406640" cy="1472184"/>
          </a:xfrm>
        </p:spPr>
        <p:txBody>
          <a:bodyPr anchor="b"/>
          <a:lstStyle>
            <a:lvl1pPr algn="l">
              <a:defRPr/>
            </a:lvl1pPr>
            <a:extLst/>
          </a:lstStyle>
          <a:p>
            <a:r>
              <a:rPr kumimoji="0" lang="da-DK"/>
              <a:t>Klik for at redigere titeltypografi i masteren</a:t>
            </a:r>
            <a:endParaRPr kumimoji="0" lang="en-US"/>
          </a:p>
        </p:txBody>
      </p:sp>
      <p:sp>
        <p:nvSpPr>
          <p:cNvPr id="22" name="Undertitel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da-DK"/>
              <a:t>Klik for at redigere undertiteltypografien i masteren</a:t>
            </a:r>
            <a:endParaRPr kumimoji="0" lang="en-US"/>
          </a:p>
        </p:txBody>
      </p:sp>
      <p:sp>
        <p:nvSpPr>
          <p:cNvPr id="7" name="Pladsholder til dato 6"/>
          <p:cNvSpPr>
            <a:spLocks noGrp="1"/>
          </p:cNvSpPr>
          <p:nvPr>
            <p:ph type="dt" sz="half" idx="10"/>
          </p:nvPr>
        </p:nvSpPr>
        <p:spPr/>
        <p:txBody>
          <a:bodyPr/>
          <a:lstStyle/>
          <a:p>
            <a:fld id="{9308FBF0-2CF6-4DEB-B5A0-051FF894BBAB}" type="datetimeFigureOut">
              <a:rPr lang="da-DK" smtClean="0">
                <a:solidFill>
                  <a:srgbClr val="EEECE1">
                    <a:shade val="50000"/>
                    <a:satMod val="200000"/>
                  </a:srgbClr>
                </a:solidFill>
              </a:rPr>
              <a:pPr/>
              <a:t>12-06-2023</a:t>
            </a:fld>
            <a:endParaRPr lang="da-DK">
              <a:solidFill>
                <a:srgbClr val="EEECE1">
                  <a:shade val="50000"/>
                  <a:satMod val="200000"/>
                </a:srgbClr>
              </a:solidFill>
            </a:endParaRPr>
          </a:p>
        </p:txBody>
      </p:sp>
      <p:sp>
        <p:nvSpPr>
          <p:cNvPr id="20" name="Pladsholder til sidefod 19"/>
          <p:cNvSpPr>
            <a:spLocks noGrp="1"/>
          </p:cNvSpPr>
          <p:nvPr>
            <p:ph type="ftr" sz="quarter" idx="11"/>
          </p:nvPr>
        </p:nvSpPr>
        <p:spPr/>
        <p:txBody>
          <a:bodyPr/>
          <a:lstStyle/>
          <a:p>
            <a:endParaRPr lang="da-DK">
              <a:solidFill>
                <a:srgbClr val="EEECE1">
                  <a:shade val="50000"/>
                  <a:satMod val="200000"/>
                </a:srgbClr>
              </a:solidFill>
            </a:endParaRPr>
          </a:p>
        </p:txBody>
      </p:sp>
      <p:sp>
        <p:nvSpPr>
          <p:cNvPr id="10" name="Pladsholder til diasnummer 9"/>
          <p:cNvSpPr>
            <a:spLocks noGrp="1"/>
          </p:cNvSpPr>
          <p:nvPr>
            <p:ph type="sldNum" sz="quarter" idx="12"/>
          </p:nvPr>
        </p:nvSpPr>
        <p:spPr/>
        <p:txBody>
          <a:bodyPr/>
          <a:lstStyle/>
          <a:p>
            <a:fld id="{6BAAE076-7F58-41A9-8F73-CDE9F5E0F14C}" type="slidenum">
              <a:rPr lang="da-DK" smtClean="0">
                <a:solidFill>
                  <a:srgbClr val="EEECE1">
                    <a:shade val="50000"/>
                    <a:satMod val="200000"/>
                  </a:srgbClr>
                </a:solidFill>
              </a:rPr>
              <a:pPr/>
              <a:t>‹nr.›</a:t>
            </a:fld>
            <a:endParaRPr lang="da-DK">
              <a:solidFill>
                <a:srgbClr val="EEECE1">
                  <a:shade val="50000"/>
                  <a:satMod val="200000"/>
                </a:srgbClr>
              </a:solidFill>
            </a:endParaRPr>
          </a:p>
        </p:txBody>
      </p:sp>
      <p:sp>
        <p:nvSpPr>
          <p:cNvPr id="8" name="Ellipse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
        <p:nvSpPr>
          <p:cNvPr id="9" name="Ellipse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Tree>
    <p:extLst>
      <p:ext uri="{BB962C8B-B14F-4D97-AF65-F5344CB8AC3E}">
        <p14:creationId xmlns:p14="http://schemas.microsoft.com/office/powerpoint/2010/main" val="10668037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a-DK"/>
              <a:t>Klik for at redigere titeltypografi i masteren</a:t>
            </a:r>
            <a:endParaRPr kumimoji="0" lang="en-US"/>
          </a:p>
        </p:txBody>
      </p:sp>
      <p:sp>
        <p:nvSpPr>
          <p:cNvPr id="3" name="Pladsholder til indhold 2"/>
          <p:cNvSpPr>
            <a:spLocks noGrp="1"/>
          </p:cNvSpPr>
          <p:nvPr>
            <p:ph idx="1"/>
          </p:nvPr>
        </p:nvSpPr>
        <p:spPr/>
        <p:txBody>
          <a:bodyPr/>
          <a:lstStyle/>
          <a:p>
            <a:pPr lvl="0" eaLnBrk="1" latinLnBrk="0" hangingPunct="1"/>
            <a:r>
              <a:rPr lang="da-DK"/>
              <a:t>Klik for at redigere typografi i masteren</a:t>
            </a:r>
          </a:p>
          <a:p>
            <a:pPr lvl="1" eaLnBrk="1" latinLnBrk="0" hangingPunct="1"/>
            <a:r>
              <a:rPr lang="da-DK"/>
              <a:t>Andet niveau</a:t>
            </a:r>
          </a:p>
          <a:p>
            <a:pPr lvl="2" eaLnBrk="1" latinLnBrk="0" hangingPunct="1"/>
            <a:r>
              <a:rPr lang="da-DK"/>
              <a:t>Tredje niveau</a:t>
            </a:r>
          </a:p>
          <a:p>
            <a:pPr lvl="3" eaLnBrk="1" latinLnBrk="0" hangingPunct="1"/>
            <a:r>
              <a:rPr lang="da-DK"/>
              <a:t>Fjerde niveau</a:t>
            </a:r>
          </a:p>
          <a:p>
            <a:pPr lvl="4" eaLnBrk="1" latinLnBrk="0" hangingPunct="1"/>
            <a:r>
              <a:rPr lang="da-DK"/>
              <a:t>Femte niveau</a:t>
            </a:r>
            <a:endParaRPr kumimoji="0" lang="en-US"/>
          </a:p>
        </p:txBody>
      </p:sp>
      <p:sp>
        <p:nvSpPr>
          <p:cNvPr id="4" name="Pladsholder til dato 3"/>
          <p:cNvSpPr>
            <a:spLocks noGrp="1"/>
          </p:cNvSpPr>
          <p:nvPr>
            <p:ph type="dt" sz="half" idx="10"/>
          </p:nvPr>
        </p:nvSpPr>
        <p:spPr/>
        <p:txBody>
          <a:bodyPr/>
          <a:lstStyle/>
          <a:p>
            <a:fld id="{9308FBF0-2CF6-4DEB-B5A0-051FF894BBAB}" type="datetimeFigureOut">
              <a:rPr lang="da-DK" smtClean="0">
                <a:solidFill>
                  <a:srgbClr val="EEECE1">
                    <a:shade val="50000"/>
                    <a:satMod val="200000"/>
                  </a:srgbClr>
                </a:solidFill>
              </a:rPr>
              <a:pPr/>
              <a:t>12-06-2023</a:t>
            </a:fld>
            <a:endParaRPr lang="da-DK">
              <a:solidFill>
                <a:srgbClr val="EEECE1">
                  <a:shade val="50000"/>
                  <a:satMod val="200000"/>
                </a:srgbClr>
              </a:solidFill>
            </a:endParaRPr>
          </a:p>
        </p:txBody>
      </p:sp>
      <p:sp>
        <p:nvSpPr>
          <p:cNvPr id="5" name="Pladsholder til sidefod 4"/>
          <p:cNvSpPr>
            <a:spLocks noGrp="1"/>
          </p:cNvSpPr>
          <p:nvPr>
            <p:ph type="ftr" sz="quarter" idx="11"/>
          </p:nvPr>
        </p:nvSpPr>
        <p:spPr/>
        <p:txBody>
          <a:bodyPr/>
          <a:lstStyle/>
          <a:p>
            <a:endParaRPr lang="da-DK">
              <a:solidFill>
                <a:srgbClr val="EEECE1">
                  <a:shade val="50000"/>
                  <a:satMod val="200000"/>
                </a:srgbClr>
              </a:solidFill>
            </a:endParaRPr>
          </a:p>
        </p:txBody>
      </p:sp>
      <p:sp>
        <p:nvSpPr>
          <p:cNvPr id="6" name="Pladsholder til diasnummer 5"/>
          <p:cNvSpPr>
            <a:spLocks noGrp="1"/>
          </p:cNvSpPr>
          <p:nvPr>
            <p:ph type="sldNum" sz="quarter" idx="12"/>
          </p:nvPr>
        </p:nvSpPr>
        <p:spPr/>
        <p:txBody>
          <a:bodyPr/>
          <a:lstStyle/>
          <a:p>
            <a:fld id="{6BAAE076-7F58-41A9-8F73-CDE9F5E0F14C}" type="slidenum">
              <a:rPr lang="da-DK" smtClean="0">
                <a:solidFill>
                  <a:srgbClr val="EEECE1">
                    <a:shade val="50000"/>
                    <a:satMod val="200000"/>
                  </a:srgbClr>
                </a:solidFill>
              </a:rPr>
              <a:pPr/>
              <a:t>‹nr.›</a:t>
            </a:fld>
            <a:endParaRPr lang="da-DK">
              <a:solidFill>
                <a:srgbClr val="EEECE1">
                  <a:shade val="50000"/>
                  <a:satMod val="200000"/>
                </a:srgbClr>
              </a:solidFill>
            </a:endParaRPr>
          </a:p>
        </p:txBody>
      </p:sp>
    </p:spTree>
    <p:extLst>
      <p:ext uri="{BB962C8B-B14F-4D97-AF65-F5344CB8AC3E}">
        <p14:creationId xmlns:p14="http://schemas.microsoft.com/office/powerpoint/2010/main" val="12736052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Afsnitsoverskrift">
    <p:spTree>
      <p:nvGrpSpPr>
        <p:cNvPr id="1" name=""/>
        <p:cNvGrpSpPr/>
        <p:nvPr/>
      </p:nvGrpSpPr>
      <p:grpSpPr>
        <a:xfrm>
          <a:off x="0" y="0"/>
          <a:ext cx="0" cy="0"/>
          <a:chOff x="0" y="0"/>
          <a:chExt cx="0" cy="0"/>
        </a:xfrm>
      </p:grpSpPr>
      <p:sp>
        <p:nvSpPr>
          <p:cNvPr id="7" name="Rektangel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el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da-DK"/>
              <a:t>Klik for at redigere titeltypografi i masteren</a:t>
            </a:r>
            <a:endParaRPr kumimoji="0" lang="en-US"/>
          </a:p>
        </p:txBody>
      </p:sp>
      <p:sp>
        <p:nvSpPr>
          <p:cNvPr id="3" name="Pladsholder til tekst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da-DK"/>
              <a:t>Klik for at redigere typografi i masteren</a:t>
            </a:r>
          </a:p>
        </p:txBody>
      </p:sp>
      <p:sp>
        <p:nvSpPr>
          <p:cNvPr id="4" name="Pladsholder til dato 3"/>
          <p:cNvSpPr>
            <a:spLocks noGrp="1"/>
          </p:cNvSpPr>
          <p:nvPr>
            <p:ph type="dt" sz="half" idx="10"/>
          </p:nvPr>
        </p:nvSpPr>
        <p:spPr/>
        <p:txBody>
          <a:bodyPr/>
          <a:lstStyle/>
          <a:p>
            <a:fld id="{9308FBF0-2CF6-4DEB-B5A0-051FF894BBAB}" type="datetimeFigureOut">
              <a:rPr lang="da-DK" smtClean="0">
                <a:solidFill>
                  <a:srgbClr val="EEECE1">
                    <a:shade val="50000"/>
                    <a:satMod val="200000"/>
                  </a:srgbClr>
                </a:solidFill>
              </a:rPr>
              <a:pPr/>
              <a:t>12-06-2023</a:t>
            </a:fld>
            <a:endParaRPr lang="da-DK">
              <a:solidFill>
                <a:srgbClr val="EEECE1">
                  <a:shade val="50000"/>
                  <a:satMod val="200000"/>
                </a:srgbClr>
              </a:solidFill>
            </a:endParaRPr>
          </a:p>
        </p:txBody>
      </p:sp>
      <p:sp>
        <p:nvSpPr>
          <p:cNvPr id="5" name="Pladsholder til sidefod 4"/>
          <p:cNvSpPr>
            <a:spLocks noGrp="1"/>
          </p:cNvSpPr>
          <p:nvPr>
            <p:ph type="ftr" sz="quarter" idx="11"/>
          </p:nvPr>
        </p:nvSpPr>
        <p:spPr/>
        <p:txBody>
          <a:bodyPr/>
          <a:lstStyle/>
          <a:p>
            <a:endParaRPr lang="da-DK">
              <a:solidFill>
                <a:srgbClr val="EEECE1">
                  <a:shade val="50000"/>
                  <a:satMod val="200000"/>
                </a:srgbClr>
              </a:solidFill>
            </a:endParaRPr>
          </a:p>
        </p:txBody>
      </p:sp>
      <p:sp>
        <p:nvSpPr>
          <p:cNvPr id="6" name="Pladsholder til diasnummer 5"/>
          <p:cNvSpPr>
            <a:spLocks noGrp="1"/>
          </p:cNvSpPr>
          <p:nvPr>
            <p:ph type="sldNum" sz="quarter" idx="12"/>
          </p:nvPr>
        </p:nvSpPr>
        <p:spPr/>
        <p:txBody>
          <a:bodyPr/>
          <a:lstStyle/>
          <a:p>
            <a:fld id="{6BAAE076-7F58-41A9-8F73-CDE9F5E0F14C}" type="slidenum">
              <a:rPr lang="da-DK" smtClean="0">
                <a:solidFill>
                  <a:srgbClr val="EEECE1">
                    <a:shade val="50000"/>
                    <a:satMod val="200000"/>
                  </a:srgbClr>
                </a:solidFill>
              </a:rPr>
              <a:pPr/>
              <a:t>‹nr.›</a:t>
            </a:fld>
            <a:endParaRPr lang="da-DK">
              <a:solidFill>
                <a:srgbClr val="EEECE1">
                  <a:shade val="50000"/>
                  <a:satMod val="200000"/>
                </a:srgbClr>
              </a:solidFill>
            </a:endParaRPr>
          </a:p>
        </p:txBody>
      </p:sp>
      <p:sp>
        <p:nvSpPr>
          <p:cNvPr id="10" name="Rektangel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Ellipse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
        <p:nvSpPr>
          <p:cNvPr id="9" name="Ellipse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Tree>
    <p:extLst>
      <p:ext uri="{BB962C8B-B14F-4D97-AF65-F5344CB8AC3E}">
        <p14:creationId xmlns:p14="http://schemas.microsoft.com/office/powerpoint/2010/main" val="16788428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1435608" y="274320"/>
            <a:ext cx="7498080" cy="1143000"/>
          </a:xfrm>
        </p:spPr>
        <p:txBody>
          <a:bodyPr/>
          <a:lstStyle/>
          <a:p>
            <a:r>
              <a:rPr kumimoji="0" lang="da-DK"/>
              <a:t>Klik for at redigere titeltypografi i masteren</a:t>
            </a:r>
            <a:endParaRPr kumimoji="0" lang="en-US"/>
          </a:p>
        </p:txBody>
      </p:sp>
      <p:sp>
        <p:nvSpPr>
          <p:cNvPr id="3" name="Pladsholder til indhold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da-DK"/>
              <a:t>Klik for at redigere typografi i masteren</a:t>
            </a:r>
          </a:p>
          <a:p>
            <a:pPr lvl="1" eaLnBrk="1" latinLnBrk="0" hangingPunct="1"/>
            <a:r>
              <a:rPr lang="da-DK"/>
              <a:t>Andet niveau</a:t>
            </a:r>
          </a:p>
          <a:p>
            <a:pPr lvl="2" eaLnBrk="1" latinLnBrk="0" hangingPunct="1"/>
            <a:r>
              <a:rPr lang="da-DK"/>
              <a:t>Tredje niveau</a:t>
            </a:r>
          </a:p>
          <a:p>
            <a:pPr lvl="3" eaLnBrk="1" latinLnBrk="0" hangingPunct="1"/>
            <a:r>
              <a:rPr lang="da-DK"/>
              <a:t>Fjerde niveau</a:t>
            </a:r>
          </a:p>
          <a:p>
            <a:pPr lvl="4" eaLnBrk="1" latinLnBrk="0" hangingPunct="1"/>
            <a:r>
              <a:rPr lang="da-DK"/>
              <a:t>Femte niveau</a:t>
            </a:r>
            <a:endParaRPr kumimoji="0" lang="en-US"/>
          </a:p>
        </p:txBody>
      </p:sp>
      <p:sp>
        <p:nvSpPr>
          <p:cNvPr id="4" name="Pladsholder til indhold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da-DK"/>
              <a:t>Klik for at redigere typografi i masteren</a:t>
            </a:r>
          </a:p>
          <a:p>
            <a:pPr lvl="1" eaLnBrk="1" latinLnBrk="0" hangingPunct="1"/>
            <a:r>
              <a:rPr lang="da-DK"/>
              <a:t>Andet niveau</a:t>
            </a:r>
          </a:p>
          <a:p>
            <a:pPr lvl="2" eaLnBrk="1" latinLnBrk="0" hangingPunct="1"/>
            <a:r>
              <a:rPr lang="da-DK"/>
              <a:t>Tredje niveau</a:t>
            </a:r>
          </a:p>
          <a:p>
            <a:pPr lvl="3" eaLnBrk="1" latinLnBrk="0" hangingPunct="1"/>
            <a:r>
              <a:rPr lang="da-DK"/>
              <a:t>Fjerde niveau</a:t>
            </a:r>
          </a:p>
          <a:p>
            <a:pPr lvl="4" eaLnBrk="1" latinLnBrk="0" hangingPunct="1"/>
            <a:r>
              <a:rPr lang="da-DK"/>
              <a:t>Femte niveau</a:t>
            </a:r>
            <a:endParaRPr kumimoji="0" lang="en-US"/>
          </a:p>
        </p:txBody>
      </p:sp>
      <p:sp>
        <p:nvSpPr>
          <p:cNvPr id="5" name="Pladsholder til dato 4"/>
          <p:cNvSpPr>
            <a:spLocks noGrp="1"/>
          </p:cNvSpPr>
          <p:nvPr>
            <p:ph type="dt" sz="half" idx="10"/>
          </p:nvPr>
        </p:nvSpPr>
        <p:spPr/>
        <p:txBody>
          <a:bodyPr/>
          <a:lstStyle/>
          <a:p>
            <a:fld id="{9308FBF0-2CF6-4DEB-B5A0-051FF894BBAB}" type="datetimeFigureOut">
              <a:rPr lang="da-DK" smtClean="0">
                <a:solidFill>
                  <a:srgbClr val="EEECE1">
                    <a:shade val="50000"/>
                    <a:satMod val="200000"/>
                  </a:srgbClr>
                </a:solidFill>
              </a:rPr>
              <a:pPr/>
              <a:t>12-06-2023</a:t>
            </a:fld>
            <a:endParaRPr lang="da-DK">
              <a:solidFill>
                <a:srgbClr val="EEECE1">
                  <a:shade val="50000"/>
                  <a:satMod val="200000"/>
                </a:srgbClr>
              </a:solidFill>
            </a:endParaRPr>
          </a:p>
        </p:txBody>
      </p:sp>
      <p:sp>
        <p:nvSpPr>
          <p:cNvPr id="6" name="Pladsholder til sidefod 5"/>
          <p:cNvSpPr>
            <a:spLocks noGrp="1"/>
          </p:cNvSpPr>
          <p:nvPr>
            <p:ph type="ftr" sz="quarter" idx="11"/>
          </p:nvPr>
        </p:nvSpPr>
        <p:spPr/>
        <p:txBody>
          <a:bodyPr/>
          <a:lstStyle/>
          <a:p>
            <a:endParaRPr lang="da-DK">
              <a:solidFill>
                <a:srgbClr val="EEECE1">
                  <a:shade val="50000"/>
                  <a:satMod val="200000"/>
                </a:srgbClr>
              </a:solidFill>
            </a:endParaRPr>
          </a:p>
        </p:txBody>
      </p:sp>
      <p:sp>
        <p:nvSpPr>
          <p:cNvPr id="7" name="Pladsholder til diasnummer 6"/>
          <p:cNvSpPr>
            <a:spLocks noGrp="1"/>
          </p:cNvSpPr>
          <p:nvPr>
            <p:ph type="sldNum" sz="quarter" idx="12"/>
          </p:nvPr>
        </p:nvSpPr>
        <p:spPr/>
        <p:txBody>
          <a:bodyPr/>
          <a:lstStyle/>
          <a:p>
            <a:fld id="{6BAAE076-7F58-41A9-8F73-CDE9F5E0F14C}" type="slidenum">
              <a:rPr lang="da-DK" smtClean="0">
                <a:solidFill>
                  <a:srgbClr val="EEECE1">
                    <a:shade val="50000"/>
                    <a:satMod val="200000"/>
                  </a:srgbClr>
                </a:solidFill>
              </a:rPr>
              <a:pPr/>
              <a:t>‹nr.›</a:t>
            </a:fld>
            <a:endParaRPr lang="da-DK">
              <a:solidFill>
                <a:srgbClr val="EEECE1">
                  <a:shade val="50000"/>
                  <a:satMod val="200000"/>
                </a:srgbClr>
              </a:solidFill>
            </a:endParaRPr>
          </a:p>
        </p:txBody>
      </p:sp>
    </p:spTree>
    <p:extLst>
      <p:ext uri="{BB962C8B-B14F-4D97-AF65-F5344CB8AC3E}">
        <p14:creationId xmlns:p14="http://schemas.microsoft.com/office/powerpoint/2010/main" val="2033827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da-DK"/>
              <a:t>Klik for at redigere titeltypografi i masteren</a:t>
            </a:r>
            <a:endParaRPr kumimoji="0" lang="en-US"/>
          </a:p>
        </p:txBody>
      </p:sp>
      <p:sp>
        <p:nvSpPr>
          <p:cNvPr id="3" name="Pladsholder til tekst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da-DK"/>
              <a:t>Klik for at redigere typografi i masteren</a:t>
            </a:r>
          </a:p>
        </p:txBody>
      </p:sp>
      <p:sp>
        <p:nvSpPr>
          <p:cNvPr id="4" name="Pladsholder til tekst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da-DK"/>
              <a:t>Klik for at redigere typografi i masteren</a:t>
            </a:r>
          </a:p>
        </p:txBody>
      </p:sp>
      <p:sp>
        <p:nvSpPr>
          <p:cNvPr id="5" name="Pladsholder til indhold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da-DK"/>
              <a:t>Klik for at redigere typografi i masteren</a:t>
            </a:r>
          </a:p>
          <a:p>
            <a:pPr lvl="1" eaLnBrk="1" latinLnBrk="0" hangingPunct="1"/>
            <a:r>
              <a:rPr lang="da-DK"/>
              <a:t>Andet niveau</a:t>
            </a:r>
          </a:p>
          <a:p>
            <a:pPr lvl="2" eaLnBrk="1" latinLnBrk="0" hangingPunct="1"/>
            <a:r>
              <a:rPr lang="da-DK"/>
              <a:t>Tredje niveau</a:t>
            </a:r>
          </a:p>
          <a:p>
            <a:pPr lvl="3" eaLnBrk="1" latinLnBrk="0" hangingPunct="1"/>
            <a:r>
              <a:rPr lang="da-DK"/>
              <a:t>Fjerde niveau</a:t>
            </a:r>
          </a:p>
          <a:p>
            <a:pPr lvl="4" eaLnBrk="1" latinLnBrk="0" hangingPunct="1"/>
            <a:r>
              <a:rPr lang="da-DK"/>
              <a:t>Femte niveau</a:t>
            </a:r>
            <a:endParaRPr kumimoji="0" lang="en-US"/>
          </a:p>
        </p:txBody>
      </p:sp>
      <p:sp>
        <p:nvSpPr>
          <p:cNvPr id="6" name="Pladsholder til indhold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da-DK"/>
              <a:t>Klik for at redigere typografi i masteren</a:t>
            </a:r>
          </a:p>
          <a:p>
            <a:pPr lvl="1" eaLnBrk="1" latinLnBrk="0" hangingPunct="1"/>
            <a:r>
              <a:rPr lang="da-DK"/>
              <a:t>Andet niveau</a:t>
            </a:r>
          </a:p>
          <a:p>
            <a:pPr lvl="2" eaLnBrk="1" latinLnBrk="0" hangingPunct="1"/>
            <a:r>
              <a:rPr lang="da-DK"/>
              <a:t>Tredje niveau</a:t>
            </a:r>
          </a:p>
          <a:p>
            <a:pPr lvl="3" eaLnBrk="1" latinLnBrk="0" hangingPunct="1"/>
            <a:r>
              <a:rPr lang="da-DK"/>
              <a:t>Fjerde niveau</a:t>
            </a:r>
          </a:p>
          <a:p>
            <a:pPr lvl="4" eaLnBrk="1" latinLnBrk="0" hangingPunct="1"/>
            <a:r>
              <a:rPr lang="da-DK"/>
              <a:t>Femte niveau</a:t>
            </a:r>
            <a:endParaRPr kumimoji="0" lang="en-US"/>
          </a:p>
        </p:txBody>
      </p:sp>
      <p:sp>
        <p:nvSpPr>
          <p:cNvPr id="7" name="Pladsholder til dato 6"/>
          <p:cNvSpPr>
            <a:spLocks noGrp="1"/>
          </p:cNvSpPr>
          <p:nvPr>
            <p:ph type="dt" sz="half" idx="10"/>
          </p:nvPr>
        </p:nvSpPr>
        <p:spPr/>
        <p:txBody>
          <a:bodyPr/>
          <a:lstStyle/>
          <a:p>
            <a:fld id="{9308FBF0-2CF6-4DEB-B5A0-051FF894BBAB}" type="datetimeFigureOut">
              <a:rPr lang="da-DK" smtClean="0">
                <a:solidFill>
                  <a:srgbClr val="EEECE1">
                    <a:shade val="50000"/>
                    <a:satMod val="200000"/>
                  </a:srgbClr>
                </a:solidFill>
              </a:rPr>
              <a:pPr/>
              <a:t>12-06-2023</a:t>
            </a:fld>
            <a:endParaRPr lang="da-DK">
              <a:solidFill>
                <a:srgbClr val="EEECE1">
                  <a:shade val="50000"/>
                  <a:satMod val="200000"/>
                </a:srgbClr>
              </a:solidFill>
            </a:endParaRPr>
          </a:p>
        </p:txBody>
      </p:sp>
      <p:sp>
        <p:nvSpPr>
          <p:cNvPr id="8" name="Pladsholder til sidefod 7"/>
          <p:cNvSpPr>
            <a:spLocks noGrp="1"/>
          </p:cNvSpPr>
          <p:nvPr>
            <p:ph type="ftr" sz="quarter" idx="11"/>
          </p:nvPr>
        </p:nvSpPr>
        <p:spPr/>
        <p:txBody>
          <a:bodyPr/>
          <a:lstStyle/>
          <a:p>
            <a:endParaRPr lang="da-DK">
              <a:solidFill>
                <a:srgbClr val="EEECE1">
                  <a:shade val="50000"/>
                  <a:satMod val="200000"/>
                </a:srgbClr>
              </a:solidFill>
            </a:endParaRPr>
          </a:p>
        </p:txBody>
      </p:sp>
      <p:sp>
        <p:nvSpPr>
          <p:cNvPr id="9" name="Pladsholder til diasnummer 8"/>
          <p:cNvSpPr>
            <a:spLocks noGrp="1"/>
          </p:cNvSpPr>
          <p:nvPr>
            <p:ph type="sldNum" sz="quarter" idx="12"/>
          </p:nvPr>
        </p:nvSpPr>
        <p:spPr/>
        <p:txBody>
          <a:bodyPr/>
          <a:lstStyle/>
          <a:p>
            <a:fld id="{6BAAE076-7F58-41A9-8F73-CDE9F5E0F14C}" type="slidenum">
              <a:rPr lang="da-DK" smtClean="0">
                <a:solidFill>
                  <a:srgbClr val="EEECE1">
                    <a:shade val="50000"/>
                    <a:satMod val="200000"/>
                  </a:srgbClr>
                </a:solidFill>
              </a:rPr>
              <a:pPr/>
              <a:t>‹nr.›</a:t>
            </a:fld>
            <a:endParaRPr lang="da-DK">
              <a:solidFill>
                <a:srgbClr val="EEECE1">
                  <a:shade val="50000"/>
                  <a:satMod val="200000"/>
                </a:srgbClr>
              </a:solidFill>
            </a:endParaRPr>
          </a:p>
        </p:txBody>
      </p:sp>
    </p:spTree>
    <p:extLst>
      <p:ext uri="{BB962C8B-B14F-4D97-AF65-F5344CB8AC3E}">
        <p14:creationId xmlns:p14="http://schemas.microsoft.com/office/powerpoint/2010/main" val="13006204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a:xfrm>
            <a:off x="1435608" y="274320"/>
            <a:ext cx="7498080" cy="1143000"/>
          </a:xfrm>
        </p:spPr>
        <p:txBody>
          <a:bodyPr anchor="ctr"/>
          <a:lstStyle/>
          <a:p>
            <a:r>
              <a:rPr kumimoji="0" lang="da-DK"/>
              <a:t>Klik for at redigere titeltypografi i masteren</a:t>
            </a:r>
            <a:endParaRPr kumimoji="0" lang="en-US"/>
          </a:p>
        </p:txBody>
      </p:sp>
      <p:sp>
        <p:nvSpPr>
          <p:cNvPr id="3" name="Pladsholder til dato 2"/>
          <p:cNvSpPr>
            <a:spLocks noGrp="1"/>
          </p:cNvSpPr>
          <p:nvPr>
            <p:ph type="dt" sz="half" idx="10"/>
          </p:nvPr>
        </p:nvSpPr>
        <p:spPr/>
        <p:txBody>
          <a:bodyPr/>
          <a:lstStyle/>
          <a:p>
            <a:fld id="{9308FBF0-2CF6-4DEB-B5A0-051FF894BBAB}" type="datetimeFigureOut">
              <a:rPr lang="da-DK" smtClean="0">
                <a:solidFill>
                  <a:srgbClr val="EEECE1">
                    <a:shade val="50000"/>
                    <a:satMod val="200000"/>
                  </a:srgbClr>
                </a:solidFill>
              </a:rPr>
              <a:pPr/>
              <a:t>12-06-2023</a:t>
            </a:fld>
            <a:endParaRPr lang="da-DK">
              <a:solidFill>
                <a:srgbClr val="EEECE1">
                  <a:shade val="50000"/>
                  <a:satMod val="200000"/>
                </a:srgbClr>
              </a:solidFill>
            </a:endParaRPr>
          </a:p>
        </p:txBody>
      </p:sp>
      <p:sp>
        <p:nvSpPr>
          <p:cNvPr id="4" name="Pladsholder til sidefod 3"/>
          <p:cNvSpPr>
            <a:spLocks noGrp="1"/>
          </p:cNvSpPr>
          <p:nvPr>
            <p:ph type="ftr" sz="quarter" idx="11"/>
          </p:nvPr>
        </p:nvSpPr>
        <p:spPr/>
        <p:txBody>
          <a:bodyPr/>
          <a:lstStyle/>
          <a:p>
            <a:endParaRPr lang="da-DK">
              <a:solidFill>
                <a:srgbClr val="EEECE1">
                  <a:shade val="50000"/>
                  <a:satMod val="200000"/>
                </a:srgbClr>
              </a:solidFill>
            </a:endParaRPr>
          </a:p>
        </p:txBody>
      </p:sp>
      <p:sp>
        <p:nvSpPr>
          <p:cNvPr id="5" name="Pladsholder til diasnummer 4"/>
          <p:cNvSpPr>
            <a:spLocks noGrp="1"/>
          </p:cNvSpPr>
          <p:nvPr>
            <p:ph type="sldNum" sz="quarter" idx="12"/>
          </p:nvPr>
        </p:nvSpPr>
        <p:spPr/>
        <p:txBody>
          <a:bodyPr/>
          <a:lstStyle/>
          <a:p>
            <a:fld id="{6BAAE076-7F58-41A9-8F73-CDE9F5E0F14C}" type="slidenum">
              <a:rPr lang="da-DK" smtClean="0">
                <a:solidFill>
                  <a:srgbClr val="EEECE1">
                    <a:shade val="50000"/>
                    <a:satMod val="200000"/>
                  </a:srgbClr>
                </a:solidFill>
              </a:rPr>
              <a:pPr/>
              <a:t>‹nr.›</a:t>
            </a:fld>
            <a:endParaRPr lang="da-DK">
              <a:solidFill>
                <a:srgbClr val="EEECE1">
                  <a:shade val="50000"/>
                  <a:satMod val="200000"/>
                </a:srgbClr>
              </a:solidFill>
            </a:endParaRPr>
          </a:p>
        </p:txBody>
      </p:sp>
    </p:spTree>
    <p:extLst>
      <p:ext uri="{BB962C8B-B14F-4D97-AF65-F5344CB8AC3E}">
        <p14:creationId xmlns:p14="http://schemas.microsoft.com/office/powerpoint/2010/main" val="4784732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
        <p:nvSpPr>
          <p:cNvPr id="5" name="Rektangel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Pladsholder til dato 1"/>
          <p:cNvSpPr>
            <a:spLocks noGrp="1"/>
          </p:cNvSpPr>
          <p:nvPr>
            <p:ph type="dt" sz="half" idx="10"/>
          </p:nvPr>
        </p:nvSpPr>
        <p:spPr/>
        <p:txBody>
          <a:bodyPr/>
          <a:lstStyle/>
          <a:p>
            <a:fld id="{9308FBF0-2CF6-4DEB-B5A0-051FF894BBAB}" type="datetimeFigureOut">
              <a:rPr lang="da-DK" smtClean="0">
                <a:solidFill>
                  <a:srgbClr val="EEECE1">
                    <a:shade val="50000"/>
                    <a:satMod val="200000"/>
                  </a:srgbClr>
                </a:solidFill>
              </a:rPr>
              <a:pPr/>
              <a:t>12-06-2023</a:t>
            </a:fld>
            <a:endParaRPr lang="da-DK">
              <a:solidFill>
                <a:srgbClr val="EEECE1">
                  <a:shade val="50000"/>
                  <a:satMod val="200000"/>
                </a:srgbClr>
              </a:solidFill>
            </a:endParaRPr>
          </a:p>
        </p:txBody>
      </p:sp>
      <p:sp>
        <p:nvSpPr>
          <p:cNvPr id="3" name="Pladsholder til sidefod 2"/>
          <p:cNvSpPr>
            <a:spLocks noGrp="1"/>
          </p:cNvSpPr>
          <p:nvPr>
            <p:ph type="ftr" sz="quarter" idx="11"/>
          </p:nvPr>
        </p:nvSpPr>
        <p:spPr/>
        <p:txBody>
          <a:bodyPr/>
          <a:lstStyle/>
          <a:p>
            <a:endParaRPr lang="da-DK">
              <a:solidFill>
                <a:srgbClr val="EEECE1">
                  <a:shade val="50000"/>
                  <a:satMod val="200000"/>
                </a:srgbClr>
              </a:solidFill>
            </a:endParaRPr>
          </a:p>
        </p:txBody>
      </p:sp>
      <p:sp>
        <p:nvSpPr>
          <p:cNvPr id="4" name="Pladsholder til diasnummer 3"/>
          <p:cNvSpPr>
            <a:spLocks noGrp="1"/>
          </p:cNvSpPr>
          <p:nvPr>
            <p:ph type="sldNum" sz="quarter" idx="12"/>
          </p:nvPr>
        </p:nvSpPr>
        <p:spPr/>
        <p:txBody>
          <a:bodyPr/>
          <a:lstStyle/>
          <a:p>
            <a:fld id="{6BAAE076-7F58-41A9-8F73-CDE9F5E0F14C}" type="slidenum">
              <a:rPr lang="da-DK" smtClean="0">
                <a:solidFill>
                  <a:srgbClr val="EEECE1">
                    <a:shade val="50000"/>
                    <a:satMod val="200000"/>
                  </a:srgbClr>
                </a:solidFill>
              </a:rPr>
              <a:pPr/>
              <a:t>‹nr.›</a:t>
            </a:fld>
            <a:endParaRPr lang="da-DK">
              <a:solidFill>
                <a:srgbClr val="EEECE1">
                  <a:shade val="50000"/>
                  <a:satMod val="200000"/>
                </a:srgbClr>
              </a:solidFill>
            </a:endParaRPr>
          </a:p>
        </p:txBody>
      </p:sp>
      <p:sp>
        <p:nvSpPr>
          <p:cNvPr id="6" name="Rektangel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27669299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da-DK"/>
              <a:t>Klik for at redigere titeltypografi i masteren</a:t>
            </a:r>
            <a:endParaRPr kumimoji="0" lang="en-US"/>
          </a:p>
        </p:txBody>
      </p:sp>
      <p:sp>
        <p:nvSpPr>
          <p:cNvPr id="3" name="Pladsholder til tekst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da-DK"/>
              <a:t>Klik for at redigere typografi i masteren</a:t>
            </a:r>
          </a:p>
        </p:txBody>
      </p:sp>
      <p:sp>
        <p:nvSpPr>
          <p:cNvPr id="4" name="Pladsholder til indhold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da-DK"/>
              <a:t>Klik for at redigere typografi i masteren</a:t>
            </a:r>
          </a:p>
          <a:p>
            <a:pPr lvl="1" eaLnBrk="1" latinLnBrk="0" hangingPunct="1"/>
            <a:r>
              <a:rPr lang="da-DK"/>
              <a:t>Andet niveau</a:t>
            </a:r>
          </a:p>
          <a:p>
            <a:pPr lvl="2" eaLnBrk="1" latinLnBrk="0" hangingPunct="1"/>
            <a:r>
              <a:rPr lang="da-DK"/>
              <a:t>Tredje niveau</a:t>
            </a:r>
          </a:p>
          <a:p>
            <a:pPr lvl="3" eaLnBrk="1" latinLnBrk="0" hangingPunct="1"/>
            <a:r>
              <a:rPr lang="da-DK"/>
              <a:t>Fjerde niveau</a:t>
            </a:r>
          </a:p>
          <a:p>
            <a:pPr lvl="4" eaLnBrk="1" latinLnBrk="0" hangingPunct="1"/>
            <a:r>
              <a:rPr lang="da-DK"/>
              <a:t>Femte niveau</a:t>
            </a:r>
            <a:endParaRPr kumimoji="0" lang="en-US"/>
          </a:p>
        </p:txBody>
      </p:sp>
      <p:sp>
        <p:nvSpPr>
          <p:cNvPr id="5" name="Pladsholder til dato 4"/>
          <p:cNvSpPr>
            <a:spLocks noGrp="1"/>
          </p:cNvSpPr>
          <p:nvPr>
            <p:ph type="dt" sz="half" idx="10"/>
          </p:nvPr>
        </p:nvSpPr>
        <p:spPr/>
        <p:txBody>
          <a:bodyPr/>
          <a:lstStyle/>
          <a:p>
            <a:fld id="{9308FBF0-2CF6-4DEB-B5A0-051FF894BBAB}" type="datetimeFigureOut">
              <a:rPr lang="da-DK" smtClean="0">
                <a:solidFill>
                  <a:srgbClr val="EEECE1">
                    <a:shade val="50000"/>
                    <a:satMod val="200000"/>
                  </a:srgbClr>
                </a:solidFill>
              </a:rPr>
              <a:pPr/>
              <a:t>12-06-2023</a:t>
            </a:fld>
            <a:endParaRPr lang="da-DK">
              <a:solidFill>
                <a:srgbClr val="EEECE1">
                  <a:shade val="50000"/>
                  <a:satMod val="200000"/>
                </a:srgbClr>
              </a:solidFill>
            </a:endParaRPr>
          </a:p>
        </p:txBody>
      </p:sp>
      <p:sp>
        <p:nvSpPr>
          <p:cNvPr id="6" name="Pladsholder til sidefod 5"/>
          <p:cNvSpPr>
            <a:spLocks noGrp="1"/>
          </p:cNvSpPr>
          <p:nvPr>
            <p:ph type="ftr" sz="quarter" idx="11"/>
          </p:nvPr>
        </p:nvSpPr>
        <p:spPr/>
        <p:txBody>
          <a:bodyPr/>
          <a:lstStyle/>
          <a:p>
            <a:endParaRPr lang="da-DK">
              <a:solidFill>
                <a:srgbClr val="EEECE1">
                  <a:shade val="50000"/>
                  <a:satMod val="200000"/>
                </a:srgbClr>
              </a:solidFill>
            </a:endParaRPr>
          </a:p>
        </p:txBody>
      </p:sp>
      <p:sp>
        <p:nvSpPr>
          <p:cNvPr id="7" name="Pladsholder til diasnummer 6"/>
          <p:cNvSpPr>
            <a:spLocks noGrp="1"/>
          </p:cNvSpPr>
          <p:nvPr>
            <p:ph type="sldNum" sz="quarter" idx="12"/>
          </p:nvPr>
        </p:nvSpPr>
        <p:spPr/>
        <p:txBody>
          <a:bodyPr/>
          <a:lstStyle/>
          <a:p>
            <a:fld id="{6BAAE076-7F58-41A9-8F73-CDE9F5E0F14C}" type="slidenum">
              <a:rPr lang="da-DK" smtClean="0">
                <a:solidFill>
                  <a:srgbClr val="EEECE1">
                    <a:shade val="50000"/>
                    <a:satMod val="200000"/>
                  </a:srgbClr>
                </a:solidFill>
              </a:rPr>
              <a:pPr/>
              <a:t>‹nr.›</a:t>
            </a:fld>
            <a:endParaRPr lang="da-DK">
              <a:solidFill>
                <a:srgbClr val="EEECE1">
                  <a:shade val="50000"/>
                  <a:satMod val="200000"/>
                </a:srgbClr>
              </a:solidFill>
            </a:endParaRPr>
          </a:p>
        </p:txBody>
      </p:sp>
    </p:spTree>
    <p:extLst>
      <p:ext uri="{BB962C8B-B14F-4D97-AF65-F5344CB8AC3E}">
        <p14:creationId xmlns:p14="http://schemas.microsoft.com/office/powerpoint/2010/main" val="193287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a-DK"/>
              <a:t>Klik for at redigere titeltypografi i masteren</a:t>
            </a:r>
            <a:endParaRPr kumimoji="0" lang="en-US"/>
          </a:p>
        </p:txBody>
      </p:sp>
      <p:sp>
        <p:nvSpPr>
          <p:cNvPr id="3" name="Pladsholder til indhold 2"/>
          <p:cNvSpPr>
            <a:spLocks noGrp="1"/>
          </p:cNvSpPr>
          <p:nvPr>
            <p:ph idx="1"/>
          </p:nvPr>
        </p:nvSpPr>
        <p:spPr/>
        <p:txBody>
          <a:bodyPr/>
          <a:lstStyle/>
          <a:p>
            <a:pPr lvl="0" eaLnBrk="1" latinLnBrk="0" hangingPunct="1"/>
            <a:r>
              <a:rPr lang="da-DK"/>
              <a:t>Klik for at redigere typografi i masteren</a:t>
            </a:r>
          </a:p>
          <a:p>
            <a:pPr lvl="1" eaLnBrk="1" latinLnBrk="0" hangingPunct="1"/>
            <a:r>
              <a:rPr lang="da-DK"/>
              <a:t>Andet niveau</a:t>
            </a:r>
          </a:p>
          <a:p>
            <a:pPr lvl="2" eaLnBrk="1" latinLnBrk="0" hangingPunct="1"/>
            <a:r>
              <a:rPr lang="da-DK"/>
              <a:t>Tredje niveau</a:t>
            </a:r>
          </a:p>
          <a:p>
            <a:pPr lvl="3" eaLnBrk="1" latinLnBrk="0" hangingPunct="1"/>
            <a:r>
              <a:rPr lang="da-DK"/>
              <a:t>Fjerde niveau</a:t>
            </a:r>
          </a:p>
          <a:p>
            <a:pPr lvl="4" eaLnBrk="1" latinLnBrk="0" hangingPunct="1"/>
            <a:r>
              <a:rPr lang="da-DK"/>
              <a:t>Femte niveau</a:t>
            </a:r>
            <a:endParaRPr kumimoji="0" lang="en-US"/>
          </a:p>
        </p:txBody>
      </p:sp>
      <p:sp>
        <p:nvSpPr>
          <p:cNvPr id="4" name="Pladsholder til dato 3"/>
          <p:cNvSpPr>
            <a:spLocks noGrp="1"/>
          </p:cNvSpPr>
          <p:nvPr>
            <p:ph type="dt" sz="half" idx="10"/>
          </p:nvPr>
        </p:nvSpPr>
        <p:spPr/>
        <p:txBody>
          <a:bodyPr/>
          <a:lstStyle/>
          <a:p>
            <a:fld id="{9308FBF0-2CF6-4DEB-B5A0-051FF894BBAB}" type="datetimeFigureOut">
              <a:rPr lang="da-DK" smtClean="0"/>
              <a:pPr/>
              <a:t>12-06-2023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6BAAE076-7F58-41A9-8F73-CDE9F5E0F14C}" type="slidenum">
              <a:rPr lang="da-DK" smtClean="0"/>
              <a:pPr/>
              <a:t>‹nr.›</a:t>
            </a:fld>
            <a:endParaRPr lang="da-DK"/>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da-DK"/>
              <a:t>Klik for at redigere titeltypografi i masteren</a:t>
            </a:r>
            <a:endParaRPr kumimoji="0" lang="en-US"/>
          </a:p>
        </p:txBody>
      </p:sp>
      <p:sp>
        <p:nvSpPr>
          <p:cNvPr id="5" name="Pladsholder til dato 4"/>
          <p:cNvSpPr>
            <a:spLocks noGrp="1"/>
          </p:cNvSpPr>
          <p:nvPr>
            <p:ph type="dt" sz="half" idx="10"/>
          </p:nvPr>
        </p:nvSpPr>
        <p:spPr/>
        <p:txBody>
          <a:bodyPr/>
          <a:lstStyle/>
          <a:p>
            <a:fld id="{9308FBF0-2CF6-4DEB-B5A0-051FF894BBAB}" type="datetimeFigureOut">
              <a:rPr lang="da-DK" smtClean="0">
                <a:solidFill>
                  <a:srgbClr val="EEECE1">
                    <a:shade val="50000"/>
                    <a:satMod val="200000"/>
                  </a:srgbClr>
                </a:solidFill>
              </a:rPr>
              <a:pPr/>
              <a:t>12-06-2023</a:t>
            </a:fld>
            <a:endParaRPr lang="da-DK">
              <a:solidFill>
                <a:srgbClr val="EEECE1">
                  <a:shade val="50000"/>
                  <a:satMod val="200000"/>
                </a:srgbClr>
              </a:solidFill>
            </a:endParaRPr>
          </a:p>
        </p:txBody>
      </p:sp>
      <p:sp>
        <p:nvSpPr>
          <p:cNvPr id="6" name="Pladsholder til sidefod 5"/>
          <p:cNvSpPr>
            <a:spLocks noGrp="1"/>
          </p:cNvSpPr>
          <p:nvPr>
            <p:ph type="ftr" sz="quarter" idx="11"/>
          </p:nvPr>
        </p:nvSpPr>
        <p:spPr/>
        <p:txBody>
          <a:bodyPr/>
          <a:lstStyle/>
          <a:p>
            <a:endParaRPr lang="da-DK">
              <a:solidFill>
                <a:srgbClr val="EEECE1">
                  <a:shade val="50000"/>
                  <a:satMod val="200000"/>
                </a:srgbClr>
              </a:solidFill>
            </a:endParaRPr>
          </a:p>
        </p:txBody>
      </p:sp>
      <p:sp>
        <p:nvSpPr>
          <p:cNvPr id="7" name="Pladsholder til diasnummer 6"/>
          <p:cNvSpPr>
            <a:spLocks noGrp="1"/>
          </p:cNvSpPr>
          <p:nvPr>
            <p:ph type="sldNum" sz="quarter" idx="12"/>
          </p:nvPr>
        </p:nvSpPr>
        <p:spPr/>
        <p:txBody>
          <a:bodyPr/>
          <a:lstStyle/>
          <a:p>
            <a:fld id="{6BAAE076-7F58-41A9-8F73-CDE9F5E0F14C}" type="slidenum">
              <a:rPr lang="da-DK" smtClean="0">
                <a:solidFill>
                  <a:srgbClr val="EEECE1">
                    <a:shade val="50000"/>
                    <a:satMod val="200000"/>
                  </a:srgbClr>
                </a:solidFill>
              </a:rPr>
              <a:pPr/>
              <a:t>‹nr.›</a:t>
            </a:fld>
            <a:endParaRPr lang="da-DK">
              <a:solidFill>
                <a:srgbClr val="EEECE1">
                  <a:shade val="50000"/>
                  <a:satMod val="200000"/>
                </a:srgbClr>
              </a:solidFill>
            </a:endParaRPr>
          </a:p>
        </p:txBody>
      </p:sp>
      <p:sp>
        <p:nvSpPr>
          <p:cNvPr id="8" name="Rektangel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indent="-283464">
              <a:lnSpc>
                <a:spcPts val="3000"/>
              </a:lnSpc>
              <a:spcBef>
                <a:spcPts val="600"/>
              </a:spcBef>
              <a:buClr>
                <a:srgbClr val="4F81BD"/>
              </a:buClr>
              <a:buSzPct val="80000"/>
              <a:buFont typeface="Wingdings 2"/>
              <a:buNone/>
            </a:pPr>
            <a:endParaRPr lang="en-US" sz="3200">
              <a:solidFill>
                <a:prstClr val="black"/>
              </a:solidFill>
            </a:endParaRPr>
          </a:p>
        </p:txBody>
      </p:sp>
      <p:sp>
        <p:nvSpPr>
          <p:cNvPr id="3" name="Pladsholder til billed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da-DK"/>
              <a:t>Klik på ikonet for at tilføje et billede</a:t>
            </a:r>
            <a:endParaRPr kumimoji="0" lang="en-US" dirty="0"/>
          </a:p>
        </p:txBody>
      </p:sp>
      <p:sp>
        <p:nvSpPr>
          <p:cNvPr id="9" name="Proce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Proce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4" name="Pladsholder til tekst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da-DK"/>
              <a:t>Klik for at redigere typografi i masteren</a:t>
            </a:r>
          </a:p>
        </p:txBody>
      </p:sp>
    </p:spTree>
    <p:extLst>
      <p:ext uri="{BB962C8B-B14F-4D97-AF65-F5344CB8AC3E}">
        <p14:creationId xmlns:p14="http://schemas.microsoft.com/office/powerpoint/2010/main" val="15624733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a-DK"/>
              <a:t>Klik for at redigere titeltypografi i masteren</a:t>
            </a:r>
            <a:endParaRPr kumimoji="0" lang="en-US"/>
          </a:p>
        </p:txBody>
      </p:sp>
      <p:sp>
        <p:nvSpPr>
          <p:cNvPr id="3" name="Pladsholder til lodret titel 2"/>
          <p:cNvSpPr>
            <a:spLocks noGrp="1"/>
          </p:cNvSpPr>
          <p:nvPr>
            <p:ph type="body" orient="vert" idx="1"/>
          </p:nvPr>
        </p:nvSpPr>
        <p:spPr/>
        <p:txBody>
          <a:bodyPr vert="eaVert"/>
          <a:lstStyle/>
          <a:p>
            <a:pPr lvl="0" eaLnBrk="1" latinLnBrk="0" hangingPunct="1"/>
            <a:r>
              <a:rPr lang="da-DK"/>
              <a:t>Klik for at redigere typografi i masteren</a:t>
            </a:r>
          </a:p>
          <a:p>
            <a:pPr lvl="1" eaLnBrk="1" latinLnBrk="0" hangingPunct="1"/>
            <a:r>
              <a:rPr lang="da-DK"/>
              <a:t>Andet niveau</a:t>
            </a:r>
          </a:p>
          <a:p>
            <a:pPr lvl="2" eaLnBrk="1" latinLnBrk="0" hangingPunct="1"/>
            <a:r>
              <a:rPr lang="da-DK"/>
              <a:t>Tredje niveau</a:t>
            </a:r>
          </a:p>
          <a:p>
            <a:pPr lvl="3" eaLnBrk="1" latinLnBrk="0" hangingPunct="1"/>
            <a:r>
              <a:rPr lang="da-DK"/>
              <a:t>Fjerde niveau</a:t>
            </a:r>
          </a:p>
          <a:p>
            <a:pPr lvl="4" eaLnBrk="1" latinLnBrk="0" hangingPunct="1"/>
            <a:r>
              <a:rPr lang="da-DK"/>
              <a:t>Femte niveau</a:t>
            </a:r>
            <a:endParaRPr kumimoji="0" lang="en-US"/>
          </a:p>
        </p:txBody>
      </p:sp>
      <p:sp>
        <p:nvSpPr>
          <p:cNvPr id="4" name="Pladsholder til dato 3"/>
          <p:cNvSpPr>
            <a:spLocks noGrp="1"/>
          </p:cNvSpPr>
          <p:nvPr>
            <p:ph type="dt" sz="half" idx="10"/>
          </p:nvPr>
        </p:nvSpPr>
        <p:spPr/>
        <p:txBody>
          <a:bodyPr/>
          <a:lstStyle/>
          <a:p>
            <a:fld id="{9308FBF0-2CF6-4DEB-B5A0-051FF894BBAB}" type="datetimeFigureOut">
              <a:rPr lang="da-DK" smtClean="0">
                <a:solidFill>
                  <a:srgbClr val="EEECE1">
                    <a:shade val="50000"/>
                    <a:satMod val="200000"/>
                  </a:srgbClr>
                </a:solidFill>
              </a:rPr>
              <a:pPr/>
              <a:t>12-06-2023</a:t>
            </a:fld>
            <a:endParaRPr lang="da-DK">
              <a:solidFill>
                <a:srgbClr val="EEECE1">
                  <a:shade val="50000"/>
                  <a:satMod val="200000"/>
                </a:srgbClr>
              </a:solidFill>
            </a:endParaRPr>
          </a:p>
        </p:txBody>
      </p:sp>
      <p:sp>
        <p:nvSpPr>
          <p:cNvPr id="5" name="Pladsholder til sidefod 4"/>
          <p:cNvSpPr>
            <a:spLocks noGrp="1"/>
          </p:cNvSpPr>
          <p:nvPr>
            <p:ph type="ftr" sz="quarter" idx="11"/>
          </p:nvPr>
        </p:nvSpPr>
        <p:spPr/>
        <p:txBody>
          <a:bodyPr/>
          <a:lstStyle/>
          <a:p>
            <a:endParaRPr lang="da-DK">
              <a:solidFill>
                <a:srgbClr val="EEECE1">
                  <a:shade val="50000"/>
                  <a:satMod val="200000"/>
                </a:srgbClr>
              </a:solidFill>
            </a:endParaRPr>
          </a:p>
        </p:txBody>
      </p:sp>
      <p:sp>
        <p:nvSpPr>
          <p:cNvPr id="6" name="Pladsholder til diasnummer 5"/>
          <p:cNvSpPr>
            <a:spLocks noGrp="1"/>
          </p:cNvSpPr>
          <p:nvPr>
            <p:ph type="sldNum" sz="quarter" idx="12"/>
          </p:nvPr>
        </p:nvSpPr>
        <p:spPr/>
        <p:txBody>
          <a:bodyPr/>
          <a:lstStyle/>
          <a:p>
            <a:fld id="{6BAAE076-7F58-41A9-8F73-CDE9F5E0F14C}" type="slidenum">
              <a:rPr lang="da-DK" smtClean="0">
                <a:solidFill>
                  <a:srgbClr val="EEECE1">
                    <a:shade val="50000"/>
                    <a:satMod val="200000"/>
                  </a:srgbClr>
                </a:solidFill>
              </a:rPr>
              <a:pPr/>
              <a:t>‹nr.›</a:t>
            </a:fld>
            <a:endParaRPr lang="da-DK">
              <a:solidFill>
                <a:srgbClr val="EEECE1">
                  <a:shade val="50000"/>
                  <a:satMod val="200000"/>
                </a:srgbClr>
              </a:solidFill>
            </a:endParaRPr>
          </a:p>
        </p:txBody>
      </p:sp>
    </p:spTree>
    <p:extLst>
      <p:ext uri="{BB962C8B-B14F-4D97-AF65-F5344CB8AC3E}">
        <p14:creationId xmlns:p14="http://schemas.microsoft.com/office/powerpoint/2010/main" val="17159039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858000" y="274639"/>
            <a:ext cx="1828800" cy="5851525"/>
          </a:xfrm>
        </p:spPr>
        <p:txBody>
          <a:bodyPr vert="eaVert"/>
          <a:lstStyle/>
          <a:p>
            <a:r>
              <a:rPr kumimoji="0" lang="da-DK"/>
              <a:t>Klik for at redigere titeltypografi i masteren</a:t>
            </a:r>
            <a:endParaRPr kumimoji="0" lang="en-US"/>
          </a:p>
        </p:txBody>
      </p:sp>
      <p:sp>
        <p:nvSpPr>
          <p:cNvPr id="3" name="Pladsholder til lodret titel 2"/>
          <p:cNvSpPr>
            <a:spLocks noGrp="1"/>
          </p:cNvSpPr>
          <p:nvPr>
            <p:ph type="body" orient="vert" idx="1"/>
          </p:nvPr>
        </p:nvSpPr>
        <p:spPr>
          <a:xfrm>
            <a:off x="1143000" y="274640"/>
            <a:ext cx="5562600" cy="5851525"/>
          </a:xfrm>
        </p:spPr>
        <p:txBody>
          <a:bodyPr vert="eaVert"/>
          <a:lstStyle/>
          <a:p>
            <a:pPr lvl="0" eaLnBrk="1" latinLnBrk="0" hangingPunct="1"/>
            <a:r>
              <a:rPr lang="da-DK"/>
              <a:t>Klik for at redigere typografi i masteren</a:t>
            </a:r>
          </a:p>
          <a:p>
            <a:pPr lvl="1" eaLnBrk="1" latinLnBrk="0" hangingPunct="1"/>
            <a:r>
              <a:rPr lang="da-DK"/>
              <a:t>Andet niveau</a:t>
            </a:r>
          </a:p>
          <a:p>
            <a:pPr lvl="2" eaLnBrk="1" latinLnBrk="0" hangingPunct="1"/>
            <a:r>
              <a:rPr lang="da-DK"/>
              <a:t>Tredje niveau</a:t>
            </a:r>
          </a:p>
          <a:p>
            <a:pPr lvl="3" eaLnBrk="1" latinLnBrk="0" hangingPunct="1"/>
            <a:r>
              <a:rPr lang="da-DK"/>
              <a:t>Fjerde niveau</a:t>
            </a:r>
          </a:p>
          <a:p>
            <a:pPr lvl="4" eaLnBrk="1" latinLnBrk="0" hangingPunct="1"/>
            <a:r>
              <a:rPr lang="da-DK"/>
              <a:t>Femte niveau</a:t>
            </a:r>
            <a:endParaRPr kumimoji="0" lang="en-US"/>
          </a:p>
        </p:txBody>
      </p:sp>
      <p:sp>
        <p:nvSpPr>
          <p:cNvPr id="4" name="Pladsholder til dato 3"/>
          <p:cNvSpPr>
            <a:spLocks noGrp="1"/>
          </p:cNvSpPr>
          <p:nvPr>
            <p:ph type="dt" sz="half" idx="10"/>
          </p:nvPr>
        </p:nvSpPr>
        <p:spPr/>
        <p:txBody>
          <a:bodyPr/>
          <a:lstStyle/>
          <a:p>
            <a:fld id="{9308FBF0-2CF6-4DEB-B5A0-051FF894BBAB}" type="datetimeFigureOut">
              <a:rPr lang="da-DK" smtClean="0">
                <a:solidFill>
                  <a:srgbClr val="EEECE1">
                    <a:shade val="50000"/>
                    <a:satMod val="200000"/>
                  </a:srgbClr>
                </a:solidFill>
              </a:rPr>
              <a:pPr/>
              <a:t>12-06-2023</a:t>
            </a:fld>
            <a:endParaRPr lang="da-DK">
              <a:solidFill>
                <a:srgbClr val="EEECE1">
                  <a:shade val="50000"/>
                  <a:satMod val="200000"/>
                </a:srgbClr>
              </a:solidFill>
            </a:endParaRPr>
          </a:p>
        </p:txBody>
      </p:sp>
      <p:sp>
        <p:nvSpPr>
          <p:cNvPr id="5" name="Pladsholder til sidefod 4"/>
          <p:cNvSpPr>
            <a:spLocks noGrp="1"/>
          </p:cNvSpPr>
          <p:nvPr>
            <p:ph type="ftr" sz="quarter" idx="11"/>
          </p:nvPr>
        </p:nvSpPr>
        <p:spPr/>
        <p:txBody>
          <a:bodyPr/>
          <a:lstStyle/>
          <a:p>
            <a:endParaRPr lang="da-DK">
              <a:solidFill>
                <a:srgbClr val="EEECE1">
                  <a:shade val="50000"/>
                  <a:satMod val="200000"/>
                </a:srgbClr>
              </a:solidFill>
            </a:endParaRPr>
          </a:p>
        </p:txBody>
      </p:sp>
      <p:sp>
        <p:nvSpPr>
          <p:cNvPr id="6" name="Pladsholder til diasnummer 5"/>
          <p:cNvSpPr>
            <a:spLocks noGrp="1"/>
          </p:cNvSpPr>
          <p:nvPr>
            <p:ph type="sldNum" sz="quarter" idx="12"/>
          </p:nvPr>
        </p:nvSpPr>
        <p:spPr/>
        <p:txBody>
          <a:bodyPr/>
          <a:lstStyle/>
          <a:p>
            <a:fld id="{6BAAE076-7F58-41A9-8F73-CDE9F5E0F14C}" type="slidenum">
              <a:rPr lang="da-DK" smtClean="0">
                <a:solidFill>
                  <a:srgbClr val="EEECE1">
                    <a:shade val="50000"/>
                    <a:satMod val="200000"/>
                  </a:srgbClr>
                </a:solidFill>
              </a:rPr>
              <a:pPr/>
              <a:t>‹nr.›</a:t>
            </a:fld>
            <a:endParaRPr lang="da-DK">
              <a:solidFill>
                <a:srgbClr val="EEECE1">
                  <a:shade val="50000"/>
                  <a:satMod val="200000"/>
                </a:srgbClr>
              </a:solidFill>
            </a:endParaRPr>
          </a:p>
        </p:txBody>
      </p:sp>
    </p:spTree>
    <p:extLst>
      <p:ext uri="{BB962C8B-B14F-4D97-AF65-F5344CB8AC3E}">
        <p14:creationId xmlns:p14="http://schemas.microsoft.com/office/powerpoint/2010/main" val="4577707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14" name="Titel 13"/>
          <p:cNvSpPr>
            <a:spLocks noGrp="1"/>
          </p:cNvSpPr>
          <p:nvPr>
            <p:ph type="ctrTitle"/>
          </p:nvPr>
        </p:nvSpPr>
        <p:spPr>
          <a:xfrm>
            <a:off x="1432560" y="359898"/>
            <a:ext cx="7406640" cy="1472184"/>
          </a:xfrm>
        </p:spPr>
        <p:txBody>
          <a:bodyPr anchor="b"/>
          <a:lstStyle>
            <a:lvl1pPr algn="l">
              <a:defRPr/>
            </a:lvl1pPr>
            <a:extLst/>
          </a:lstStyle>
          <a:p>
            <a:r>
              <a:rPr kumimoji="0" lang="da-DK"/>
              <a:t>Klik for at redigere titeltypografi i masteren</a:t>
            </a:r>
            <a:endParaRPr kumimoji="0" lang="en-US"/>
          </a:p>
        </p:txBody>
      </p:sp>
      <p:sp>
        <p:nvSpPr>
          <p:cNvPr id="22" name="Undertitel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da-DK"/>
              <a:t>Klik for at redigere undertiteltypografien i masteren</a:t>
            </a:r>
            <a:endParaRPr kumimoji="0" lang="en-US"/>
          </a:p>
        </p:txBody>
      </p:sp>
      <p:sp>
        <p:nvSpPr>
          <p:cNvPr id="7" name="Pladsholder til dato 6"/>
          <p:cNvSpPr>
            <a:spLocks noGrp="1"/>
          </p:cNvSpPr>
          <p:nvPr>
            <p:ph type="dt" sz="half" idx="10"/>
          </p:nvPr>
        </p:nvSpPr>
        <p:spPr/>
        <p:txBody>
          <a:bodyPr/>
          <a:lstStyle/>
          <a:p>
            <a:fld id="{9308FBF0-2CF6-4DEB-B5A0-051FF894BBAB}" type="datetimeFigureOut">
              <a:rPr lang="da-DK" smtClean="0">
                <a:solidFill>
                  <a:srgbClr val="EEECE1">
                    <a:shade val="50000"/>
                    <a:satMod val="200000"/>
                  </a:srgbClr>
                </a:solidFill>
              </a:rPr>
              <a:pPr/>
              <a:t>12-06-2023</a:t>
            </a:fld>
            <a:endParaRPr lang="da-DK">
              <a:solidFill>
                <a:srgbClr val="EEECE1">
                  <a:shade val="50000"/>
                  <a:satMod val="200000"/>
                </a:srgbClr>
              </a:solidFill>
            </a:endParaRPr>
          </a:p>
        </p:txBody>
      </p:sp>
      <p:sp>
        <p:nvSpPr>
          <p:cNvPr id="20" name="Pladsholder til sidefod 19"/>
          <p:cNvSpPr>
            <a:spLocks noGrp="1"/>
          </p:cNvSpPr>
          <p:nvPr>
            <p:ph type="ftr" sz="quarter" idx="11"/>
          </p:nvPr>
        </p:nvSpPr>
        <p:spPr/>
        <p:txBody>
          <a:bodyPr/>
          <a:lstStyle/>
          <a:p>
            <a:endParaRPr lang="da-DK">
              <a:solidFill>
                <a:srgbClr val="EEECE1">
                  <a:shade val="50000"/>
                  <a:satMod val="200000"/>
                </a:srgbClr>
              </a:solidFill>
            </a:endParaRPr>
          </a:p>
        </p:txBody>
      </p:sp>
      <p:sp>
        <p:nvSpPr>
          <p:cNvPr id="10" name="Pladsholder til diasnummer 9"/>
          <p:cNvSpPr>
            <a:spLocks noGrp="1"/>
          </p:cNvSpPr>
          <p:nvPr>
            <p:ph type="sldNum" sz="quarter" idx="12"/>
          </p:nvPr>
        </p:nvSpPr>
        <p:spPr/>
        <p:txBody>
          <a:bodyPr/>
          <a:lstStyle/>
          <a:p>
            <a:fld id="{6BAAE076-7F58-41A9-8F73-CDE9F5E0F14C}" type="slidenum">
              <a:rPr lang="da-DK" smtClean="0">
                <a:solidFill>
                  <a:srgbClr val="EEECE1">
                    <a:shade val="50000"/>
                    <a:satMod val="200000"/>
                  </a:srgbClr>
                </a:solidFill>
              </a:rPr>
              <a:pPr/>
              <a:t>‹nr.›</a:t>
            </a:fld>
            <a:endParaRPr lang="da-DK">
              <a:solidFill>
                <a:srgbClr val="EEECE1">
                  <a:shade val="50000"/>
                  <a:satMod val="200000"/>
                </a:srgbClr>
              </a:solidFill>
            </a:endParaRPr>
          </a:p>
        </p:txBody>
      </p:sp>
      <p:sp>
        <p:nvSpPr>
          <p:cNvPr id="8" name="Ellipse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
        <p:nvSpPr>
          <p:cNvPr id="9" name="Ellipse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Tree>
    <p:extLst>
      <p:ext uri="{BB962C8B-B14F-4D97-AF65-F5344CB8AC3E}">
        <p14:creationId xmlns:p14="http://schemas.microsoft.com/office/powerpoint/2010/main" val="12856702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a-DK"/>
              <a:t>Klik for at redigere titeltypografi i masteren</a:t>
            </a:r>
            <a:endParaRPr kumimoji="0" lang="en-US"/>
          </a:p>
        </p:txBody>
      </p:sp>
      <p:sp>
        <p:nvSpPr>
          <p:cNvPr id="3" name="Pladsholder til indhold 2"/>
          <p:cNvSpPr>
            <a:spLocks noGrp="1"/>
          </p:cNvSpPr>
          <p:nvPr>
            <p:ph idx="1"/>
          </p:nvPr>
        </p:nvSpPr>
        <p:spPr/>
        <p:txBody>
          <a:bodyPr/>
          <a:lstStyle/>
          <a:p>
            <a:pPr lvl="0" eaLnBrk="1" latinLnBrk="0" hangingPunct="1"/>
            <a:r>
              <a:rPr lang="da-DK"/>
              <a:t>Klik for at redigere typografi i masteren</a:t>
            </a:r>
          </a:p>
          <a:p>
            <a:pPr lvl="1" eaLnBrk="1" latinLnBrk="0" hangingPunct="1"/>
            <a:r>
              <a:rPr lang="da-DK"/>
              <a:t>Andet niveau</a:t>
            </a:r>
          </a:p>
          <a:p>
            <a:pPr lvl="2" eaLnBrk="1" latinLnBrk="0" hangingPunct="1"/>
            <a:r>
              <a:rPr lang="da-DK"/>
              <a:t>Tredje niveau</a:t>
            </a:r>
          </a:p>
          <a:p>
            <a:pPr lvl="3" eaLnBrk="1" latinLnBrk="0" hangingPunct="1"/>
            <a:r>
              <a:rPr lang="da-DK"/>
              <a:t>Fjerde niveau</a:t>
            </a:r>
          </a:p>
          <a:p>
            <a:pPr lvl="4" eaLnBrk="1" latinLnBrk="0" hangingPunct="1"/>
            <a:r>
              <a:rPr lang="da-DK"/>
              <a:t>Femte niveau</a:t>
            </a:r>
            <a:endParaRPr kumimoji="0" lang="en-US"/>
          </a:p>
        </p:txBody>
      </p:sp>
      <p:sp>
        <p:nvSpPr>
          <p:cNvPr id="4" name="Pladsholder til dato 3"/>
          <p:cNvSpPr>
            <a:spLocks noGrp="1"/>
          </p:cNvSpPr>
          <p:nvPr>
            <p:ph type="dt" sz="half" idx="10"/>
          </p:nvPr>
        </p:nvSpPr>
        <p:spPr/>
        <p:txBody>
          <a:bodyPr/>
          <a:lstStyle/>
          <a:p>
            <a:fld id="{9308FBF0-2CF6-4DEB-B5A0-051FF894BBAB}" type="datetimeFigureOut">
              <a:rPr lang="da-DK" smtClean="0">
                <a:solidFill>
                  <a:srgbClr val="EEECE1">
                    <a:shade val="50000"/>
                    <a:satMod val="200000"/>
                  </a:srgbClr>
                </a:solidFill>
              </a:rPr>
              <a:pPr/>
              <a:t>12-06-2023</a:t>
            </a:fld>
            <a:endParaRPr lang="da-DK">
              <a:solidFill>
                <a:srgbClr val="EEECE1">
                  <a:shade val="50000"/>
                  <a:satMod val="200000"/>
                </a:srgbClr>
              </a:solidFill>
            </a:endParaRPr>
          </a:p>
        </p:txBody>
      </p:sp>
      <p:sp>
        <p:nvSpPr>
          <p:cNvPr id="5" name="Pladsholder til sidefod 4"/>
          <p:cNvSpPr>
            <a:spLocks noGrp="1"/>
          </p:cNvSpPr>
          <p:nvPr>
            <p:ph type="ftr" sz="quarter" idx="11"/>
          </p:nvPr>
        </p:nvSpPr>
        <p:spPr/>
        <p:txBody>
          <a:bodyPr/>
          <a:lstStyle/>
          <a:p>
            <a:endParaRPr lang="da-DK">
              <a:solidFill>
                <a:srgbClr val="EEECE1">
                  <a:shade val="50000"/>
                  <a:satMod val="200000"/>
                </a:srgbClr>
              </a:solidFill>
            </a:endParaRPr>
          </a:p>
        </p:txBody>
      </p:sp>
      <p:sp>
        <p:nvSpPr>
          <p:cNvPr id="6" name="Pladsholder til diasnummer 5"/>
          <p:cNvSpPr>
            <a:spLocks noGrp="1"/>
          </p:cNvSpPr>
          <p:nvPr>
            <p:ph type="sldNum" sz="quarter" idx="12"/>
          </p:nvPr>
        </p:nvSpPr>
        <p:spPr/>
        <p:txBody>
          <a:bodyPr/>
          <a:lstStyle/>
          <a:p>
            <a:fld id="{6BAAE076-7F58-41A9-8F73-CDE9F5E0F14C}" type="slidenum">
              <a:rPr lang="da-DK" smtClean="0">
                <a:solidFill>
                  <a:srgbClr val="EEECE1">
                    <a:shade val="50000"/>
                    <a:satMod val="200000"/>
                  </a:srgbClr>
                </a:solidFill>
              </a:rPr>
              <a:pPr/>
              <a:t>‹nr.›</a:t>
            </a:fld>
            <a:endParaRPr lang="da-DK">
              <a:solidFill>
                <a:srgbClr val="EEECE1">
                  <a:shade val="50000"/>
                  <a:satMod val="200000"/>
                </a:srgbClr>
              </a:solidFill>
            </a:endParaRPr>
          </a:p>
        </p:txBody>
      </p:sp>
    </p:spTree>
    <p:extLst>
      <p:ext uri="{BB962C8B-B14F-4D97-AF65-F5344CB8AC3E}">
        <p14:creationId xmlns:p14="http://schemas.microsoft.com/office/powerpoint/2010/main" val="27133425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Afsnitsoverskrift">
    <p:spTree>
      <p:nvGrpSpPr>
        <p:cNvPr id="1" name=""/>
        <p:cNvGrpSpPr/>
        <p:nvPr/>
      </p:nvGrpSpPr>
      <p:grpSpPr>
        <a:xfrm>
          <a:off x="0" y="0"/>
          <a:ext cx="0" cy="0"/>
          <a:chOff x="0" y="0"/>
          <a:chExt cx="0" cy="0"/>
        </a:xfrm>
      </p:grpSpPr>
      <p:sp>
        <p:nvSpPr>
          <p:cNvPr id="7" name="Rektangel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el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da-DK"/>
              <a:t>Klik for at redigere titeltypografi i masteren</a:t>
            </a:r>
            <a:endParaRPr kumimoji="0" lang="en-US"/>
          </a:p>
        </p:txBody>
      </p:sp>
      <p:sp>
        <p:nvSpPr>
          <p:cNvPr id="3" name="Pladsholder til tekst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da-DK"/>
              <a:t>Klik for at redigere typografi i masteren</a:t>
            </a:r>
          </a:p>
        </p:txBody>
      </p:sp>
      <p:sp>
        <p:nvSpPr>
          <p:cNvPr id="4" name="Pladsholder til dato 3"/>
          <p:cNvSpPr>
            <a:spLocks noGrp="1"/>
          </p:cNvSpPr>
          <p:nvPr>
            <p:ph type="dt" sz="half" idx="10"/>
          </p:nvPr>
        </p:nvSpPr>
        <p:spPr/>
        <p:txBody>
          <a:bodyPr/>
          <a:lstStyle/>
          <a:p>
            <a:fld id="{9308FBF0-2CF6-4DEB-B5A0-051FF894BBAB}" type="datetimeFigureOut">
              <a:rPr lang="da-DK" smtClean="0">
                <a:solidFill>
                  <a:srgbClr val="EEECE1">
                    <a:shade val="50000"/>
                    <a:satMod val="200000"/>
                  </a:srgbClr>
                </a:solidFill>
              </a:rPr>
              <a:pPr/>
              <a:t>12-06-2023</a:t>
            </a:fld>
            <a:endParaRPr lang="da-DK">
              <a:solidFill>
                <a:srgbClr val="EEECE1">
                  <a:shade val="50000"/>
                  <a:satMod val="200000"/>
                </a:srgbClr>
              </a:solidFill>
            </a:endParaRPr>
          </a:p>
        </p:txBody>
      </p:sp>
      <p:sp>
        <p:nvSpPr>
          <p:cNvPr id="5" name="Pladsholder til sidefod 4"/>
          <p:cNvSpPr>
            <a:spLocks noGrp="1"/>
          </p:cNvSpPr>
          <p:nvPr>
            <p:ph type="ftr" sz="quarter" idx="11"/>
          </p:nvPr>
        </p:nvSpPr>
        <p:spPr/>
        <p:txBody>
          <a:bodyPr/>
          <a:lstStyle/>
          <a:p>
            <a:endParaRPr lang="da-DK">
              <a:solidFill>
                <a:srgbClr val="EEECE1">
                  <a:shade val="50000"/>
                  <a:satMod val="200000"/>
                </a:srgbClr>
              </a:solidFill>
            </a:endParaRPr>
          </a:p>
        </p:txBody>
      </p:sp>
      <p:sp>
        <p:nvSpPr>
          <p:cNvPr id="6" name="Pladsholder til diasnummer 5"/>
          <p:cNvSpPr>
            <a:spLocks noGrp="1"/>
          </p:cNvSpPr>
          <p:nvPr>
            <p:ph type="sldNum" sz="quarter" idx="12"/>
          </p:nvPr>
        </p:nvSpPr>
        <p:spPr/>
        <p:txBody>
          <a:bodyPr/>
          <a:lstStyle/>
          <a:p>
            <a:fld id="{6BAAE076-7F58-41A9-8F73-CDE9F5E0F14C}" type="slidenum">
              <a:rPr lang="da-DK" smtClean="0">
                <a:solidFill>
                  <a:srgbClr val="EEECE1">
                    <a:shade val="50000"/>
                    <a:satMod val="200000"/>
                  </a:srgbClr>
                </a:solidFill>
              </a:rPr>
              <a:pPr/>
              <a:t>‹nr.›</a:t>
            </a:fld>
            <a:endParaRPr lang="da-DK">
              <a:solidFill>
                <a:srgbClr val="EEECE1">
                  <a:shade val="50000"/>
                  <a:satMod val="200000"/>
                </a:srgbClr>
              </a:solidFill>
            </a:endParaRPr>
          </a:p>
        </p:txBody>
      </p:sp>
      <p:sp>
        <p:nvSpPr>
          <p:cNvPr id="10" name="Rektangel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Ellipse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
        <p:nvSpPr>
          <p:cNvPr id="9" name="Ellipse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Tree>
    <p:extLst>
      <p:ext uri="{BB962C8B-B14F-4D97-AF65-F5344CB8AC3E}">
        <p14:creationId xmlns:p14="http://schemas.microsoft.com/office/powerpoint/2010/main" val="35822504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1435608" y="274320"/>
            <a:ext cx="7498080" cy="1143000"/>
          </a:xfrm>
        </p:spPr>
        <p:txBody>
          <a:bodyPr/>
          <a:lstStyle/>
          <a:p>
            <a:r>
              <a:rPr kumimoji="0" lang="da-DK"/>
              <a:t>Klik for at redigere titeltypografi i masteren</a:t>
            </a:r>
            <a:endParaRPr kumimoji="0" lang="en-US"/>
          </a:p>
        </p:txBody>
      </p:sp>
      <p:sp>
        <p:nvSpPr>
          <p:cNvPr id="3" name="Pladsholder til indhold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da-DK"/>
              <a:t>Klik for at redigere typografi i masteren</a:t>
            </a:r>
          </a:p>
          <a:p>
            <a:pPr lvl="1" eaLnBrk="1" latinLnBrk="0" hangingPunct="1"/>
            <a:r>
              <a:rPr lang="da-DK"/>
              <a:t>Andet niveau</a:t>
            </a:r>
          </a:p>
          <a:p>
            <a:pPr lvl="2" eaLnBrk="1" latinLnBrk="0" hangingPunct="1"/>
            <a:r>
              <a:rPr lang="da-DK"/>
              <a:t>Tredje niveau</a:t>
            </a:r>
          </a:p>
          <a:p>
            <a:pPr lvl="3" eaLnBrk="1" latinLnBrk="0" hangingPunct="1"/>
            <a:r>
              <a:rPr lang="da-DK"/>
              <a:t>Fjerde niveau</a:t>
            </a:r>
          </a:p>
          <a:p>
            <a:pPr lvl="4" eaLnBrk="1" latinLnBrk="0" hangingPunct="1"/>
            <a:r>
              <a:rPr lang="da-DK"/>
              <a:t>Femte niveau</a:t>
            </a:r>
            <a:endParaRPr kumimoji="0" lang="en-US"/>
          </a:p>
        </p:txBody>
      </p:sp>
      <p:sp>
        <p:nvSpPr>
          <p:cNvPr id="4" name="Pladsholder til indhold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da-DK"/>
              <a:t>Klik for at redigere typografi i masteren</a:t>
            </a:r>
          </a:p>
          <a:p>
            <a:pPr lvl="1" eaLnBrk="1" latinLnBrk="0" hangingPunct="1"/>
            <a:r>
              <a:rPr lang="da-DK"/>
              <a:t>Andet niveau</a:t>
            </a:r>
          </a:p>
          <a:p>
            <a:pPr lvl="2" eaLnBrk="1" latinLnBrk="0" hangingPunct="1"/>
            <a:r>
              <a:rPr lang="da-DK"/>
              <a:t>Tredje niveau</a:t>
            </a:r>
          </a:p>
          <a:p>
            <a:pPr lvl="3" eaLnBrk="1" latinLnBrk="0" hangingPunct="1"/>
            <a:r>
              <a:rPr lang="da-DK"/>
              <a:t>Fjerde niveau</a:t>
            </a:r>
          </a:p>
          <a:p>
            <a:pPr lvl="4" eaLnBrk="1" latinLnBrk="0" hangingPunct="1"/>
            <a:r>
              <a:rPr lang="da-DK"/>
              <a:t>Femte niveau</a:t>
            </a:r>
            <a:endParaRPr kumimoji="0" lang="en-US"/>
          </a:p>
        </p:txBody>
      </p:sp>
      <p:sp>
        <p:nvSpPr>
          <p:cNvPr id="5" name="Pladsholder til dato 4"/>
          <p:cNvSpPr>
            <a:spLocks noGrp="1"/>
          </p:cNvSpPr>
          <p:nvPr>
            <p:ph type="dt" sz="half" idx="10"/>
          </p:nvPr>
        </p:nvSpPr>
        <p:spPr/>
        <p:txBody>
          <a:bodyPr/>
          <a:lstStyle/>
          <a:p>
            <a:fld id="{9308FBF0-2CF6-4DEB-B5A0-051FF894BBAB}" type="datetimeFigureOut">
              <a:rPr lang="da-DK" smtClean="0">
                <a:solidFill>
                  <a:srgbClr val="EEECE1">
                    <a:shade val="50000"/>
                    <a:satMod val="200000"/>
                  </a:srgbClr>
                </a:solidFill>
              </a:rPr>
              <a:pPr/>
              <a:t>12-06-2023</a:t>
            </a:fld>
            <a:endParaRPr lang="da-DK">
              <a:solidFill>
                <a:srgbClr val="EEECE1">
                  <a:shade val="50000"/>
                  <a:satMod val="200000"/>
                </a:srgbClr>
              </a:solidFill>
            </a:endParaRPr>
          </a:p>
        </p:txBody>
      </p:sp>
      <p:sp>
        <p:nvSpPr>
          <p:cNvPr id="6" name="Pladsholder til sidefod 5"/>
          <p:cNvSpPr>
            <a:spLocks noGrp="1"/>
          </p:cNvSpPr>
          <p:nvPr>
            <p:ph type="ftr" sz="quarter" idx="11"/>
          </p:nvPr>
        </p:nvSpPr>
        <p:spPr/>
        <p:txBody>
          <a:bodyPr/>
          <a:lstStyle/>
          <a:p>
            <a:endParaRPr lang="da-DK">
              <a:solidFill>
                <a:srgbClr val="EEECE1">
                  <a:shade val="50000"/>
                  <a:satMod val="200000"/>
                </a:srgbClr>
              </a:solidFill>
            </a:endParaRPr>
          </a:p>
        </p:txBody>
      </p:sp>
      <p:sp>
        <p:nvSpPr>
          <p:cNvPr id="7" name="Pladsholder til diasnummer 6"/>
          <p:cNvSpPr>
            <a:spLocks noGrp="1"/>
          </p:cNvSpPr>
          <p:nvPr>
            <p:ph type="sldNum" sz="quarter" idx="12"/>
          </p:nvPr>
        </p:nvSpPr>
        <p:spPr/>
        <p:txBody>
          <a:bodyPr/>
          <a:lstStyle/>
          <a:p>
            <a:fld id="{6BAAE076-7F58-41A9-8F73-CDE9F5E0F14C}" type="slidenum">
              <a:rPr lang="da-DK" smtClean="0">
                <a:solidFill>
                  <a:srgbClr val="EEECE1">
                    <a:shade val="50000"/>
                    <a:satMod val="200000"/>
                  </a:srgbClr>
                </a:solidFill>
              </a:rPr>
              <a:pPr/>
              <a:t>‹nr.›</a:t>
            </a:fld>
            <a:endParaRPr lang="da-DK">
              <a:solidFill>
                <a:srgbClr val="EEECE1">
                  <a:shade val="50000"/>
                  <a:satMod val="200000"/>
                </a:srgbClr>
              </a:solidFill>
            </a:endParaRPr>
          </a:p>
        </p:txBody>
      </p:sp>
    </p:spTree>
    <p:extLst>
      <p:ext uri="{BB962C8B-B14F-4D97-AF65-F5344CB8AC3E}">
        <p14:creationId xmlns:p14="http://schemas.microsoft.com/office/powerpoint/2010/main" val="18519004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da-DK"/>
              <a:t>Klik for at redigere titeltypografi i masteren</a:t>
            </a:r>
            <a:endParaRPr kumimoji="0" lang="en-US"/>
          </a:p>
        </p:txBody>
      </p:sp>
      <p:sp>
        <p:nvSpPr>
          <p:cNvPr id="3" name="Pladsholder til tekst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da-DK"/>
              <a:t>Klik for at redigere typografi i masteren</a:t>
            </a:r>
          </a:p>
        </p:txBody>
      </p:sp>
      <p:sp>
        <p:nvSpPr>
          <p:cNvPr id="4" name="Pladsholder til tekst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da-DK"/>
              <a:t>Klik for at redigere typografi i masteren</a:t>
            </a:r>
          </a:p>
        </p:txBody>
      </p:sp>
      <p:sp>
        <p:nvSpPr>
          <p:cNvPr id="5" name="Pladsholder til indhold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da-DK"/>
              <a:t>Klik for at redigere typografi i masteren</a:t>
            </a:r>
          </a:p>
          <a:p>
            <a:pPr lvl="1" eaLnBrk="1" latinLnBrk="0" hangingPunct="1"/>
            <a:r>
              <a:rPr lang="da-DK"/>
              <a:t>Andet niveau</a:t>
            </a:r>
          </a:p>
          <a:p>
            <a:pPr lvl="2" eaLnBrk="1" latinLnBrk="0" hangingPunct="1"/>
            <a:r>
              <a:rPr lang="da-DK"/>
              <a:t>Tredje niveau</a:t>
            </a:r>
          </a:p>
          <a:p>
            <a:pPr lvl="3" eaLnBrk="1" latinLnBrk="0" hangingPunct="1"/>
            <a:r>
              <a:rPr lang="da-DK"/>
              <a:t>Fjerde niveau</a:t>
            </a:r>
          </a:p>
          <a:p>
            <a:pPr lvl="4" eaLnBrk="1" latinLnBrk="0" hangingPunct="1"/>
            <a:r>
              <a:rPr lang="da-DK"/>
              <a:t>Femte niveau</a:t>
            </a:r>
            <a:endParaRPr kumimoji="0" lang="en-US"/>
          </a:p>
        </p:txBody>
      </p:sp>
      <p:sp>
        <p:nvSpPr>
          <p:cNvPr id="6" name="Pladsholder til indhold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da-DK"/>
              <a:t>Klik for at redigere typografi i masteren</a:t>
            </a:r>
          </a:p>
          <a:p>
            <a:pPr lvl="1" eaLnBrk="1" latinLnBrk="0" hangingPunct="1"/>
            <a:r>
              <a:rPr lang="da-DK"/>
              <a:t>Andet niveau</a:t>
            </a:r>
          </a:p>
          <a:p>
            <a:pPr lvl="2" eaLnBrk="1" latinLnBrk="0" hangingPunct="1"/>
            <a:r>
              <a:rPr lang="da-DK"/>
              <a:t>Tredje niveau</a:t>
            </a:r>
          </a:p>
          <a:p>
            <a:pPr lvl="3" eaLnBrk="1" latinLnBrk="0" hangingPunct="1"/>
            <a:r>
              <a:rPr lang="da-DK"/>
              <a:t>Fjerde niveau</a:t>
            </a:r>
          </a:p>
          <a:p>
            <a:pPr lvl="4" eaLnBrk="1" latinLnBrk="0" hangingPunct="1"/>
            <a:r>
              <a:rPr lang="da-DK"/>
              <a:t>Femte niveau</a:t>
            </a:r>
            <a:endParaRPr kumimoji="0" lang="en-US"/>
          </a:p>
        </p:txBody>
      </p:sp>
      <p:sp>
        <p:nvSpPr>
          <p:cNvPr id="7" name="Pladsholder til dato 6"/>
          <p:cNvSpPr>
            <a:spLocks noGrp="1"/>
          </p:cNvSpPr>
          <p:nvPr>
            <p:ph type="dt" sz="half" idx="10"/>
          </p:nvPr>
        </p:nvSpPr>
        <p:spPr/>
        <p:txBody>
          <a:bodyPr/>
          <a:lstStyle/>
          <a:p>
            <a:fld id="{9308FBF0-2CF6-4DEB-B5A0-051FF894BBAB}" type="datetimeFigureOut">
              <a:rPr lang="da-DK" smtClean="0">
                <a:solidFill>
                  <a:srgbClr val="EEECE1">
                    <a:shade val="50000"/>
                    <a:satMod val="200000"/>
                  </a:srgbClr>
                </a:solidFill>
              </a:rPr>
              <a:pPr/>
              <a:t>12-06-2023</a:t>
            </a:fld>
            <a:endParaRPr lang="da-DK">
              <a:solidFill>
                <a:srgbClr val="EEECE1">
                  <a:shade val="50000"/>
                  <a:satMod val="200000"/>
                </a:srgbClr>
              </a:solidFill>
            </a:endParaRPr>
          </a:p>
        </p:txBody>
      </p:sp>
      <p:sp>
        <p:nvSpPr>
          <p:cNvPr id="8" name="Pladsholder til sidefod 7"/>
          <p:cNvSpPr>
            <a:spLocks noGrp="1"/>
          </p:cNvSpPr>
          <p:nvPr>
            <p:ph type="ftr" sz="quarter" idx="11"/>
          </p:nvPr>
        </p:nvSpPr>
        <p:spPr/>
        <p:txBody>
          <a:bodyPr/>
          <a:lstStyle/>
          <a:p>
            <a:endParaRPr lang="da-DK">
              <a:solidFill>
                <a:srgbClr val="EEECE1">
                  <a:shade val="50000"/>
                  <a:satMod val="200000"/>
                </a:srgbClr>
              </a:solidFill>
            </a:endParaRPr>
          </a:p>
        </p:txBody>
      </p:sp>
      <p:sp>
        <p:nvSpPr>
          <p:cNvPr id="9" name="Pladsholder til diasnummer 8"/>
          <p:cNvSpPr>
            <a:spLocks noGrp="1"/>
          </p:cNvSpPr>
          <p:nvPr>
            <p:ph type="sldNum" sz="quarter" idx="12"/>
          </p:nvPr>
        </p:nvSpPr>
        <p:spPr/>
        <p:txBody>
          <a:bodyPr/>
          <a:lstStyle/>
          <a:p>
            <a:fld id="{6BAAE076-7F58-41A9-8F73-CDE9F5E0F14C}" type="slidenum">
              <a:rPr lang="da-DK" smtClean="0">
                <a:solidFill>
                  <a:srgbClr val="EEECE1">
                    <a:shade val="50000"/>
                    <a:satMod val="200000"/>
                  </a:srgbClr>
                </a:solidFill>
              </a:rPr>
              <a:pPr/>
              <a:t>‹nr.›</a:t>
            </a:fld>
            <a:endParaRPr lang="da-DK">
              <a:solidFill>
                <a:srgbClr val="EEECE1">
                  <a:shade val="50000"/>
                  <a:satMod val="200000"/>
                </a:srgbClr>
              </a:solidFill>
            </a:endParaRPr>
          </a:p>
        </p:txBody>
      </p:sp>
    </p:spTree>
    <p:extLst>
      <p:ext uri="{BB962C8B-B14F-4D97-AF65-F5344CB8AC3E}">
        <p14:creationId xmlns:p14="http://schemas.microsoft.com/office/powerpoint/2010/main" val="36618668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a:xfrm>
            <a:off x="1435608" y="274320"/>
            <a:ext cx="7498080" cy="1143000"/>
          </a:xfrm>
        </p:spPr>
        <p:txBody>
          <a:bodyPr anchor="ctr"/>
          <a:lstStyle/>
          <a:p>
            <a:r>
              <a:rPr kumimoji="0" lang="da-DK"/>
              <a:t>Klik for at redigere titeltypografi i masteren</a:t>
            </a:r>
            <a:endParaRPr kumimoji="0" lang="en-US"/>
          </a:p>
        </p:txBody>
      </p:sp>
      <p:sp>
        <p:nvSpPr>
          <p:cNvPr id="3" name="Pladsholder til dato 2"/>
          <p:cNvSpPr>
            <a:spLocks noGrp="1"/>
          </p:cNvSpPr>
          <p:nvPr>
            <p:ph type="dt" sz="half" idx="10"/>
          </p:nvPr>
        </p:nvSpPr>
        <p:spPr/>
        <p:txBody>
          <a:bodyPr/>
          <a:lstStyle/>
          <a:p>
            <a:fld id="{9308FBF0-2CF6-4DEB-B5A0-051FF894BBAB}" type="datetimeFigureOut">
              <a:rPr lang="da-DK" smtClean="0">
                <a:solidFill>
                  <a:srgbClr val="EEECE1">
                    <a:shade val="50000"/>
                    <a:satMod val="200000"/>
                  </a:srgbClr>
                </a:solidFill>
              </a:rPr>
              <a:pPr/>
              <a:t>12-06-2023</a:t>
            </a:fld>
            <a:endParaRPr lang="da-DK">
              <a:solidFill>
                <a:srgbClr val="EEECE1">
                  <a:shade val="50000"/>
                  <a:satMod val="200000"/>
                </a:srgbClr>
              </a:solidFill>
            </a:endParaRPr>
          </a:p>
        </p:txBody>
      </p:sp>
      <p:sp>
        <p:nvSpPr>
          <p:cNvPr id="4" name="Pladsholder til sidefod 3"/>
          <p:cNvSpPr>
            <a:spLocks noGrp="1"/>
          </p:cNvSpPr>
          <p:nvPr>
            <p:ph type="ftr" sz="quarter" idx="11"/>
          </p:nvPr>
        </p:nvSpPr>
        <p:spPr/>
        <p:txBody>
          <a:bodyPr/>
          <a:lstStyle/>
          <a:p>
            <a:endParaRPr lang="da-DK">
              <a:solidFill>
                <a:srgbClr val="EEECE1">
                  <a:shade val="50000"/>
                  <a:satMod val="200000"/>
                </a:srgbClr>
              </a:solidFill>
            </a:endParaRPr>
          </a:p>
        </p:txBody>
      </p:sp>
      <p:sp>
        <p:nvSpPr>
          <p:cNvPr id="5" name="Pladsholder til diasnummer 4"/>
          <p:cNvSpPr>
            <a:spLocks noGrp="1"/>
          </p:cNvSpPr>
          <p:nvPr>
            <p:ph type="sldNum" sz="quarter" idx="12"/>
          </p:nvPr>
        </p:nvSpPr>
        <p:spPr/>
        <p:txBody>
          <a:bodyPr/>
          <a:lstStyle/>
          <a:p>
            <a:fld id="{6BAAE076-7F58-41A9-8F73-CDE9F5E0F14C}" type="slidenum">
              <a:rPr lang="da-DK" smtClean="0">
                <a:solidFill>
                  <a:srgbClr val="EEECE1">
                    <a:shade val="50000"/>
                    <a:satMod val="200000"/>
                  </a:srgbClr>
                </a:solidFill>
              </a:rPr>
              <a:pPr/>
              <a:t>‹nr.›</a:t>
            </a:fld>
            <a:endParaRPr lang="da-DK">
              <a:solidFill>
                <a:srgbClr val="EEECE1">
                  <a:shade val="50000"/>
                  <a:satMod val="200000"/>
                </a:srgbClr>
              </a:solidFill>
            </a:endParaRPr>
          </a:p>
        </p:txBody>
      </p:sp>
    </p:spTree>
    <p:extLst>
      <p:ext uri="{BB962C8B-B14F-4D97-AF65-F5344CB8AC3E}">
        <p14:creationId xmlns:p14="http://schemas.microsoft.com/office/powerpoint/2010/main" val="654015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
        <p:nvSpPr>
          <p:cNvPr id="5" name="Rektangel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Pladsholder til dato 1"/>
          <p:cNvSpPr>
            <a:spLocks noGrp="1"/>
          </p:cNvSpPr>
          <p:nvPr>
            <p:ph type="dt" sz="half" idx="10"/>
          </p:nvPr>
        </p:nvSpPr>
        <p:spPr/>
        <p:txBody>
          <a:bodyPr/>
          <a:lstStyle/>
          <a:p>
            <a:fld id="{9308FBF0-2CF6-4DEB-B5A0-051FF894BBAB}" type="datetimeFigureOut">
              <a:rPr lang="da-DK" smtClean="0">
                <a:solidFill>
                  <a:srgbClr val="EEECE1">
                    <a:shade val="50000"/>
                    <a:satMod val="200000"/>
                  </a:srgbClr>
                </a:solidFill>
              </a:rPr>
              <a:pPr/>
              <a:t>12-06-2023</a:t>
            </a:fld>
            <a:endParaRPr lang="da-DK">
              <a:solidFill>
                <a:srgbClr val="EEECE1">
                  <a:shade val="50000"/>
                  <a:satMod val="200000"/>
                </a:srgbClr>
              </a:solidFill>
            </a:endParaRPr>
          </a:p>
        </p:txBody>
      </p:sp>
      <p:sp>
        <p:nvSpPr>
          <p:cNvPr id="3" name="Pladsholder til sidefod 2"/>
          <p:cNvSpPr>
            <a:spLocks noGrp="1"/>
          </p:cNvSpPr>
          <p:nvPr>
            <p:ph type="ftr" sz="quarter" idx="11"/>
          </p:nvPr>
        </p:nvSpPr>
        <p:spPr/>
        <p:txBody>
          <a:bodyPr/>
          <a:lstStyle/>
          <a:p>
            <a:endParaRPr lang="da-DK">
              <a:solidFill>
                <a:srgbClr val="EEECE1">
                  <a:shade val="50000"/>
                  <a:satMod val="200000"/>
                </a:srgbClr>
              </a:solidFill>
            </a:endParaRPr>
          </a:p>
        </p:txBody>
      </p:sp>
      <p:sp>
        <p:nvSpPr>
          <p:cNvPr id="4" name="Pladsholder til diasnummer 3"/>
          <p:cNvSpPr>
            <a:spLocks noGrp="1"/>
          </p:cNvSpPr>
          <p:nvPr>
            <p:ph type="sldNum" sz="quarter" idx="12"/>
          </p:nvPr>
        </p:nvSpPr>
        <p:spPr/>
        <p:txBody>
          <a:bodyPr/>
          <a:lstStyle/>
          <a:p>
            <a:fld id="{6BAAE076-7F58-41A9-8F73-CDE9F5E0F14C}" type="slidenum">
              <a:rPr lang="da-DK" smtClean="0">
                <a:solidFill>
                  <a:srgbClr val="EEECE1">
                    <a:shade val="50000"/>
                    <a:satMod val="200000"/>
                  </a:srgbClr>
                </a:solidFill>
              </a:rPr>
              <a:pPr/>
              <a:t>‹nr.›</a:t>
            </a:fld>
            <a:endParaRPr lang="da-DK">
              <a:solidFill>
                <a:srgbClr val="EEECE1">
                  <a:shade val="50000"/>
                  <a:satMod val="200000"/>
                </a:srgbClr>
              </a:solidFill>
            </a:endParaRPr>
          </a:p>
        </p:txBody>
      </p:sp>
      <p:sp>
        <p:nvSpPr>
          <p:cNvPr id="6" name="Rektangel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1796440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fsnitsoverskrift">
    <p:spTree>
      <p:nvGrpSpPr>
        <p:cNvPr id="1" name=""/>
        <p:cNvGrpSpPr/>
        <p:nvPr/>
      </p:nvGrpSpPr>
      <p:grpSpPr>
        <a:xfrm>
          <a:off x="0" y="0"/>
          <a:ext cx="0" cy="0"/>
          <a:chOff x="0" y="0"/>
          <a:chExt cx="0" cy="0"/>
        </a:xfrm>
      </p:grpSpPr>
      <p:sp>
        <p:nvSpPr>
          <p:cNvPr id="7" name="Rektangel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el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da-DK"/>
              <a:t>Klik for at redigere titeltypografi i masteren</a:t>
            </a:r>
            <a:endParaRPr kumimoji="0" lang="en-US"/>
          </a:p>
        </p:txBody>
      </p:sp>
      <p:sp>
        <p:nvSpPr>
          <p:cNvPr id="3" name="Pladsholder til tekst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da-DK"/>
              <a:t>Klik for at redigere typografi i masteren</a:t>
            </a:r>
          </a:p>
        </p:txBody>
      </p:sp>
      <p:sp>
        <p:nvSpPr>
          <p:cNvPr id="4" name="Pladsholder til dato 3"/>
          <p:cNvSpPr>
            <a:spLocks noGrp="1"/>
          </p:cNvSpPr>
          <p:nvPr>
            <p:ph type="dt" sz="half" idx="10"/>
          </p:nvPr>
        </p:nvSpPr>
        <p:spPr/>
        <p:txBody>
          <a:bodyPr/>
          <a:lstStyle/>
          <a:p>
            <a:fld id="{9308FBF0-2CF6-4DEB-B5A0-051FF894BBAB}" type="datetimeFigureOut">
              <a:rPr lang="da-DK" smtClean="0"/>
              <a:pPr/>
              <a:t>12-06-2023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6BAAE076-7F58-41A9-8F73-CDE9F5E0F14C}" type="slidenum">
              <a:rPr lang="da-DK" smtClean="0"/>
              <a:pPr/>
              <a:t>‹nr.›</a:t>
            </a:fld>
            <a:endParaRPr lang="da-DK"/>
          </a:p>
        </p:txBody>
      </p:sp>
      <p:sp>
        <p:nvSpPr>
          <p:cNvPr id="10" name="Rektangel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Ellipse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Ellipse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da-DK"/>
              <a:t>Klik for at redigere titeltypografi i masteren</a:t>
            </a:r>
            <a:endParaRPr kumimoji="0" lang="en-US"/>
          </a:p>
        </p:txBody>
      </p:sp>
      <p:sp>
        <p:nvSpPr>
          <p:cNvPr id="3" name="Pladsholder til tekst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da-DK"/>
              <a:t>Klik for at redigere typografi i masteren</a:t>
            </a:r>
          </a:p>
        </p:txBody>
      </p:sp>
      <p:sp>
        <p:nvSpPr>
          <p:cNvPr id="4" name="Pladsholder til indhold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da-DK"/>
              <a:t>Klik for at redigere typografi i masteren</a:t>
            </a:r>
          </a:p>
          <a:p>
            <a:pPr lvl="1" eaLnBrk="1" latinLnBrk="0" hangingPunct="1"/>
            <a:r>
              <a:rPr lang="da-DK"/>
              <a:t>Andet niveau</a:t>
            </a:r>
          </a:p>
          <a:p>
            <a:pPr lvl="2" eaLnBrk="1" latinLnBrk="0" hangingPunct="1"/>
            <a:r>
              <a:rPr lang="da-DK"/>
              <a:t>Tredje niveau</a:t>
            </a:r>
          </a:p>
          <a:p>
            <a:pPr lvl="3" eaLnBrk="1" latinLnBrk="0" hangingPunct="1"/>
            <a:r>
              <a:rPr lang="da-DK"/>
              <a:t>Fjerde niveau</a:t>
            </a:r>
          </a:p>
          <a:p>
            <a:pPr lvl="4" eaLnBrk="1" latinLnBrk="0" hangingPunct="1"/>
            <a:r>
              <a:rPr lang="da-DK"/>
              <a:t>Femte niveau</a:t>
            </a:r>
            <a:endParaRPr kumimoji="0" lang="en-US"/>
          </a:p>
        </p:txBody>
      </p:sp>
      <p:sp>
        <p:nvSpPr>
          <p:cNvPr id="5" name="Pladsholder til dato 4"/>
          <p:cNvSpPr>
            <a:spLocks noGrp="1"/>
          </p:cNvSpPr>
          <p:nvPr>
            <p:ph type="dt" sz="half" idx="10"/>
          </p:nvPr>
        </p:nvSpPr>
        <p:spPr/>
        <p:txBody>
          <a:bodyPr/>
          <a:lstStyle/>
          <a:p>
            <a:fld id="{9308FBF0-2CF6-4DEB-B5A0-051FF894BBAB}" type="datetimeFigureOut">
              <a:rPr lang="da-DK" smtClean="0">
                <a:solidFill>
                  <a:srgbClr val="EEECE1">
                    <a:shade val="50000"/>
                    <a:satMod val="200000"/>
                  </a:srgbClr>
                </a:solidFill>
              </a:rPr>
              <a:pPr/>
              <a:t>12-06-2023</a:t>
            </a:fld>
            <a:endParaRPr lang="da-DK">
              <a:solidFill>
                <a:srgbClr val="EEECE1">
                  <a:shade val="50000"/>
                  <a:satMod val="200000"/>
                </a:srgbClr>
              </a:solidFill>
            </a:endParaRPr>
          </a:p>
        </p:txBody>
      </p:sp>
      <p:sp>
        <p:nvSpPr>
          <p:cNvPr id="6" name="Pladsholder til sidefod 5"/>
          <p:cNvSpPr>
            <a:spLocks noGrp="1"/>
          </p:cNvSpPr>
          <p:nvPr>
            <p:ph type="ftr" sz="quarter" idx="11"/>
          </p:nvPr>
        </p:nvSpPr>
        <p:spPr/>
        <p:txBody>
          <a:bodyPr/>
          <a:lstStyle/>
          <a:p>
            <a:endParaRPr lang="da-DK">
              <a:solidFill>
                <a:srgbClr val="EEECE1">
                  <a:shade val="50000"/>
                  <a:satMod val="200000"/>
                </a:srgbClr>
              </a:solidFill>
            </a:endParaRPr>
          </a:p>
        </p:txBody>
      </p:sp>
      <p:sp>
        <p:nvSpPr>
          <p:cNvPr id="7" name="Pladsholder til diasnummer 6"/>
          <p:cNvSpPr>
            <a:spLocks noGrp="1"/>
          </p:cNvSpPr>
          <p:nvPr>
            <p:ph type="sldNum" sz="quarter" idx="12"/>
          </p:nvPr>
        </p:nvSpPr>
        <p:spPr/>
        <p:txBody>
          <a:bodyPr/>
          <a:lstStyle/>
          <a:p>
            <a:fld id="{6BAAE076-7F58-41A9-8F73-CDE9F5E0F14C}" type="slidenum">
              <a:rPr lang="da-DK" smtClean="0">
                <a:solidFill>
                  <a:srgbClr val="EEECE1">
                    <a:shade val="50000"/>
                    <a:satMod val="200000"/>
                  </a:srgbClr>
                </a:solidFill>
              </a:rPr>
              <a:pPr/>
              <a:t>‹nr.›</a:t>
            </a:fld>
            <a:endParaRPr lang="da-DK">
              <a:solidFill>
                <a:srgbClr val="EEECE1">
                  <a:shade val="50000"/>
                  <a:satMod val="200000"/>
                </a:srgbClr>
              </a:solidFill>
            </a:endParaRPr>
          </a:p>
        </p:txBody>
      </p:sp>
    </p:spTree>
    <p:extLst>
      <p:ext uri="{BB962C8B-B14F-4D97-AF65-F5344CB8AC3E}">
        <p14:creationId xmlns:p14="http://schemas.microsoft.com/office/powerpoint/2010/main" val="5036377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da-DK"/>
              <a:t>Klik for at redigere titeltypografi i masteren</a:t>
            </a:r>
            <a:endParaRPr kumimoji="0" lang="en-US"/>
          </a:p>
        </p:txBody>
      </p:sp>
      <p:sp>
        <p:nvSpPr>
          <p:cNvPr id="5" name="Pladsholder til dato 4"/>
          <p:cNvSpPr>
            <a:spLocks noGrp="1"/>
          </p:cNvSpPr>
          <p:nvPr>
            <p:ph type="dt" sz="half" idx="10"/>
          </p:nvPr>
        </p:nvSpPr>
        <p:spPr/>
        <p:txBody>
          <a:bodyPr/>
          <a:lstStyle/>
          <a:p>
            <a:fld id="{9308FBF0-2CF6-4DEB-B5A0-051FF894BBAB}" type="datetimeFigureOut">
              <a:rPr lang="da-DK" smtClean="0">
                <a:solidFill>
                  <a:srgbClr val="EEECE1">
                    <a:shade val="50000"/>
                    <a:satMod val="200000"/>
                  </a:srgbClr>
                </a:solidFill>
              </a:rPr>
              <a:pPr/>
              <a:t>12-06-2023</a:t>
            </a:fld>
            <a:endParaRPr lang="da-DK">
              <a:solidFill>
                <a:srgbClr val="EEECE1">
                  <a:shade val="50000"/>
                  <a:satMod val="200000"/>
                </a:srgbClr>
              </a:solidFill>
            </a:endParaRPr>
          </a:p>
        </p:txBody>
      </p:sp>
      <p:sp>
        <p:nvSpPr>
          <p:cNvPr id="6" name="Pladsholder til sidefod 5"/>
          <p:cNvSpPr>
            <a:spLocks noGrp="1"/>
          </p:cNvSpPr>
          <p:nvPr>
            <p:ph type="ftr" sz="quarter" idx="11"/>
          </p:nvPr>
        </p:nvSpPr>
        <p:spPr/>
        <p:txBody>
          <a:bodyPr/>
          <a:lstStyle/>
          <a:p>
            <a:endParaRPr lang="da-DK">
              <a:solidFill>
                <a:srgbClr val="EEECE1">
                  <a:shade val="50000"/>
                  <a:satMod val="200000"/>
                </a:srgbClr>
              </a:solidFill>
            </a:endParaRPr>
          </a:p>
        </p:txBody>
      </p:sp>
      <p:sp>
        <p:nvSpPr>
          <p:cNvPr id="7" name="Pladsholder til diasnummer 6"/>
          <p:cNvSpPr>
            <a:spLocks noGrp="1"/>
          </p:cNvSpPr>
          <p:nvPr>
            <p:ph type="sldNum" sz="quarter" idx="12"/>
          </p:nvPr>
        </p:nvSpPr>
        <p:spPr/>
        <p:txBody>
          <a:bodyPr/>
          <a:lstStyle/>
          <a:p>
            <a:fld id="{6BAAE076-7F58-41A9-8F73-CDE9F5E0F14C}" type="slidenum">
              <a:rPr lang="da-DK" smtClean="0">
                <a:solidFill>
                  <a:srgbClr val="EEECE1">
                    <a:shade val="50000"/>
                    <a:satMod val="200000"/>
                  </a:srgbClr>
                </a:solidFill>
              </a:rPr>
              <a:pPr/>
              <a:t>‹nr.›</a:t>
            </a:fld>
            <a:endParaRPr lang="da-DK">
              <a:solidFill>
                <a:srgbClr val="EEECE1">
                  <a:shade val="50000"/>
                  <a:satMod val="200000"/>
                </a:srgbClr>
              </a:solidFill>
            </a:endParaRPr>
          </a:p>
        </p:txBody>
      </p:sp>
      <p:sp>
        <p:nvSpPr>
          <p:cNvPr id="8" name="Rektangel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indent="-283464">
              <a:lnSpc>
                <a:spcPts val="3000"/>
              </a:lnSpc>
              <a:spcBef>
                <a:spcPts val="600"/>
              </a:spcBef>
              <a:buClr>
                <a:srgbClr val="4F81BD"/>
              </a:buClr>
              <a:buSzPct val="80000"/>
              <a:buFont typeface="Wingdings 2"/>
              <a:buNone/>
            </a:pPr>
            <a:endParaRPr lang="en-US" sz="3200">
              <a:solidFill>
                <a:prstClr val="black"/>
              </a:solidFill>
            </a:endParaRPr>
          </a:p>
        </p:txBody>
      </p:sp>
      <p:sp>
        <p:nvSpPr>
          <p:cNvPr id="3" name="Pladsholder til billed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da-DK"/>
              <a:t>Klik på ikonet for at tilføje et billede</a:t>
            </a:r>
            <a:endParaRPr kumimoji="0" lang="en-US" dirty="0"/>
          </a:p>
        </p:txBody>
      </p:sp>
      <p:sp>
        <p:nvSpPr>
          <p:cNvPr id="9" name="Proce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Proce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4" name="Pladsholder til tekst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da-DK"/>
              <a:t>Klik for at redigere typografi i masteren</a:t>
            </a:r>
          </a:p>
        </p:txBody>
      </p:sp>
    </p:spTree>
    <p:extLst>
      <p:ext uri="{BB962C8B-B14F-4D97-AF65-F5344CB8AC3E}">
        <p14:creationId xmlns:p14="http://schemas.microsoft.com/office/powerpoint/2010/main" val="29664400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a-DK"/>
              <a:t>Klik for at redigere titeltypografi i masteren</a:t>
            </a:r>
            <a:endParaRPr kumimoji="0" lang="en-US"/>
          </a:p>
        </p:txBody>
      </p:sp>
      <p:sp>
        <p:nvSpPr>
          <p:cNvPr id="3" name="Pladsholder til lodret titel 2"/>
          <p:cNvSpPr>
            <a:spLocks noGrp="1"/>
          </p:cNvSpPr>
          <p:nvPr>
            <p:ph type="body" orient="vert" idx="1"/>
          </p:nvPr>
        </p:nvSpPr>
        <p:spPr/>
        <p:txBody>
          <a:bodyPr vert="eaVert"/>
          <a:lstStyle/>
          <a:p>
            <a:pPr lvl="0" eaLnBrk="1" latinLnBrk="0" hangingPunct="1"/>
            <a:r>
              <a:rPr lang="da-DK"/>
              <a:t>Klik for at redigere typografi i masteren</a:t>
            </a:r>
          </a:p>
          <a:p>
            <a:pPr lvl="1" eaLnBrk="1" latinLnBrk="0" hangingPunct="1"/>
            <a:r>
              <a:rPr lang="da-DK"/>
              <a:t>Andet niveau</a:t>
            </a:r>
          </a:p>
          <a:p>
            <a:pPr lvl="2" eaLnBrk="1" latinLnBrk="0" hangingPunct="1"/>
            <a:r>
              <a:rPr lang="da-DK"/>
              <a:t>Tredje niveau</a:t>
            </a:r>
          </a:p>
          <a:p>
            <a:pPr lvl="3" eaLnBrk="1" latinLnBrk="0" hangingPunct="1"/>
            <a:r>
              <a:rPr lang="da-DK"/>
              <a:t>Fjerde niveau</a:t>
            </a:r>
          </a:p>
          <a:p>
            <a:pPr lvl="4" eaLnBrk="1" latinLnBrk="0" hangingPunct="1"/>
            <a:r>
              <a:rPr lang="da-DK"/>
              <a:t>Femte niveau</a:t>
            </a:r>
            <a:endParaRPr kumimoji="0" lang="en-US"/>
          </a:p>
        </p:txBody>
      </p:sp>
      <p:sp>
        <p:nvSpPr>
          <p:cNvPr id="4" name="Pladsholder til dato 3"/>
          <p:cNvSpPr>
            <a:spLocks noGrp="1"/>
          </p:cNvSpPr>
          <p:nvPr>
            <p:ph type="dt" sz="half" idx="10"/>
          </p:nvPr>
        </p:nvSpPr>
        <p:spPr/>
        <p:txBody>
          <a:bodyPr/>
          <a:lstStyle/>
          <a:p>
            <a:fld id="{9308FBF0-2CF6-4DEB-B5A0-051FF894BBAB}" type="datetimeFigureOut">
              <a:rPr lang="da-DK" smtClean="0">
                <a:solidFill>
                  <a:srgbClr val="EEECE1">
                    <a:shade val="50000"/>
                    <a:satMod val="200000"/>
                  </a:srgbClr>
                </a:solidFill>
              </a:rPr>
              <a:pPr/>
              <a:t>12-06-2023</a:t>
            </a:fld>
            <a:endParaRPr lang="da-DK">
              <a:solidFill>
                <a:srgbClr val="EEECE1">
                  <a:shade val="50000"/>
                  <a:satMod val="200000"/>
                </a:srgbClr>
              </a:solidFill>
            </a:endParaRPr>
          </a:p>
        </p:txBody>
      </p:sp>
      <p:sp>
        <p:nvSpPr>
          <p:cNvPr id="5" name="Pladsholder til sidefod 4"/>
          <p:cNvSpPr>
            <a:spLocks noGrp="1"/>
          </p:cNvSpPr>
          <p:nvPr>
            <p:ph type="ftr" sz="quarter" idx="11"/>
          </p:nvPr>
        </p:nvSpPr>
        <p:spPr/>
        <p:txBody>
          <a:bodyPr/>
          <a:lstStyle/>
          <a:p>
            <a:endParaRPr lang="da-DK">
              <a:solidFill>
                <a:srgbClr val="EEECE1">
                  <a:shade val="50000"/>
                  <a:satMod val="200000"/>
                </a:srgbClr>
              </a:solidFill>
            </a:endParaRPr>
          </a:p>
        </p:txBody>
      </p:sp>
      <p:sp>
        <p:nvSpPr>
          <p:cNvPr id="6" name="Pladsholder til diasnummer 5"/>
          <p:cNvSpPr>
            <a:spLocks noGrp="1"/>
          </p:cNvSpPr>
          <p:nvPr>
            <p:ph type="sldNum" sz="quarter" idx="12"/>
          </p:nvPr>
        </p:nvSpPr>
        <p:spPr/>
        <p:txBody>
          <a:bodyPr/>
          <a:lstStyle/>
          <a:p>
            <a:fld id="{6BAAE076-7F58-41A9-8F73-CDE9F5E0F14C}" type="slidenum">
              <a:rPr lang="da-DK" smtClean="0">
                <a:solidFill>
                  <a:srgbClr val="EEECE1">
                    <a:shade val="50000"/>
                    <a:satMod val="200000"/>
                  </a:srgbClr>
                </a:solidFill>
              </a:rPr>
              <a:pPr/>
              <a:t>‹nr.›</a:t>
            </a:fld>
            <a:endParaRPr lang="da-DK">
              <a:solidFill>
                <a:srgbClr val="EEECE1">
                  <a:shade val="50000"/>
                  <a:satMod val="200000"/>
                </a:srgbClr>
              </a:solidFill>
            </a:endParaRPr>
          </a:p>
        </p:txBody>
      </p:sp>
    </p:spTree>
    <p:extLst>
      <p:ext uri="{BB962C8B-B14F-4D97-AF65-F5344CB8AC3E}">
        <p14:creationId xmlns:p14="http://schemas.microsoft.com/office/powerpoint/2010/main" val="25487833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858000" y="274639"/>
            <a:ext cx="1828800" cy="5851525"/>
          </a:xfrm>
        </p:spPr>
        <p:txBody>
          <a:bodyPr vert="eaVert"/>
          <a:lstStyle/>
          <a:p>
            <a:r>
              <a:rPr kumimoji="0" lang="da-DK"/>
              <a:t>Klik for at redigere titeltypografi i masteren</a:t>
            </a:r>
            <a:endParaRPr kumimoji="0" lang="en-US"/>
          </a:p>
        </p:txBody>
      </p:sp>
      <p:sp>
        <p:nvSpPr>
          <p:cNvPr id="3" name="Pladsholder til lodret titel 2"/>
          <p:cNvSpPr>
            <a:spLocks noGrp="1"/>
          </p:cNvSpPr>
          <p:nvPr>
            <p:ph type="body" orient="vert" idx="1"/>
          </p:nvPr>
        </p:nvSpPr>
        <p:spPr>
          <a:xfrm>
            <a:off x="1143000" y="274640"/>
            <a:ext cx="5562600" cy="5851525"/>
          </a:xfrm>
        </p:spPr>
        <p:txBody>
          <a:bodyPr vert="eaVert"/>
          <a:lstStyle/>
          <a:p>
            <a:pPr lvl="0" eaLnBrk="1" latinLnBrk="0" hangingPunct="1"/>
            <a:r>
              <a:rPr lang="da-DK"/>
              <a:t>Klik for at redigere typografi i masteren</a:t>
            </a:r>
          </a:p>
          <a:p>
            <a:pPr lvl="1" eaLnBrk="1" latinLnBrk="0" hangingPunct="1"/>
            <a:r>
              <a:rPr lang="da-DK"/>
              <a:t>Andet niveau</a:t>
            </a:r>
          </a:p>
          <a:p>
            <a:pPr lvl="2" eaLnBrk="1" latinLnBrk="0" hangingPunct="1"/>
            <a:r>
              <a:rPr lang="da-DK"/>
              <a:t>Tredje niveau</a:t>
            </a:r>
          </a:p>
          <a:p>
            <a:pPr lvl="3" eaLnBrk="1" latinLnBrk="0" hangingPunct="1"/>
            <a:r>
              <a:rPr lang="da-DK"/>
              <a:t>Fjerde niveau</a:t>
            </a:r>
          </a:p>
          <a:p>
            <a:pPr lvl="4" eaLnBrk="1" latinLnBrk="0" hangingPunct="1"/>
            <a:r>
              <a:rPr lang="da-DK"/>
              <a:t>Femte niveau</a:t>
            </a:r>
            <a:endParaRPr kumimoji="0" lang="en-US"/>
          </a:p>
        </p:txBody>
      </p:sp>
      <p:sp>
        <p:nvSpPr>
          <p:cNvPr id="4" name="Pladsholder til dato 3"/>
          <p:cNvSpPr>
            <a:spLocks noGrp="1"/>
          </p:cNvSpPr>
          <p:nvPr>
            <p:ph type="dt" sz="half" idx="10"/>
          </p:nvPr>
        </p:nvSpPr>
        <p:spPr/>
        <p:txBody>
          <a:bodyPr/>
          <a:lstStyle/>
          <a:p>
            <a:fld id="{9308FBF0-2CF6-4DEB-B5A0-051FF894BBAB}" type="datetimeFigureOut">
              <a:rPr lang="da-DK" smtClean="0">
                <a:solidFill>
                  <a:srgbClr val="EEECE1">
                    <a:shade val="50000"/>
                    <a:satMod val="200000"/>
                  </a:srgbClr>
                </a:solidFill>
              </a:rPr>
              <a:pPr/>
              <a:t>12-06-2023</a:t>
            </a:fld>
            <a:endParaRPr lang="da-DK">
              <a:solidFill>
                <a:srgbClr val="EEECE1">
                  <a:shade val="50000"/>
                  <a:satMod val="200000"/>
                </a:srgbClr>
              </a:solidFill>
            </a:endParaRPr>
          </a:p>
        </p:txBody>
      </p:sp>
      <p:sp>
        <p:nvSpPr>
          <p:cNvPr id="5" name="Pladsholder til sidefod 4"/>
          <p:cNvSpPr>
            <a:spLocks noGrp="1"/>
          </p:cNvSpPr>
          <p:nvPr>
            <p:ph type="ftr" sz="quarter" idx="11"/>
          </p:nvPr>
        </p:nvSpPr>
        <p:spPr/>
        <p:txBody>
          <a:bodyPr/>
          <a:lstStyle/>
          <a:p>
            <a:endParaRPr lang="da-DK">
              <a:solidFill>
                <a:srgbClr val="EEECE1">
                  <a:shade val="50000"/>
                  <a:satMod val="200000"/>
                </a:srgbClr>
              </a:solidFill>
            </a:endParaRPr>
          </a:p>
        </p:txBody>
      </p:sp>
      <p:sp>
        <p:nvSpPr>
          <p:cNvPr id="6" name="Pladsholder til diasnummer 5"/>
          <p:cNvSpPr>
            <a:spLocks noGrp="1"/>
          </p:cNvSpPr>
          <p:nvPr>
            <p:ph type="sldNum" sz="quarter" idx="12"/>
          </p:nvPr>
        </p:nvSpPr>
        <p:spPr/>
        <p:txBody>
          <a:bodyPr/>
          <a:lstStyle/>
          <a:p>
            <a:fld id="{6BAAE076-7F58-41A9-8F73-CDE9F5E0F14C}" type="slidenum">
              <a:rPr lang="da-DK" smtClean="0">
                <a:solidFill>
                  <a:srgbClr val="EEECE1">
                    <a:shade val="50000"/>
                    <a:satMod val="200000"/>
                  </a:srgbClr>
                </a:solidFill>
              </a:rPr>
              <a:pPr/>
              <a:t>‹nr.›</a:t>
            </a:fld>
            <a:endParaRPr lang="da-DK">
              <a:solidFill>
                <a:srgbClr val="EEECE1">
                  <a:shade val="50000"/>
                  <a:satMod val="200000"/>
                </a:srgbClr>
              </a:solidFill>
            </a:endParaRPr>
          </a:p>
        </p:txBody>
      </p:sp>
    </p:spTree>
    <p:extLst>
      <p:ext uri="{BB962C8B-B14F-4D97-AF65-F5344CB8AC3E}">
        <p14:creationId xmlns:p14="http://schemas.microsoft.com/office/powerpoint/2010/main" val="2837803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1435608" y="274320"/>
            <a:ext cx="7498080" cy="1143000"/>
          </a:xfrm>
        </p:spPr>
        <p:txBody>
          <a:bodyPr/>
          <a:lstStyle/>
          <a:p>
            <a:r>
              <a:rPr kumimoji="0" lang="da-DK"/>
              <a:t>Klik for at redigere titeltypografi i masteren</a:t>
            </a:r>
            <a:endParaRPr kumimoji="0" lang="en-US"/>
          </a:p>
        </p:txBody>
      </p:sp>
      <p:sp>
        <p:nvSpPr>
          <p:cNvPr id="3" name="Pladsholder til indhold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da-DK"/>
              <a:t>Klik for at redigere typografi i masteren</a:t>
            </a:r>
          </a:p>
          <a:p>
            <a:pPr lvl="1" eaLnBrk="1" latinLnBrk="0" hangingPunct="1"/>
            <a:r>
              <a:rPr lang="da-DK"/>
              <a:t>Andet niveau</a:t>
            </a:r>
          </a:p>
          <a:p>
            <a:pPr lvl="2" eaLnBrk="1" latinLnBrk="0" hangingPunct="1"/>
            <a:r>
              <a:rPr lang="da-DK"/>
              <a:t>Tredje niveau</a:t>
            </a:r>
          </a:p>
          <a:p>
            <a:pPr lvl="3" eaLnBrk="1" latinLnBrk="0" hangingPunct="1"/>
            <a:r>
              <a:rPr lang="da-DK"/>
              <a:t>Fjerde niveau</a:t>
            </a:r>
          </a:p>
          <a:p>
            <a:pPr lvl="4" eaLnBrk="1" latinLnBrk="0" hangingPunct="1"/>
            <a:r>
              <a:rPr lang="da-DK"/>
              <a:t>Femte niveau</a:t>
            </a:r>
            <a:endParaRPr kumimoji="0" lang="en-US"/>
          </a:p>
        </p:txBody>
      </p:sp>
      <p:sp>
        <p:nvSpPr>
          <p:cNvPr id="4" name="Pladsholder til indhold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da-DK"/>
              <a:t>Klik for at redigere typografi i masteren</a:t>
            </a:r>
          </a:p>
          <a:p>
            <a:pPr lvl="1" eaLnBrk="1" latinLnBrk="0" hangingPunct="1"/>
            <a:r>
              <a:rPr lang="da-DK"/>
              <a:t>Andet niveau</a:t>
            </a:r>
          </a:p>
          <a:p>
            <a:pPr lvl="2" eaLnBrk="1" latinLnBrk="0" hangingPunct="1"/>
            <a:r>
              <a:rPr lang="da-DK"/>
              <a:t>Tredje niveau</a:t>
            </a:r>
          </a:p>
          <a:p>
            <a:pPr lvl="3" eaLnBrk="1" latinLnBrk="0" hangingPunct="1"/>
            <a:r>
              <a:rPr lang="da-DK"/>
              <a:t>Fjerde niveau</a:t>
            </a:r>
          </a:p>
          <a:p>
            <a:pPr lvl="4" eaLnBrk="1" latinLnBrk="0" hangingPunct="1"/>
            <a:r>
              <a:rPr lang="da-DK"/>
              <a:t>Femte niveau</a:t>
            </a:r>
            <a:endParaRPr kumimoji="0" lang="en-US"/>
          </a:p>
        </p:txBody>
      </p:sp>
      <p:sp>
        <p:nvSpPr>
          <p:cNvPr id="5" name="Pladsholder til dato 4"/>
          <p:cNvSpPr>
            <a:spLocks noGrp="1"/>
          </p:cNvSpPr>
          <p:nvPr>
            <p:ph type="dt" sz="half" idx="10"/>
          </p:nvPr>
        </p:nvSpPr>
        <p:spPr/>
        <p:txBody>
          <a:bodyPr/>
          <a:lstStyle/>
          <a:p>
            <a:fld id="{9308FBF0-2CF6-4DEB-B5A0-051FF894BBAB}" type="datetimeFigureOut">
              <a:rPr lang="da-DK" smtClean="0"/>
              <a:pPr/>
              <a:t>12-06-2023</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6BAAE076-7F58-41A9-8F73-CDE9F5E0F14C}" type="slidenum">
              <a:rPr lang="da-DK" smtClean="0"/>
              <a:pPr/>
              <a:t>‹nr.›</a:t>
            </a:fld>
            <a:endParaRPr lang="da-D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da-DK"/>
              <a:t>Klik for at redigere titeltypografi i masteren</a:t>
            </a:r>
            <a:endParaRPr kumimoji="0" lang="en-US"/>
          </a:p>
        </p:txBody>
      </p:sp>
      <p:sp>
        <p:nvSpPr>
          <p:cNvPr id="3" name="Pladsholder til tekst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da-DK"/>
              <a:t>Klik for at redigere typografi i masteren</a:t>
            </a:r>
          </a:p>
        </p:txBody>
      </p:sp>
      <p:sp>
        <p:nvSpPr>
          <p:cNvPr id="4" name="Pladsholder til tekst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da-DK"/>
              <a:t>Klik for at redigere typografi i masteren</a:t>
            </a:r>
          </a:p>
        </p:txBody>
      </p:sp>
      <p:sp>
        <p:nvSpPr>
          <p:cNvPr id="5" name="Pladsholder til indhold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da-DK"/>
              <a:t>Klik for at redigere typografi i masteren</a:t>
            </a:r>
          </a:p>
          <a:p>
            <a:pPr lvl="1" eaLnBrk="1" latinLnBrk="0" hangingPunct="1"/>
            <a:r>
              <a:rPr lang="da-DK"/>
              <a:t>Andet niveau</a:t>
            </a:r>
          </a:p>
          <a:p>
            <a:pPr lvl="2" eaLnBrk="1" latinLnBrk="0" hangingPunct="1"/>
            <a:r>
              <a:rPr lang="da-DK"/>
              <a:t>Tredje niveau</a:t>
            </a:r>
          </a:p>
          <a:p>
            <a:pPr lvl="3" eaLnBrk="1" latinLnBrk="0" hangingPunct="1"/>
            <a:r>
              <a:rPr lang="da-DK"/>
              <a:t>Fjerde niveau</a:t>
            </a:r>
          </a:p>
          <a:p>
            <a:pPr lvl="4" eaLnBrk="1" latinLnBrk="0" hangingPunct="1"/>
            <a:r>
              <a:rPr lang="da-DK"/>
              <a:t>Femte niveau</a:t>
            </a:r>
            <a:endParaRPr kumimoji="0" lang="en-US"/>
          </a:p>
        </p:txBody>
      </p:sp>
      <p:sp>
        <p:nvSpPr>
          <p:cNvPr id="6" name="Pladsholder til indhold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da-DK"/>
              <a:t>Klik for at redigere typografi i masteren</a:t>
            </a:r>
          </a:p>
          <a:p>
            <a:pPr lvl="1" eaLnBrk="1" latinLnBrk="0" hangingPunct="1"/>
            <a:r>
              <a:rPr lang="da-DK"/>
              <a:t>Andet niveau</a:t>
            </a:r>
          </a:p>
          <a:p>
            <a:pPr lvl="2" eaLnBrk="1" latinLnBrk="0" hangingPunct="1"/>
            <a:r>
              <a:rPr lang="da-DK"/>
              <a:t>Tredje niveau</a:t>
            </a:r>
          </a:p>
          <a:p>
            <a:pPr lvl="3" eaLnBrk="1" latinLnBrk="0" hangingPunct="1"/>
            <a:r>
              <a:rPr lang="da-DK"/>
              <a:t>Fjerde niveau</a:t>
            </a:r>
          </a:p>
          <a:p>
            <a:pPr lvl="4" eaLnBrk="1" latinLnBrk="0" hangingPunct="1"/>
            <a:r>
              <a:rPr lang="da-DK"/>
              <a:t>Femte niveau</a:t>
            </a:r>
            <a:endParaRPr kumimoji="0" lang="en-US"/>
          </a:p>
        </p:txBody>
      </p:sp>
      <p:sp>
        <p:nvSpPr>
          <p:cNvPr id="7" name="Pladsholder til dato 6"/>
          <p:cNvSpPr>
            <a:spLocks noGrp="1"/>
          </p:cNvSpPr>
          <p:nvPr>
            <p:ph type="dt" sz="half" idx="10"/>
          </p:nvPr>
        </p:nvSpPr>
        <p:spPr/>
        <p:txBody>
          <a:bodyPr/>
          <a:lstStyle/>
          <a:p>
            <a:fld id="{9308FBF0-2CF6-4DEB-B5A0-051FF894BBAB}" type="datetimeFigureOut">
              <a:rPr lang="da-DK" smtClean="0"/>
              <a:pPr/>
              <a:t>12-06-2023</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6BAAE076-7F58-41A9-8F73-CDE9F5E0F14C}" type="slidenum">
              <a:rPr lang="da-DK" smtClean="0"/>
              <a:pPr/>
              <a:t>‹nr.›</a:t>
            </a:fld>
            <a:endParaRPr lang="da-D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a:xfrm>
            <a:off x="1435608" y="274320"/>
            <a:ext cx="7498080" cy="1143000"/>
          </a:xfrm>
        </p:spPr>
        <p:txBody>
          <a:bodyPr anchor="ctr"/>
          <a:lstStyle/>
          <a:p>
            <a:r>
              <a:rPr kumimoji="0" lang="da-DK"/>
              <a:t>Klik for at redigere titeltypografi i masteren</a:t>
            </a:r>
            <a:endParaRPr kumimoji="0" lang="en-US"/>
          </a:p>
        </p:txBody>
      </p:sp>
      <p:sp>
        <p:nvSpPr>
          <p:cNvPr id="3" name="Pladsholder til dato 2"/>
          <p:cNvSpPr>
            <a:spLocks noGrp="1"/>
          </p:cNvSpPr>
          <p:nvPr>
            <p:ph type="dt" sz="half" idx="10"/>
          </p:nvPr>
        </p:nvSpPr>
        <p:spPr/>
        <p:txBody>
          <a:bodyPr/>
          <a:lstStyle/>
          <a:p>
            <a:fld id="{9308FBF0-2CF6-4DEB-B5A0-051FF894BBAB}" type="datetimeFigureOut">
              <a:rPr lang="da-DK" smtClean="0"/>
              <a:pPr/>
              <a:t>12-06-2023</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6BAAE076-7F58-41A9-8F73-CDE9F5E0F14C}" type="slidenum">
              <a:rPr lang="da-DK" smtClean="0"/>
              <a:pPr/>
              <a:t>‹nr.›</a:t>
            </a:fld>
            <a:endParaRPr lang="da-D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
        <p:nvSpPr>
          <p:cNvPr id="5" name="Rektangel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Pladsholder til dato 1"/>
          <p:cNvSpPr>
            <a:spLocks noGrp="1"/>
          </p:cNvSpPr>
          <p:nvPr>
            <p:ph type="dt" sz="half" idx="10"/>
          </p:nvPr>
        </p:nvSpPr>
        <p:spPr/>
        <p:txBody>
          <a:bodyPr/>
          <a:lstStyle/>
          <a:p>
            <a:fld id="{9308FBF0-2CF6-4DEB-B5A0-051FF894BBAB}" type="datetimeFigureOut">
              <a:rPr lang="da-DK" smtClean="0"/>
              <a:pPr/>
              <a:t>12-06-2023</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6BAAE076-7F58-41A9-8F73-CDE9F5E0F14C}" type="slidenum">
              <a:rPr lang="da-DK" smtClean="0"/>
              <a:pPr/>
              <a:t>‹nr.›</a:t>
            </a:fld>
            <a:endParaRPr lang="da-DK"/>
          </a:p>
        </p:txBody>
      </p:sp>
      <p:sp>
        <p:nvSpPr>
          <p:cNvPr id="6" name="Rektangel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da-DK"/>
              <a:t>Klik for at redigere titeltypografi i masteren</a:t>
            </a:r>
            <a:endParaRPr kumimoji="0" lang="en-US"/>
          </a:p>
        </p:txBody>
      </p:sp>
      <p:sp>
        <p:nvSpPr>
          <p:cNvPr id="3" name="Pladsholder til tekst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da-DK"/>
              <a:t>Klik for at redigere typografi i masteren</a:t>
            </a:r>
          </a:p>
        </p:txBody>
      </p:sp>
      <p:sp>
        <p:nvSpPr>
          <p:cNvPr id="4" name="Pladsholder til indhold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da-DK"/>
              <a:t>Klik for at redigere typografi i masteren</a:t>
            </a:r>
          </a:p>
          <a:p>
            <a:pPr lvl="1" eaLnBrk="1" latinLnBrk="0" hangingPunct="1"/>
            <a:r>
              <a:rPr lang="da-DK"/>
              <a:t>Andet niveau</a:t>
            </a:r>
          </a:p>
          <a:p>
            <a:pPr lvl="2" eaLnBrk="1" latinLnBrk="0" hangingPunct="1"/>
            <a:r>
              <a:rPr lang="da-DK"/>
              <a:t>Tredje niveau</a:t>
            </a:r>
          </a:p>
          <a:p>
            <a:pPr lvl="3" eaLnBrk="1" latinLnBrk="0" hangingPunct="1"/>
            <a:r>
              <a:rPr lang="da-DK"/>
              <a:t>Fjerde niveau</a:t>
            </a:r>
          </a:p>
          <a:p>
            <a:pPr lvl="4" eaLnBrk="1" latinLnBrk="0" hangingPunct="1"/>
            <a:r>
              <a:rPr lang="da-DK"/>
              <a:t>Femte niveau</a:t>
            </a:r>
            <a:endParaRPr kumimoji="0" lang="en-US"/>
          </a:p>
        </p:txBody>
      </p:sp>
      <p:sp>
        <p:nvSpPr>
          <p:cNvPr id="5" name="Pladsholder til dato 4"/>
          <p:cNvSpPr>
            <a:spLocks noGrp="1"/>
          </p:cNvSpPr>
          <p:nvPr>
            <p:ph type="dt" sz="half" idx="10"/>
          </p:nvPr>
        </p:nvSpPr>
        <p:spPr/>
        <p:txBody>
          <a:bodyPr/>
          <a:lstStyle/>
          <a:p>
            <a:fld id="{9308FBF0-2CF6-4DEB-B5A0-051FF894BBAB}" type="datetimeFigureOut">
              <a:rPr lang="da-DK" smtClean="0"/>
              <a:pPr/>
              <a:t>12-06-2023</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6BAAE076-7F58-41A9-8F73-CDE9F5E0F14C}" type="slidenum">
              <a:rPr lang="da-DK" smtClean="0"/>
              <a:pPr/>
              <a:t>‹nr.›</a:t>
            </a:fld>
            <a:endParaRPr lang="da-D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da-DK"/>
              <a:t>Klik for at redigere titeltypografi i masteren</a:t>
            </a:r>
            <a:endParaRPr kumimoji="0" lang="en-US"/>
          </a:p>
        </p:txBody>
      </p:sp>
      <p:sp>
        <p:nvSpPr>
          <p:cNvPr id="5" name="Pladsholder til dato 4"/>
          <p:cNvSpPr>
            <a:spLocks noGrp="1"/>
          </p:cNvSpPr>
          <p:nvPr>
            <p:ph type="dt" sz="half" idx="10"/>
          </p:nvPr>
        </p:nvSpPr>
        <p:spPr/>
        <p:txBody>
          <a:bodyPr/>
          <a:lstStyle/>
          <a:p>
            <a:fld id="{9308FBF0-2CF6-4DEB-B5A0-051FF894BBAB}" type="datetimeFigureOut">
              <a:rPr lang="da-DK" smtClean="0"/>
              <a:pPr/>
              <a:t>12-06-2023</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6BAAE076-7F58-41A9-8F73-CDE9F5E0F14C}" type="slidenum">
              <a:rPr lang="da-DK" smtClean="0"/>
              <a:pPr/>
              <a:t>‹nr.›</a:t>
            </a:fld>
            <a:endParaRPr lang="da-DK"/>
          </a:p>
        </p:txBody>
      </p:sp>
      <p:sp>
        <p:nvSpPr>
          <p:cNvPr id="8" name="Rektangel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ladsholder til billed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da-DK"/>
              <a:t>Klik på ikonet for at tilføje et billede</a:t>
            </a:r>
            <a:endParaRPr kumimoji="0" lang="en-US" dirty="0"/>
          </a:p>
        </p:txBody>
      </p:sp>
      <p:sp>
        <p:nvSpPr>
          <p:cNvPr id="9" name="Proce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Proce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Pladsholder til tekst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da-DK"/>
              <a:t>Klik for at redigere typografi i masteren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Cirkel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Ellipse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Krans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ktangel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Pladsholder til titel 4"/>
          <p:cNvSpPr>
            <a:spLocks noGrp="1"/>
          </p:cNvSpPr>
          <p:nvPr>
            <p:ph type="title"/>
          </p:nvPr>
        </p:nvSpPr>
        <p:spPr>
          <a:xfrm>
            <a:off x="1435608" y="274638"/>
            <a:ext cx="7498080" cy="1143000"/>
          </a:xfrm>
          <a:prstGeom prst="rect">
            <a:avLst/>
          </a:prstGeom>
        </p:spPr>
        <p:txBody>
          <a:bodyPr anchor="ctr">
            <a:normAutofit/>
          </a:bodyPr>
          <a:lstStyle/>
          <a:p>
            <a:r>
              <a:rPr kumimoji="0" lang="da-DK"/>
              <a:t>Klik for at redigere titeltypografi i masteren</a:t>
            </a:r>
            <a:endParaRPr kumimoji="0" lang="en-US"/>
          </a:p>
        </p:txBody>
      </p:sp>
      <p:sp>
        <p:nvSpPr>
          <p:cNvPr id="9" name="Pladsholder til tekst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da-DK"/>
              <a:t>Klik for at redigere typografi i masteren</a:t>
            </a:r>
          </a:p>
          <a:p>
            <a:pPr lvl="1" eaLnBrk="1" latinLnBrk="0" hangingPunct="1"/>
            <a:r>
              <a:rPr kumimoji="0" lang="da-DK"/>
              <a:t>Andet niveau</a:t>
            </a:r>
          </a:p>
          <a:p>
            <a:pPr lvl="2" eaLnBrk="1" latinLnBrk="0" hangingPunct="1"/>
            <a:r>
              <a:rPr kumimoji="0" lang="da-DK"/>
              <a:t>Tredje niveau</a:t>
            </a:r>
          </a:p>
          <a:p>
            <a:pPr lvl="3" eaLnBrk="1" latinLnBrk="0" hangingPunct="1"/>
            <a:r>
              <a:rPr kumimoji="0" lang="da-DK"/>
              <a:t>Fjerde niveau</a:t>
            </a:r>
          </a:p>
          <a:p>
            <a:pPr lvl="4" eaLnBrk="1" latinLnBrk="0" hangingPunct="1"/>
            <a:r>
              <a:rPr kumimoji="0" lang="da-DK"/>
              <a:t>Femte niveau</a:t>
            </a:r>
            <a:endParaRPr kumimoji="0" lang="en-US"/>
          </a:p>
        </p:txBody>
      </p:sp>
      <p:sp>
        <p:nvSpPr>
          <p:cNvPr id="24" name="Pladsholder til dato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9308FBF0-2CF6-4DEB-B5A0-051FF894BBAB}" type="datetimeFigureOut">
              <a:rPr lang="da-DK" smtClean="0"/>
              <a:pPr/>
              <a:t>12-06-2023</a:t>
            </a:fld>
            <a:endParaRPr lang="da-DK"/>
          </a:p>
        </p:txBody>
      </p:sp>
      <p:sp>
        <p:nvSpPr>
          <p:cNvPr id="10" name="Pladsholder til sidefod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da-DK"/>
          </a:p>
        </p:txBody>
      </p:sp>
      <p:sp>
        <p:nvSpPr>
          <p:cNvPr id="22" name="Pladsholder til diasnumm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6BAAE076-7F58-41A9-8F73-CDE9F5E0F14C}" type="slidenum">
              <a:rPr lang="da-DK" smtClean="0"/>
              <a:pPr/>
              <a:t>‹nr.›</a:t>
            </a:fld>
            <a:endParaRPr lang="da-DK"/>
          </a:p>
        </p:txBody>
      </p:sp>
      <p:sp>
        <p:nvSpPr>
          <p:cNvPr id="15" name="Rektangel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Cirkel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Ellipse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Krans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ktangel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5" name="Pladsholder til titel 4"/>
          <p:cNvSpPr>
            <a:spLocks noGrp="1"/>
          </p:cNvSpPr>
          <p:nvPr>
            <p:ph type="title"/>
          </p:nvPr>
        </p:nvSpPr>
        <p:spPr>
          <a:xfrm>
            <a:off x="1435608" y="274638"/>
            <a:ext cx="7498080" cy="1143000"/>
          </a:xfrm>
          <a:prstGeom prst="rect">
            <a:avLst/>
          </a:prstGeom>
        </p:spPr>
        <p:txBody>
          <a:bodyPr anchor="ctr">
            <a:normAutofit/>
          </a:bodyPr>
          <a:lstStyle/>
          <a:p>
            <a:r>
              <a:rPr kumimoji="0" lang="da-DK"/>
              <a:t>Klik for at redigere titeltypografi i masteren</a:t>
            </a:r>
            <a:endParaRPr kumimoji="0" lang="en-US"/>
          </a:p>
        </p:txBody>
      </p:sp>
      <p:sp>
        <p:nvSpPr>
          <p:cNvPr id="9" name="Pladsholder til tekst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da-DK"/>
              <a:t>Klik for at redigere typografi i masteren</a:t>
            </a:r>
          </a:p>
          <a:p>
            <a:pPr lvl="1" eaLnBrk="1" latinLnBrk="0" hangingPunct="1"/>
            <a:r>
              <a:rPr kumimoji="0" lang="da-DK"/>
              <a:t>Andet niveau</a:t>
            </a:r>
          </a:p>
          <a:p>
            <a:pPr lvl="2" eaLnBrk="1" latinLnBrk="0" hangingPunct="1"/>
            <a:r>
              <a:rPr kumimoji="0" lang="da-DK"/>
              <a:t>Tredje niveau</a:t>
            </a:r>
          </a:p>
          <a:p>
            <a:pPr lvl="3" eaLnBrk="1" latinLnBrk="0" hangingPunct="1"/>
            <a:r>
              <a:rPr kumimoji="0" lang="da-DK"/>
              <a:t>Fjerde niveau</a:t>
            </a:r>
          </a:p>
          <a:p>
            <a:pPr lvl="4" eaLnBrk="1" latinLnBrk="0" hangingPunct="1"/>
            <a:r>
              <a:rPr kumimoji="0" lang="da-DK"/>
              <a:t>Femte niveau</a:t>
            </a:r>
            <a:endParaRPr kumimoji="0" lang="en-US"/>
          </a:p>
        </p:txBody>
      </p:sp>
      <p:sp>
        <p:nvSpPr>
          <p:cNvPr id="24" name="Pladsholder til dato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9308FBF0-2CF6-4DEB-B5A0-051FF894BBAB}" type="datetimeFigureOut">
              <a:rPr lang="da-DK" smtClean="0">
                <a:solidFill>
                  <a:srgbClr val="EEECE1">
                    <a:shade val="50000"/>
                    <a:satMod val="200000"/>
                  </a:srgbClr>
                </a:solidFill>
              </a:rPr>
              <a:pPr/>
              <a:t>12-06-2023</a:t>
            </a:fld>
            <a:endParaRPr lang="da-DK">
              <a:solidFill>
                <a:srgbClr val="EEECE1">
                  <a:shade val="50000"/>
                  <a:satMod val="200000"/>
                </a:srgbClr>
              </a:solidFill>
            </a:endParaRPr>
          </a:p>
        </p:txBody>
      </p:sp>
      <p:sp>
        <p:nvSpPr>
          <p:cNvPr id="10" name="Pladsholder til sidefod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da-DK">
              <a:solidFill>
                <a:srgbClr val="EEECE1">
                  <a:shade val="50000"/>
                  <a:satMod val="200000"/>
                </a:srgbClr>
              </a:solidFill>
            </a:endParaRPr>
          </a:p>
        </p:txBody>
      </p:sp>
      <p:sp>
        <p:nvSpPr>
          <p:cNvPr id="22" name="Pladsholder til diasnumm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6BAAE076-7F58-41A9-8F73-CDE9F5E0F14C}" type="slidenum">
              <a:rPr lang="da-DK" smtClean="0">
                <a:solidFill>
                  <a:srgbClr val="EEECE1">
                    <a:shade val="50000"/>
                    <a:satMod val="200000"/>
                  </a:srgbClr>
                </a:solidFill>
              </a:rPr>
              <a:pPr/>
              <a:t>‹nr.›</a:t>
            </a:fld>
            <a:endParaRPr lang="da-DK">
              <a:solidFill>
                <a:srgbClr val="EEECE1">
                  <a:shade val="50000"/>
                  <a:satMod val="200000"/>
                </a:srgbClr>
              </a:solidFill>
            </a:endParaRPr>
          </a:p>
        </p:txBody>
      </p:sp>
      <p:sp>
        <p:nvSpPr>
          <p:cNvPr id="15" name="Rektangel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2304772318"/>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Cirkel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Ellipse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Krans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ktangel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5" name="Pladsholder til titel 4"/>
          <p:cNvSpPr>
            <a:spLocks noGrp="1"/>
          </p:cNvSpPr>
          <p:nvPr>
            <p:ph type="title"/>
          </p:nvPr>
        </p:nvSpPr>
        <p:spPr>
          <a:xfrm>
            <a:off x="1435608" y="274638"/>
            <a:ext cx="7498080" cy="1143000"/>
          </a:xfrm>
          <a:prstGeom prst="rect">
            <a:avLst/>
          </a:prstGeom>
        </p:spPr>
        <p:txBody>
          <a:bodyPr anchor="ctr">
            <a:normAutofit/>
          </a:bodyPr>
          <a:lstStyle/>
          <a:p>
            <a:r>
              <a:rPr kumimoji="0" lang="da-DK"/>
              <a:t>Klik for at redigere titeltypografi i masteren</a:t>
            </a:r>
            <a:endParaRPr kumimoji="0" lang="en-US"/>
          </a:p>
        </p:txBody>
      </p:sp>
      <p:sp>
        <p:nvSpPr>
          <p:cNvPr id="9" name="Pladsholder til tekst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da-DK"/>
              <a:t>Klik for at redigere typografi i masteren</a:t>
            </a:r>
          </a:p>
          <a:p>
            <a:pPr lvl="1" eaLnBrk="1" latinLnBrk="0" hangingPunct="1"/>
            <a:r>
              <a:rPr kumimoji="0" lang="da-DK"/>
              <a:t>Andet niveau</a:t>
            </a:r>
          </a:p>
          <a:p>
            <a:pPr lvl="2" eaLnBrk="1" latinLnBrk="0" hangingPunct="1"/>
            <a:r>
              <a:rPr kumimoji="0" lang="da-DK"/>
              <a:t>Tredje niveau</a:t>
            </a:r>
          </a:p>
          <a:p>
            <a:pPr lvl="3" eaLnBrk="1" latinLnBrk="0" hangingPunct="1"/>
            <a:r>
              <a:rPr kumimoji="0" lang="da-DK"/>
              <a:t>Fjerde niveau</a:t>
            </a:r>
          </a:p>
          <a:p>
            <a:pPr lvl="4" eaLnBrk="1" latinLnBrk="0" hangingPunct="1"/>
            <a:r>
              <a:rPr kumimoji="0" lang="da-DK"/>
              <a:t>Femte niveau</a:t>
            </a:r>
            <a:endParaRPr kumimoji="0" lang="en-US"/>
          </a:p>
        </p:txBody>
      </p:sp>
      <p:sp>
        <p:nvSpPr>
          <p:cNvPr id="24" name="Pladsholder til dato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9308FBF0-2CF6-4DEB-B5A0-051FF894BBAB}" type="datetimeFigureOut">
              <a:rPr lang="da-DK" smtClean="0">
                <a:solidFill>
                  <a:srgbClr val="EEECE1">
                    <a:shade val="50000"/>
                    <a:satMod val="200000"/>
                  </a:srgbClr>
                </a:solidFill>
              </a:rPr>
              <a:pPr/>
              <a:t>12-06-2023</a:t>
            </a:fld>
            <a:endParaRPr lang="da-DK">
              <a:solidFill>
                <a:srgbClr val="EEECE1">
                  <a:shade val="50000"/>
                  <a:satMod val="200000"/>
                </a:srgbClr>
              </a:solidFill>
            </a:endParaRPr>
          </a:p>
        </p:txBody>
      </p:sp>
      <p:sp>
        <p:nvSpPr>
          <p:cNvPr id="10" name="Pladsholder til sidefod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da-DK">
              <a:solidFill>
                <a:srgbClr val="EEECE1">
                  <a:shade val="50000"/>
                  <a:satMod val="200000"/>
                </a:srgbClr>
              </a:solidFill>
            </a:endParaRPr>
          </a:p>
        </p:txBody>
      </p:sp>
      <p:sp>
        <p:nvSpPr>
          <p:cNvPr id="22" name="Pladsholder til diasnumm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6BAAE076-7F58-41A9-8F73-CDE9F5E0F14C}" type="slidenum">
              <a:rPr lang="da-DK" smtClean="0">
                <a:solidFill>
                  <a:srgbClr val="EEECE1">
                    <a:shade val="50000"/>
                    <a:satMod val="200000"/>
                  </a:srgbClr>
                </a:solidFill>
              </a:rPr>
              <a:pPr/>
              <a:t>‹nr.›</a:t>
            </a:fld>
            <a:endParaRPr lang="da-DK">
              <a:solidFill>
                <a:srgbClr val="EEECE1">
                  <a:shade val="50000"/>
                  <a:satMod val="200000"/>
                </a:srgbClr>
              </a:solidFill>
            </a:endParaRPr>
          </a:p>
        </p:txBody>
      </p:sp>
      <p:sp>
        <p:nvSpPr>
          <p:cNvPr id="15" name="Rektangel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3699966410"/>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ejby-medborgerhus.dk/"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interfolk.dk/projects.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p:bgPr>
    </p:bg>
    <p:spTree>
      <p:nvGrpSpPr>
        <p:cNvPr id="1" name=""/>
        <p:cNvGrpSpPr/>
        <p:nvPr/>
      </p:nvGrpSpPr>
      <p:grpSpPr>
        <a:xfrm>
          <a:off x="0" y="0"/>
          <a:ext cx="0" cy="0"/>
          <a:chOff x="0" y="0"/>
          <a:chExt cx="0" cy="0"/>
        </a:xfrm>
      </p:grpSpPr>
      <p:sp>
        <p:nvSpPr>
          <p:cNvPr id="6" name="Tekstboks 5"/>
          <p:cNvSpPr txBox="1"/>
          <p:nvPr/>
        </p:nvSpPr>
        <p:spPr>
          <a:xfrm>
            <a:off x="5940152" y="404664"/>
            <a:ext cx="2592288" cy="769441"/>
          </a:xfrm>
          <a:prstGeom prst="rect">
            <a:avLst/>
          </a:prstGeom>
          <a:noFill/>
        </p:spPr>
        <p:txBody>
          <a:bodyPr wrap="square" rtlCol="0">
            <a:spAutoFit/>
          </a:bodyPr>
          <a:lstStyle/>
          <a:p>
            <a:r>
              <a:rPr lang="da-DK" sz="3200" b="1" dirty="0">
                <a:solidFill>
                  <a:prstClr val="black">
                    <a:lumMod val="65000"/>
                    <a:lumOff val="35000"/>
                  </a:prstClr>
                </a:solidFill>
                <a:latin typeface="Arial" pitchFamily="34" charset="0"/>
                <a:cs typeface="Arial" pitchFamily="34" charset="0"/>
              </a:rPr>
              <a:t>Interfolk</a:t>
            </a:r>
          </a:p>
          <a:p>
            <a:r>
              <a:rPr lang="da-DK" sz="1200" b="1" dirty="0">
                <a:solidFill>
                  <a:prstClr val="black">
                    <a:lumMod val="65000"/>
                    <a:lumOff val="35000"/>
                  </a:prstClr>
                </a:solidFill>
                <a:latin typeface="Arial" pitchFamily="34" charset="0"/>
                <a:cs typeface="Arial" pitchFamily="34" charset="0"/>
              </a:rPr>
              <a:t> </a:t>
            </a:r>
            <a:r>
              <a:rPr lang="da-DK" sz="1050" b="1" dirty="0">
                <a:solidFill>
                  <a:prstClr val="black">
                    <a:lumMod val="65000"/>
                    <a:lumOff val="35000"/>
                  </a:prstClr>
                </a:solidFill>
                <a:latin typeface="Arial" pitchFamily="34" charset="0"/>
                <a:cs typeface="Arial" pitchFamily="34" charset="0"/>
              </a:rPr>
              <a:t>Institute for Civil Society    </a:t>
            </a:r>
          </a:p>
        </p:txBody>
      </p:sp>
      <p:pic>
        <p:nvPicPr>
          <p:cNvPr id="7" name="Billede 6" descr="rapport_logo, lille.jpg"/>
          <p:cNvPicPr>
            <a:picLocks noChangeAspect="1"/>
          </p:cNvPicPr>
          <p:nvPr/>
        </p:nvPicPr>
        <p:blipFill>
          <a:blip r:embed="rId2" cstate="print"/>
          <a:stretch>
            <a:fillRect/>
          </a:stretch>
        </p:blipFill>
        <p:spPr>
          <a:xfrm>
            <a:off x="7891570" y="501352"/>
            <a:ext cx="568862" cy="576063"/>
          </a:xfrm>
          <a:prstGeom prst="rect">
            <a:avLst/>
          </a:prstGeom>
        </p:spPr>
      </p:pic>
      <p:sp>
        <p:nvSpPr>
          <p:cNvPr id="9" name="Rektangel 8"/>
          <p:cNvSpPr/>
          <p:nvPr/>
        </p:nvSpPr>
        <p:spPr>
          <a:xfrm>
            <a:off x="1475236" y="1923704"/>
            <a:ext cx="7272808" cy="1552696"/>
          </a:xfrm>
          <a:prstGeom prst="rect">
            <a:avLst/>
          </a:prstGeom>
          <a:solidFill>
            <a:schemeClr val="accent3">
              <a:lumMod val="40000"/>
              <a:lumOff val="60000"/>
            </a:schemeClr>
          </a:solidFill>
          <a:ln>
            <a:solidFill>
              <a:schemeClr val="tx2"/>
            </a:solidFill>
          </a:ln>
        </p:spPr>
        <p:txBody>
          <a:bodyPr wrap="square" tIns="144000" bIns="144000">
            <a:spAutoFit/>
          </a:bodyPr>
          <a:lstStyle/>
          <a:p>
            <a:pPr algn="ctr">
              <a:spcBef>
                <a:spcPts val="600"/>
              </a:spcBef>
            </a:pPr>
            <a:r>
              <a:rPr lang="pl-PL" sz="2400" b="1" kern="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Micropolis conference</a:t>
            </a:r>
            <a:r>
              <a:rPr lang="da-DK" sz="2400" b="1" kern="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a:t>
            </a:r>
          </a:p>
          <a:p>
            <a:pPr algn="ctr">
              <a:spcBef>
                <a:spcPts val="600"/>
              </a:spcBef>
            </a:pPr>
            <a:r>
              <a:rPr lang="en-GB" sz="2400" b="1" dirty="0">
                <a:solidFill>
                  <a:schemeClr val="tx2"/>
                </a:solidFill>
                <a:latin typeface="Arial" panose="020B0604020202020204" pitchFamily="34" charset="0"/>
                <a:cs typeface="Arial" panose="020B0604020202020204" pitchFamily="34" charset="0"/>
              </a:rPr>
              <a:t>13</a:t>
            </a:r>
            <a:r>
              <a:rPr lang="en-GB" sz="2400" b="1" baseline="30000" dirty="0">
                <a:solidFill>
                  <a:schemeClr val="tx2"/>
                </a:solidFill>
                <a:latin typeface="Arial" panose="020B0604020202020204" pitchFamily="34" charset="0"/>
                <a:cs typeface="Arial" panose="020B0604020202020204" pitchFamily="34" charset="0"/>
              </a:rPr>
              <a:t>th</a:t>
            </a:r>
            <a:r>
              <a:rPr lang="en-GB" sz="2400" b="1" dirty="0">
                <a:solidFill>
                  <a:schemeClr val="tx2"/>
                </a:solidFill>
                <a:latin typeface="Arial" panose="020B0604020202020204" pitchFamily="34" charset="0"/>
                <a:cs typeface="Arial" panose="020B0604020202020204" pitchFamily="34" charset="0"/>
              </a:rPr>
              <a:t> of June 2013,</a:t>
            </a:r>
          </a:p>
          <a:p>
            <a:pPr algn="ctr">
              <a:spcBef>
                <a:spcPts val="600"/>
              </a:spcBef>
            </a:pPr>
            <a:r>
              <a:rPr lang="da-DK" sz="2400" b="1" kern="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At </a:t>
            </a:r>
            <a:r>
              <a:rPr lang="pl-PL" sz="2400" b="1" kern="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Wawerskie Centrum Kultury</a:t>
            </a:r>
            <a:r>
              <a:rPr lang="da-DK" sz="2400" b="1" kern="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 </a:t>
            </a:r>
          </a:p>
        </p:txBody>
      </p:sp>
      <p:sp>
        <p:nvSpPr>
          <p:cNvPr id="1027" name="Rectangle 3"/>
          <p:cNvSpPr>
            <a:spLocks noChangeArrowheads="1"/>
          </p:cNvSpPr>
          <p:nvPr/>
        </p:nvSpPr>
        <p:spPr bwMode="auto">
          <a:xfrm>
            <a:off x="1475656" y="3736836"/>
            <a:ext cx="7272808" cy="1106420"/>
          </a:xfrm>
          <a:prstGeom prst="rect">
            <a:avLst/>
          </a:prstGeom>
          <a:solidFill>
            <a:srgbClr val="D6E3BC"/>
          </a:solidFill>
          <a:ln w="9525">
            <a:solidFill>
              <a:schemeClr val="accent1"/>
            </a:solidFill>
            <a:miter lim="800000"/>
            <a:headEnd/>
            <a:tailEnd/>
          </a:ln>
          <a:effectLst/>
        </p:spPr>
        <p:txBody>
          <a:bodyPr vert="horz" wrap="square" lIns="91440" tIns="144000" rIns="91440" bIns="144000" numCol="1" anchor="ctr" anchorCtr="0" compatLnSpc="1">
            <a:prstTxWarp prst="textNoShape">
              <a:avLst/>
            </a:prstTxWarp>
            <a:spAutoFit/>
          </a:bodyPr>
          <a:lstStyle/>
          <a:p>
            <a:pPr algn="ctr" fontAlgn="base">
              <a:spcBef>
                <a:spcPts val="600"/>
              </a:spcBef>
              <a:tabLst>
                <a:tab pos="227013" algn="l"/>
              </a:tabLst>
            </a:pPr>
            <a:r>
              <a:rPr lang="en-GB" sz="2400" b="1" i="1" dirty="0">
                <a:solidFill>
                  <a:schemeClr val="tx2"/>
                </a:solidFill>
                <a:effectLst/>
                <a:latin typeface="Arial" panose="020B0604020202020204" pitchFamily="34" charset="0"/>
                <a:ea typeface="Calibri" panose="020F0502020204030204" pitchFamily="34" charset="0"/>
                <a:cs typeface="Arial" panose="020B0604020202020204" pitchFamily="34" charset="0"/>
              </a:rPr>
              <a:t>Presentation of </a:t>
            </a:r>
          </a:p>
          <a:p>
            <a:pPr algn="ctr" fontAlgn="base">
              <a:spcBef>
                <a:spcPts val="600"/>
              </a:spcBef>
              <a:tabLst>
                <a:tab pos="227013" algn="l"/>
              </a:tabLst>
            </a:pPr>
            <a:r>
              <a:rPr lang="en-GB" sz="2400" b="1" i="1" dirty="0">
                <a:solidFill>
                  <a:schemeClr val="tx2"/>
                </a:solidFill>
                <a:latin typeface="Arial" panose="020B0604020202020204" pitchFamily="34" charset="0"/>
                <a:ea typeface="Calibri" panose="020F0502020204030204" pitchFamily="34" charset="0"/>
                <a:cs typeface="Arial" panose="020B0604020202020204" pitchFamily="34" charset="0"/>
              </a:rPr>
              <a:t>c</a:t>
            </a:r>
            <a:r>
              <a:rPr lang="en-GB" sz="2400" b="1" i="1" dirty="0">
                <a:solidFill>
                  <a:schemeClr val="tx2"/>
                </a:solidFill>
                <a:effectLst/>
                <a:latin typeface="Arial" panose="020B0604020202020204" pitchFamily="34" charset="0"/>
                <a:ea typeface="Calibri" panose="020F0502020204030204" pitchFamily="34" charset="0"/>
                <a:cs typeface="Arial" panose="020B0604020202020204" pitchFamily="34" charset="0"/>
              </a:rPr>
              <a:t>ase studies from the civil society area</a:t>
            </a:r>
            <a:endParaRPr lang="da-DK" sz="2400" b="1" i="1"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0" name="Tekstboks 9"/>
          <p:cNvSpPr txBox="1"/>
          <p:nvPr/>
        </p:nvSpPr>
        <p:spPr>
          <a:xfrm>
            <a:off x="4716016" y="5301208"/>
            <a:ext cx="4032448" cy="646331"/>
          </a:xfrm>
          <a:prstGeom prst="rect">
            <a:avLst/>
          </a:prstGeom>
          <a:noFill/>
        </p:spPr>
        <p:txBody>
          <a:bodyPr wrap="square" rtlCol="0">
            <a:spAutoFit/>
          </a:bodyPr>
          <a:lstStyle/>
          <a:p>
            <a:pPr algn="r">
              <a:spcBef>
                <a:spcPct val="0"/>
              </a:spcBef>
            </a:pPr>
            <a:r>
              <a:rPr lang="da-DK" b="1" dirty="0">
                <a:solidFill>
                  <a:prstClr val="black">
                    <a:lumMod val="65000"/>
                    <a:lumOff val="35000"/>
                  </a:prstClr>
                </a:solidFill>
                <a:effectLst>
                  <a:outerShdw blurRad="50000" dist="30000" dir="5400000" algn="tl" rotWithShape="0">
                    <a:srgbClr val="000000">
                      <a:alpha val="30000"/>
                    </a:srgbClr>
                  </a:outerShdw>
                </a:effectLst>
                <a:latin typeface="Arial" pitchFamily="34" charset="0"/>
                <a:cs typeface="Arial" pitchFamily="34" charset="0"/>
              </a:rPr>
              <a:t>   </a:t>
            </a:r>
            <a:r>
              <a:rPr lang="da-DK" sz="1200" b="1" dirty="0">
                <a:solidFill>
                  <a:prstClr val="black">
                    <a:lumMod val="65000"/>
                    <a:lumOff val="35000"/>
                  </a:prstClr>
                </a:solidFill>
                <a:effectLst>
                  <a:outerShdw blurRad="50000" dist="30000" dir="5400000" algn="tl" rotWithShape="0">
                    <a:srgbClr val="000000">
                      <a:alpha val="30000"/>
                    </a:srgbClr>
                  </a:outerShdw>
                </a:effectLst>
                <a:latin typeface="Arial" pitchFamily="34" charset="0"/>
                <a:cs typeface="Arial" pitchFamily="34" charset="0"/>
              </a:rPr>
              <a:t>v3, 11.6.2023</a:t>
            </a:r>
          </a:p>
          <a:p>
            <a:pPr algn="r">
              <a:spcBef>
                <a:spcPct val="0"/>
              </a:spcBef>
            </a:pPr>
            <a:r>
              <a:rPr lang="da-DK" b="1" dirty="0">
                <a:solidFill>
                  <a:prstClr val="black">
                    <a:lumMod val="65000"/>
                    <a:lumOff val="35000"/>
                  </a:prstClr>
                </a:solidFill>
                <a:effectLst>
                  <a:outerShdw blurRad="50000" dist="30000" dir="5400000" algn="tl" rotWithShape="0">
                    <a:srgbClr val="000000">
                      <a:alpha val="30000"/>
                    </a:srgbClr>
                  </a:outerShdw>
                </a:effectLst>
                <a:latin typeface="Arial" pitchFamily="34" charset="0"/>
                <a:cs typeface="Arial" pitchFamily="34" charset="0"/>
              </a:rPr>
              <a:t>By Hans Jørgen Vodsgaard</a:t>
            </a:r>
          </a:p>
        </p:txBody>
      </p:sp>
    </p:spTree>
    <p:extLst>
      <p:ext uri="{BB962C8B-B14F-4D97-AF65-F5344CB8AC3E}">
        <p14:creationId xmlns:p14="http://schemas.microsoft.com/office/powerpoint/2010/main" val="1876428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accent1">
            <a:alpha val="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764704"/>
          </a:xfrm>
          <a:solidFill>
            <a:schemeClr val="tx2">
              <a:lumMod val="40000"/>
              <a:lumOff val="60000"/>
            </a:schemeClr>
          </a:solidFill>
        </p:spPr>
        <p:txBody>
          <a:bodyPr>
            <a:noAutofit/>
          </a:bodyPr>
          <a:lstStyle/>
          <a:p>
            <a:r>
              <a:rPr lang="en-GB" sz="2800" dirty="0">
                <a:latin typeface="+mn-lt"/>
              </a:rPr>
              <a:t>      The third sector is in progress </a:t>
            </a:r>
          </a:p>
        </p:txBody>
      </p:sp>
      <p:sp>
        <p:nvSpPr>
          <p:cNvPr id="10" name="Pladsholder til indhold 9"/>
          <p:cNvSpPr>
            <a:spLocks noGrp="1"/>
          </p:cNvSpPr>
          <p:nvPr>
            <p:ph idx="1"/>
          </p:nvPr>
        </p:nvSpPr>
        <p:spPr>
          <a:xfrm>
            <a:off x="467544" y="1052736"/>
            <a:ext cx="8146152" cy="5472608"/>
          </a:xfrm>
        </p:spPr>
        <p:txBody>
          <a:bodyPr>
            <a:noAutofit/>
          </a:bodyPr>
          <a:lstStyle/>
          <a:p>
            <a:pPr marL="0" indent="0">
              <a:lnSpc>
                <a:spcPct val="130000"/>
              </a:lnSpc>
              <a:spcBef>
                <a:spcPts val="1200"/>
              </a:spcBef>
              <a:buNone/>
            </a:pPr>
            <a:r>
              <a:rPr lang="en-US" sz="1600" dirty="0">
                <a:latin typeface="Arial" pitchFamily="34" charset="0"/>
                <a:cs typeface="Arial" pitchFamily="34" charset="0"/>
              </a:rPr>
              <a:t>In general, the civil society has progressed since the 70s and until now:  </a:t>
            </a:r>
          </a:p>
          <a:p>
            <a:pPr marL="0" indent="0">
              <a:lnSpc>
                <a:spcPct val="130000"/>
              </a:lnSpc>
              <a:spcBef>
                <a:spcPts val="1200"/>
              </a:spcBef>
              <a:buNone/>
            </a:pPr>
            <a:r>
              <a:rPr lang="en-US" sz="1600" i="1" dirty="0">
                <a:latin typeface="Arial" pitchFamily="34" charset="0"/>
                <a:cs typeface="Arial" pitchFamily="34" charset="0"/>
              </a:rPr>
              <a:t>The voluntary engagement:</a:t>
            </a:r>
            <a:r>
              <a:rPr lang="en-US" sz="1600" dirty="0">
                <a:latin typeface="Arial" pitchFamily="34" charset="0"/>
                <a:cs typeface="Arial" pitchFamily="34" charset="0"/>
              </a:rPr>
              <a:t> </a:t>
            </a:r>
          </a:p>
          <a:p>
            <a:pPr marL="360000" indent="-360000">
              <a:lnSpc>
                <a:spcPct val="130000"/>
              </a:lnSpc>
              <a:spcBef>
                <a:spcPts val="0"/>
              </a:spcBef>
            </a:pPr>
            <a:r>
              <a:rPr lang="en-US" sz="1600" dirty="0">
                <a:latin typeface="Arial" pitchFamily="34" charset="0"/>
                <a:cs typeface="Arial" pitchFamily="34" charset="0"/>
              </a:rPr>
              <a:t>In 1993 a quarter of the population did a formal voluntary work (outside their own household and family network), </a:t>
            </a:r>
          </a:p>
          <a:p>
            <a:pPr marL="360000" indent="-360000">
              <a:lnSpc>
                <a:spcPct val="130000"/>
              </a:lnSpc>
              <a:spcBef>
                <a:spcPts val="0"/>
              </a:spcBef>
            </a:pPr>
            <a:r>
              <a:rPr lang="en-US" sz="1600" dirty="0">
                <a:latin typeface="Arial" pitchFamily="34" charset="0"/>
                <a:cs typeface="Arial" pitchFamily="34" charset="0"/>
              </a:rPr>
              <a:t>In 2005 it was about one third </a:t>
            </a:r>
            <a:r>
              <a:rPr lang="en-US" sz="1600" u="sng" dirty="0">
                <a:latin typeface="Arial" pitchFamily="34" charset="0"/>
                <a:cs typeface="Arial" pitchFamily="34" charset="0"/>
              </a:rPr>
              <a:t>(maybe 40 pct today)</a:t>
            </a:r>
          </a:p>
          <a:p>
            <a:pPr marL="360000" indent="-360000">
              <a:lnSpc>
                <a:spcPct val="130000"/>
              </a:lnSpc>
              <a:spcBef>
                <a:spcPts val="0"/>
              </a:spcBef>
            </a:pPr>
            <a:r>
              <a:rPr lang="en-US" sz="1600" dirty="0">
                <a:latin typeface="Arial" pitchFamily="34" charset="0"/>
                <a:cs typeface="Arial" pitchFamily="34" charset="0"/>
              </a:rPr>
              <a:t>They were doing it for </a:t>
            </a:r>
            <a:r>
              <a:rPr lang="en-US" sz="1600" u="sng" dirty="0">
                <a:latin typeface="Arial" pitchFamily="34" charset="0"/>
                <a:cs typeface="Arial" pitchFamily="34" charset="0"/>
              </a:rPr>
              <a:t>17 hours a month on average.</a:t>
            </a:r>
            <a:r>
              <a:rPr lang="en-US" sz="1600" i="1" u="sng" dirty="0">
                <a:latin typeface="Arial" pitchFamily="34" charset="0"/>
                <a:cs typeface="Arial" pitchFamily="34" charset="0"/>
              </a:rPr>
              <a:t> </a:t>
            </a:r>
          </a:p>
          <a:p>
            <a:pPr marL="0" indent="0">
              <a:lnSpc>
                <a:spcPct val="130000"/>
              </a:lnSpc>
              <a:spcBef>
                <a:spcPts val="1200"/>
              </a:spcBef>
              <a:buNone/>
            </a:pPr>
            <a:r>
              <a:rPr lang="en-GB" sz="1600" i="1" dirty="0">
                <a:latin typeface="Arial" pitchFamily="34" charset="0"/>
                <a:cs typeface="Arial" pitchFamily="34" charset="0"/>
              </a:rPr>
              <a:t>Number of memberships</a:t>
            </a:r>
          </a:p>
          <a:p>
            <a:pPr marL="360000" indent="-360000">
              <a:lnSpc>
                <a:spcPct val="130000"/>
              </a:lnSpc>
              <a:spcBef>
                <a:spcPts val="0"/>
              </a:spcBef>
            </a:pPr>
            <a:r>
              <a:rPr lang="en-GB" sz="1600" dirty="0">
                <a:latin typeface="Arial" pitchFamily="34" charset="0"/>
                <a:cs typeface="Arial" pitchFamily="34" charset="0"/>
              </a:rPr>
              <a:t>The average number of memberships has grown from 2.9 in 1979 to 3.5 in 1998</a:t>
            </a:r>
            <a:r>
              <a:rPr lang="en-GB" sz="1600" i="1" dirty="0">
                <a:latin typeface="Arial" pitchFamily="34" charset="0"/>
                <a:cs typeface="Arial" pitchFamily="34" charset="0"/>
              </a:rPr>
              <a:t>, and probably </a:t>
            </a:r>
            <a:r>
              <a:rPr lang="en-GB" sz="1600" i="1" u="sng" dirty="0">
                <a:latin typeface="Arial" pitchFamily="34" charset="0"/>
                <a:cs typeface="Arial" pitchFamily="34" charset="0"/>
              </a:rPr>
              <a:t>more than 4 today. </a:t>
            </a:r>
          </a:p>
          <a:p>
            <a:pPr marL="0" indent="0">
              <a:lnSpc>
                <a:spcPct val="130000"/>
              </a:lnSpc>
              <a:spcBef>
                <a:spcPts val="1200"/>
              </a:spcBef>
              <a:buNone/>
            </a:pPr>
            <a:r>
              <a:rPr lang="en-GB" sz="1600" i="1" dirty="0">
                <a:latin typeface="Arial" pitchFamily="34" charset="0"/>
                <a:cs typeface="Arial" pitchFamily="34" charset="0"/>
              </a:rPr>
              <a:t>Number of organisations:</a:t>
            </a:r>
          </a:p>
          <a:p>
            <a:pPr marL="360000" indent="-360000">
              <a:lnSpc>
                <a:spcPct val="130000"/>
              </a:lnSpc>
              <a:spcBef>
                <a:spcPts val="0"/>
              </a:spcBef>
            </a:pPr>
            <a:r>
              <a:rPr lang="en-US" sz="1600" dirty="0">
                <a:latin typeface="Arial" pitchFamily="34" charset="0"/>
                <a:cs typeface="Arial" pitchFamily="34" charset="0"/>
              </a:rPr>
              <a:t>25 pct of the member-based associations and self-governing institution has been formed within the last 15 years,</a:t>
            </a:r>
          </a:p>
          <a:p>
            <a:pPr marL="360000" indent="-360000">
              <a:lnSpc>
                <a:spcPct val="130000"/>
              </a:lnSpc>
              <a:spcBef>
                <a:spcPts val="0"/>
              </a:spcBef>
            </a:pPr>
            <a:r>
              <a:rPr lang="en-US" sz="1600" dirty="0">
                <a:latin typeface="Arial" pitchFamily="34" charset="0"/>
                <a:cs typeface="Arial" pitchFamily="34" charset="0"/>
              </a:rPr>
              <a:t>More than 50 pct of all existing organizations and institutions are formed after 1975. </a:t>
            </a:r>
          </a:p>
          <a:p>
            <a:pPr marL="360000" indent="-360000">
              <a:lnSpc>
                <a:spcPct val="130000"/>
              </a:lnSpc>
              <a:spcBef>
                <a:spcPts val="0"/>
              </a:spcBef>
            </a:pPr>
            <a:r>
              <a:rPr lang="en-US" sz="1600" u="sng" dirty="0">
                <a:latin typeface="Arial" pitchFamily="34" charset="0"/>
                <a:cs typeface="Arial" pitchFamily="34" charset="0"/>
              </a:rPr>
              <a:t>The strongest growth in associations, members and activity are in the field of arts, culture and heritage – in probably all EU member states. </a:t>
            </a:r>
            <a:endParaRPr lang="en-GB" sz="1600" u="sng" dirty="0">
              <a:latin typeface="Arial" pitchFamily="34" charset="0"/>
              <a:cs typeface="Arial" pitchFamily="34" charset="0"/>
            </a:endParaRPr>
          </a:p>
        </p:txBody>
      </p:sp>
      <p:sp>
        <p:nvSpPr>
          <p:cNvPr id="4" name="Tekstboks 3"/>
          <p:cNvSpPr txBox="1"/>
          <p:nvPr/>
        </p:nvSpPr>
        <p:spPr>
          <a:xfrm>
            <a:off x="0" y="5949280"/>
            <a:ext cx="1043608" cy="369332"/>
          </a:xfrm>
          <a:prstGeom prst="rect">
            <a:avLst/>
          </a:prstGeom>
          <a:noFill/>
        </p:spPr>
        <p:txBody>
          <a:bodyPr wrap="square" rtlCol="0">
            <a:spAutoFit/>
          </a:bodyPr>
          <a:lstStyle/>
          <a:p>
            <a:endParaRPr lang="da-DK" dirty="0"/>
          </a:p>
        </p:txBody>
      </p:sp>
      <p:sp>
        <p:nvSpPr>
          <p:cNvPr id="9" name="Pladsholder til diasnummer 7"/>
          <p:cNvSpPr>
            <a:spLocks noGrp="1"/>
          </p:cNvSpPr>
          <p:nvPr>
            <p:ph type="sldNum" sz="quarter" idx="12"/>
          </p:nvPr>
        </p:nvSpPr>
        <p:spPr>
          <a:xfrm>
            <a:off x="8460432" y="216024"/>
            <a:ext cx="457200" cy="332656"/>
          </a:xfrm>
        </p:spPr>
        <p:txBody>
          <a:bodyPr/>
          <a:lstStyle/>
          <a:p>
            <a:fld id="{6BAAE076-7F58-41A9-8F73-CDE9F5E0F14C}" type="slidenum">
              <a:rPr lang="da-DK" b="1" smtClean="0">
                <a:solidFill>
                  <a:schemeClr val="tx2"/>
                </a:solidFill>
              </a:rPr>
              <a:pPr/>
              <a:t>10</a:t>
            </a:fld>
            <a:endParaRPr lang="da-DK" b="1" dirty="0">
              <a:solidFill>
                <a:schemeClr val="tx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mt="0"/>
          </a:blip>
          <a:tile tx="0" ty="0" sx="100000" sy="100000" flip="none" algn="tl"/>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0" y="-27384"/>
            <a:ext cx="9144000" cy="764704"/>
          </a:xfrm>
          <a:solidFill>
            <a:schemeClr val="tx2">
              <a:lumMod val="40000"/>
              <a:lumOff val="60000"/>
            </a:schemeClr>
          </a:solidFill>
        </p:spPr>
        <p:txBody>
          <a:bodyPr>
            <a:noAutofit/>
          </a:bodyPr>
          <a:lstStyle/>
          <a:p>
            <a:r>
              <a:rPr lang="en-GB" sz="2800" dirty="0">
                <a:latin typeface="+mn-lt"/>
              </a:rPr>
              <a:t>    Who are volunteering</a:t>
            </a:r>
          </a:p>
        </p:txBody>
      </p:sp>
      <p:sp>
        <p:nvSpPr>
          <p:cNvPr id="10" name="Pladsholder til indhold 9"/>
          <p:cNvSpPr>
            <a:spLocks noGrp="1"/>
          </p:cNvSpPr>
          <p:nvPr>
            <p:ph idx="1"/>
          </p:nvPr>
        </p:nvSpPr>
        <p:spPr>
          <a:xfrm>
            <a:off x="395536" y="1196752"/>
            <a:ext cx="8496944" cy="5112568"/>
          </a:xfrm>
        </p:spPr>
        <p:txBody>
          <a:bodyPr>
            <a:noAutofit/>
          </a:bodyPr>
          <a:lstStyle/>
          <a:p>
            <a:pPr marL="0" indent="0">
              <a:lnSpc>
                <a:spcPct val="130000"/>
              </a:lnSpc>
              <a:spcBef>
                <a:spcPts val="1200"/>
              </a:spcBef>
              <a:buNone/>
            </a:pPr>
            <a:r>
              <a:rPr lang="en-US" sz="1600" dirty="0">
                <a:latin typeface="Arial" pitchFamily="34" charset="0"/>
                <a:cs typeface="Arial" pitchFamily="34" charset="0"/>
              </a:rPr>
              <a:t>The John Hopkins Survey from 2005 confirmed results of previous studies: </a:t>
            </a:r>
          </a:p>
          <a:p>
            <a:pPr marL="0" indent="0">
              <a:lnSpc>
                <a:spcPct val="130000"/>
              </a:lnSpc>
              <a:spcBef>
                <a:spcPts val="1200"/>
              </a:spcBef>
              <a:buNone/>
            </a:pPr>
            <a:r>
              <a:rPr lang="en-US" sz="1600" b="1" dirty="0">
                <a:latin typeface="Arial" pitchFamily="34" charset="0"/>
                <a:cs typeface="Arial" pitchFamily="34" charset="0"/>
              </a:rPr>
              <a:t>Age</a:t>
            </a:r>
          </a:p>
          <a:p>
            <a:pPr marL="360000" indent="-360000">
              <a:lnSpc>
                <a:spcPct val="130000"/>
              </a:lnSpc>
              <a:spcBef>
                <a:spcPts val="0"/>
              </a:spcBef>
            </a:pPr>
            <a:r>
              <a:rPr lang="en-US" sz="1600" dirty="0">
                <a:latin typeface="Arial" pitchFamily="34" charset="0"/>
                <a:cs typeface="Arial" pitchFamily="34" charset="0"/>
              </a:rPr>
              <a:t>The middle aged was as before the most active </a:t>
            </a:r>
          </a:p>
          <a:p>
            <a:pPr marL="360000" indent="-360000">
              <a:lnSpc>
                <a:spcPct val="130000"/>
              </a:lnSpc>
              <a:spcBef>
                <a:spcPts val="0"/>
              </a:spcBef>
            </a:pPr>
            <a:r>
              <a:rPr lang="en-US" sz="1600" dirty="0">
                <a:latin typeface="Arial" pitchFamily="34" charset="0"/>
                <a:cs typeface="Arial" pitchFamily="34" charset="0"/>
              </a:rPr>
              <a:t>But a growth in engagement for all age groups. </a:t>
            </a:r>
          </a:p>
          <a:p>
            <a:pPr marL="360000" indent="-360000">
              <a:lnSpc>
                <a:spcPct val="130000"/>
              </a:lnSpc>
              <a:spcBef>
                <a:spcPts val="0"/>
              </a:spcBef>
            </a:pPr>
            <a:r>
              <a:rPr lang="en-US" sz="1600" dirty="0">
                <a:latin typeface="Arial" pitchFamily="34" charset="0"/>
                <a:cs typeface="Arial" pitchFamily="34" charset="0"/>
              </a:rPr>
              <a:t>And a strongest growth among the oldest. </a:t>
            </a:r>
          </a:p>
          <a:p>
            <a:pPr marL="360000" indent="-360000">
              <a:lnSpc>
                <a:spcPct val="130000"/>
              </a:lnSpc>
              <a:spcBef>
                <a:spcPts val="0"/>
              </a:spcBef>
            </a:pPr>
            <a:r>
              <a:rPr lang="en-US" sz="1600" u="sng" dirty="0">
                <a:latin typeface="Arial" pitchFamily="34" charset="0"/>
                <a:cs typeface="Arial" pitchFamily="34" charset="0"/>
              </a:rPr>
              <a:t>Everyone has become more active, but the oldest have become relatively more active </a:t>
            </a:r>
          </a:p>
          <a:p>
            <a:pPr marL="360000" indent="-360000">
              <a:lnSpc>
                <a:spcPct val="130000"/>
              </a:lnSpc>
              <a:spcBef>
                <a:spcPts val="0"/>
              </a:spcBef>
            </a:pPr>
            <a:endParaRPr lang="en-US" sz="1600" i="1" dirty="0">
              <a:latin typeface="Arial" pitchFamily="34" charset="0"/>
              <a:cs typeface="Arial" pitchFamily="34" charset="0"/>
            </a:endParaRPr>
          </a:p>
          <a:p>
            <a:pPr marL="0" indent="0">
              <a:lnSpc>
                <a:spcPct val="130000"/>
              </a:lnSpc>
              <a:spcBef>
                <a:spcPts val="0"/>
              </a:spcBef>
              <a:buNone/>
            </a:pPr>
            <a:r>
              <a:rPr lang="en-US" sz="1600" b="1" dirty="0">
                <a:latin typeface="Arial" pitchFamily="34" charset="0"/>
                <a:cs typeface="Arial" pitchFamily="34" charset="0"/>
              </a:rPr>
              <a:t>Education</a:t>
            </a:r>
          </a:p>
          <a:p>
            <a:pPr marL="360000" indent="-360000">
              <a:lnSpc>
                <a:spcPct val="130000"/>
              </a:lnSpc>
              <a:spcBef>
                <a:spcPts val="0"/>
              </a:spcBef>
            </a:pPr>
            <a:r>
              <a:rPr lang="en-US" sz="1600" dirty="0">
                <a:latin typeface="Arial" pitchFamily="34" charset="0"/>
                <a:cs typeface="Arial" pitchFamily="34" charset="0"/>
              </a:rPr>
              <a:t>The ones with the highest education are still the most active, but other groups catch up. </a:t>
            </a:r>
          </a:p>
          <a:p>
            <a:pPr marL="360000" indent="-360000">
              <a:lnSpc>
                <a:spcPct val="130000"/>
              </a:lnSpc>
              <a:spcBef>
                <a:spcPts val="0"/>
              </a:spcBef>
            </a:pPr>
            <a:r>
              <a:rPr lang="en-US" sz="1600" dirty="0">
                <a:latin typeface="Arial" pitchFamily="34" charset="0"/>
                <a:cs typeface="Arial" pitchFamily="34" charset="0"/>
              </a:rPr>
              <a:t>But the progress is especially among those with practical training and without education </a:t>
            </a:r>
          </a:p>
          <a:p>
            <a:pPr marL="360000" indent="-360000">
              <a:lnSpc>
                <a:spcPct val="130000"/>
              </a:lnSpc>
              <a:spcBef>
                <a:spcPts val="0"/>
              </a:spcBef>
            </a:pPr>
            <a:r>
              <a:rPr lang="en-US" sz="1600" dirty="0">
                <a:latin typeface="Arial" pitchFamily="34" charset="0"/>
                <a:cs typeface="Arial" pitchFamily="34" charset="0"/>
              </a:rPr>
              <a:t>We witness </a:t>
            </a:r>
            <a:r>
              <a:rPr lang="en-US" sz="1600" u="sng" dirty="0">
                <a:latin typeface="Arial" pitchFamily="34" charset="0"/>
                <a:cs typeface="Arial" pitchFamily="34" charset="0"/>
              </a:rPr>
              <a:t>a democratization of the voluntary engagement.</a:t>
            </a:r>
            <a:endParaRPr lang="en-GB" sz="1600" i="1" u="sng" dirty="0">
              <a:latin typeface="Arial" pitchFamily="34" charset="0"/>
              <a:cs typeface="Arial" pitchFamily="34" charset="0"/>
            </a:endParaRPr>
          </a:p>
        </p:txBody>
      </p:sp>
      <p:sp>
        <p:nvSpPr>
          <p:cNvPr id="4" name="Tekstboks 3"/>
          <p:cNvSpPr txBox="1"/>
          <p:nvPr/>
        </p:nvSpPr>
        <p:spPr>
          <a:xfrm>
            <a:off x="0" y="5949280"/>
            <a:ext cx="1043608" cy="369332"/>
          </a:xfrm>
          <a:prstGeom prst="rect">
            <a:avLst/>
          </a:prstGeom>
          <a:noFill/>
        </p:spPr>
        <p:txBody>
          <a:bodyPr wrap="square" rtlCol="0">
            <a:spAutoFit/>
          </a:bodyPr>
          <a:lstStyle/>
          <a:p>
            <a:endParaRPr lang="da-DK" dirty="0"/>
          </a:p>
        </p:txBody>
      </p:sp>
      <p:sp>
        <p:nvSpPr>
          <p:cNvPr id="9" name="Pladsholder til diasnummer 7"/>
          <p:cNvSpPr>
            <a:spLocks noGrp="1"/>
          </p:cNvSpPr>
          <p:nvPr>
            <p:ph type="sldNum" sz="quarter" idx="12"/>
          </p:nvPr>
        </p:nvSpPr>
        <p:spPr>
          <a:xfrm>
            <a:off x="8532440" y="267400"/>
            <a:ext cx="457200" cy="332656"/>
          </a:xfrm>
        </p:spPr>
        <p:txBody>
          <a:bodyPr/>
          <a:lstStyle/>
          <a:p>
            <a:fld id="{6BAAE076-7F58-41A9-8F73-CDE9F5E0F14C}" type="slidenum">
              <a:rPr lang="da-DK" b="1" smtClean="0">
                <a:solidFill>
                  <a:schemeClr val="tx2"/>
                </a:solidFill>
              </a:rPr>
              <a:pPr/>
              <a:t>11</a:t>
            </a:fld>
            <a:endParaRPr lang="da-DK" b="1" dirty="0">
              <a:solidFill>
                <a:schemeClr val="tx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accent1">
            <a:alpha val="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764704"/>
          </a:xfrm>
          <a:solidFill>
            <a:schemeClr val="tx2">
              <a:lumMod val="40000"/>
              <a:lumOff val="60000"/>
            </a:schemeClr>
          </a:solidFill>
        </p:spPr>
        <p:txBody>
          <a:bodyPr>
            <a:noAutofit/>
          </a:bodyPr>
          <a:lstStyle/>
          <a:p>
            <a:r>
              <a:rPr lang="en-GB" sz="2400" dirty="0">
                <a:latin typeface="+mn-lt"/>
              </a:rPr>
              <a:t>  Older Danish citizens are more active as trainers and instructors</a:t>
            </a:r>
          </a:p>
        </p:txBody>
      </p:sp>
      <p:sp>
        <p:nvSpPr>
          <p:cNvPr id="4" name="Tekstboks 3"/>
          <p:cNvSpPr txBox="1"/>
          <p:nvPr/>
        </p:nvSpPr>
        <p:spPr>
          <a:xfrm>
            <a:off x="0" y="5949280"/>
            <a:ext cx="1043608" cy="369332"/>
          </a:xfrm>
          <a:prstGeom prst="rect">
            <a:avLst/>
          </a:prstGeom>
          <a:noFill/>
        </p:spPr>
        <p:txBody>
          <a:bodyPr wrap="square" rtlCol="0">
            <a:spAutoFit/>
          </a:bodyPr>
          <a:lstStyle/>
          <a:p>
            <a:endParaRPr lang="da-DK" dirty="0"/>
          </a:p>
        </p:txBody>
      </p:sp>
      <p:sp>
        <p:nvSpPr>
          <p:cNvPr id="9" name="Pladsholder til diasnummer 7"/>
          <p:cNvSpPr>
            <a:spLocks noGrp="1"/>
          </p:cNvSpPr>
          <p:nvPr>
            <p:ph type="sldNum" sz="quarter" idx="12"/>
          </p:nvPr>
        </p:nvSpPr>
        <p:spPr>
          <a:xfrm>
            <a:off x="8686800" y="260648"/>
            <a:ext cx="457200" cy="332656"/>
          </a:xfrm>
        </p:spPr>
        <p:txBody>
          <a:bodyPr/>
          <a:lstStyle/>
          <a:p>
            <a:fld id="{6BAAE076-7F58-41A9-8F73-CDE9F5E0F14C}" type="slidenum">
              <a:rPr lang="da-DK" b="1" smtClean="0">
                <a:solidFill>
                  <a:schemeClr val="tx2"/>
                </a:solidFill>
              </a:rPr>
              <a:pPr/>
              <a:t>12</a:t>
            </a:fld>
            <a:endParaRPr lang="da-DK" b="1" dirty="0">
              <a:solidFill>
                <a:schemeClr val="tx2"/>
              </a:solidFill>
            </a:endParaRPr>
          </a:p>
        </p:txBody>
      </p:sp>
      <p:pic>
        <p:nvPicPr>
          <p:cNvPr id="6" name="Pladsholder til indhold 5" descr="CISC Frivillige Figur 1 Traenere B">
            <a:extLst>
              <a:ext uri="{FF2B5EF4-FFF2-40B4-BE49-F238E27FC236}">
                <a16:creationId xmlns:a16="http://schemas.microsoft.com/office/drawing/2014/main" id="{9DAE9D4C-C5EC-4D80-8AF5-DBCE101A00E5}"/>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54242" y="1628800"/>
            <a:ext cx="5142093" cy="3436214"/>
          </a:xfrm>
          <a:prstGeom prst="rect">
            <a:avLst/>
          </a:prstGeom>
          <a:noFill/>
          <a:ln>
            <a:noFill/>
          </a:ln>
        </p:spPr>
      </p:pic>
      <p:sp>
        <p:nvSpPr>
          <p:cNvPr id="3" name="Rektangel 2">
            <a:extLst>
              <a:ext uri="{FF2B5EF4-FFF2-40B4-BE49-F238E27FC236}">
                <a16:creationId xmlns:a16="http://schemas.microsoft.com/office/drawing/2014/main" id="{7D338821-C221-4F41-B363-33FD711776A6}"/>
              </a:ext>
            </a:extLst>
          </p:cNvPr>
          <p:cNvSpPr/>
          <p:nvPr/>
        </p:nvSpPr>
        <p:spPr>
          <a:xfrm>
            <a:off x="2339752" y="5240034"/>
            <a:ext cx="4896544" cy="1104918"/>
          </a:xfrm>
          <a:prstGeom prst="rect">
            <a:avLst/>
          </a:prstGeom>
        </p:spPr>
        <p:txBody>
          <a:bodyPr wrap="square">
            <a:spAutoFit/>
          </a:bodyPr>
          <a:lstStyle/>
          <a:p>
            <a:pPr>
              <a:lnSpc>
                <a:spcPct val="107000"/>
              </a:lnSpc>
              <a:spcBef>
                <a:spcPts val="600"/>
              </a:spcBef>
              <a:spcAft>
                <a:spcPts val="0"/>
              </a:spcAft>
              <a:tabLst>
                <a:tab pos="226695" algn="l"/>
              </a:tabLst>
            </a:pPr>
            <a:r>
              <a:rPr lang="en-GB" sz="1200" dirty="0">
                <a:solidFill>
                  <a:srgbClr val="000000"/>
                </a:solidFill>
                <a:latin typeface="Calibri" panose="020F0502020204030204" pitchFamily="34" charset="0"/>
                <a:ea typeface="Times New Roman" panose="02020603050405020304" pitchFamily="18" charset="0"/>
                <a:cs typeface="Arial" panose="020B0604020202020204" pitchFamily="34" charset="0"/>
              </a:rPr>
              <a:t>Fig. 1: Distribution of trainers and instructors on age, per cent, in NGO work</a:t>
            </a:r>
          </a:p>
          <a:p>
            <a:pPr>
              <a:lnSpc>
                <a:spcPct val="107000"/>
              </a:lnSpc>
              <a:spcBef>
                <a:spcPts val="600"/>
              </a:spcBef>
              <a:spcAft>
                <a:spcPts val="0"/>
              </a:spcAft>
              <a:tabLst>
                <a:tab pos="226695" algn="l"/>
              </a:tabLst>
            </a:pPr>
            <a:r>
              <a:rPr lang="en-GB" sz="1200" dirty="0">
                <a:solidFill>
                  <a:srgbClr val="000000"/>
                </a:solidFill>
                <a:latin typeface="Calibri" panose="020F0502020204030204" pitchFamily="34" charset="0"/>
                <a:ea typeface="Times New Roman" panose="02020603050405020304" pitchFamily="18" charset="0"/>
                <a:cs typeface="Arial" panose="020B0604020202020204" pitchFamily="34" charset="0"/>
              </a:rPr>
              <a:t>Source: Centre for Research in Sports, Health and Civil Society (CISC), 2015</a:t>
            </a:r>
          </a:p>
          <a:p>
            <a:pPr>
              <a:lnSpc>
                <a:spcPct val="107000"/>
              </a:lnSpc>
              <a:spcBef>
                <a:spcPts val="600"/>
              </a:spcBef>
              <a:spcAft>
                <a:spcPts val="0"/>
              </a:spcAft>
              <a:tabLst>
                <a:tab pos="226695" algn="l"/>
              </a:tabLst>
            </a:pPr>
            <a:endParaRPr lang="en-GB" sz="1200" dirty="0">
              <a:solidFill>
                <a:srgbClr val="000000"/>
              </a:solidFill>
              <a:latin typeface="Calibri" panose="020F0502020204030204" pitchFamily="34" charset="0"/>
              <a:ea typeface="Times New Roman" panose="02020603050405020304" pitchFamily="18" charset="0"/>
              <a:cs typeface="Arial" panose="020B0604020202020204" pitchFamily="34" charset="0"/>
            </a:endParaRPr>
          </a:p>
          <a:p>
            <a:pPr>
              <a:lnSpc>
                <a:spcPct val="107000"/>
              </a:lnSpc>
              <a:spcBef>
                <a:spcPts val="600"/>
              </a:spcBef>
              <a:spcAft>
                <a:spcPts val="0"/>
              </a:spcAft>
              <a:tabLst>
                <a:tab pos="226695" algn="l"/>
              </a:tabLst>
            </a:pPr>
            <a:r>
              <a:rPr lang="en-GB" sz="1200" dirty="0">
                <a:solidFill>
                  <a:srgbClr val="000000"/>
                </a:solidFill>
                <a:latin typeface="Calibri" panose="020F0502020204030204" pitchFamily="34" charset="0"/>
                <a:ea typeface="Times New Roman" panose="02020603050405020304" pitchFamily="18" charset="0"/>
                <a:cs typeface="Arial" panose="020B0604020202020204" pitchFamily="34" charset="0"/>
              </a:rPr>
              <a:t>Today probably more than 25 pct.</a:t>
            </a:r>
          </a:p>
        </p:txBody>
      </p:sp>
    </p:spTree>
    <p:extLst>
      <p:ext uri="{BB962C8B-B14F-4D97-AF65-F5344CB8AC3E}">
        <p14:creationId xmlns:p14="http://schemas.microsoft.com/office/powerpoint/2010/main" val="256595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accent1">
            <a:alpha val="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764704"/>
          </a:xfrm>
          <a:solidFill>
            <a:schemeClr val="tx2">
              <a:lumMod val="40000"/>
              <a:lumOff val="60000"/>
            </a:schemeClr>
          </a:solidFill>
        </p:spPr>
        <p:txBody>
          <a:bodyPr>
            <a:noAutofit/>
          </a:bodyPr>
          <a:lstStyle/>
          <a:p>
            <a:r>
              <a:rPr lang="en-GB" sz="2800" dirty="0">
                <a:latin typeface="+mn-lt"/>
              </a:rPr>
              <a:t>    </a:t>
            </a:r>
            <a:r>
              <a:rPr lang="en-GB" sz="2400" dirty="0">
                <a:latin typeface="+mn-lt"/>
              </a:rPr>
              <a:t>Older Danish citizens are more active as managers and leaders</a:t>
            </a:r>
          </a:p>
        </p:txBody>
      </p:sp>
      <p:sp>
        <p:nvSpPr>
          <p:cNvPr id="4" name="Tekstboks 3"/>
          <p:cNvSpPr txBox="1"/>
          <p:nvPr/>
        </p:nvSpPr>
        <p:spPr>
          <a:xfrm>
            <a:off x="0" y="5949280"/>
            <a:ext cx="1043608" cy="369332"/>
          </a:xfrm>
          <a:prstGeom prst="rect">
            <a:avLst/>
          </a:prstGeom>
          <a:noFill/>
        </p:spPr>
        <p:txBody>
          <a:bodyPr wrap="square" rtlCol="0">
            <a:spAutoFit/>
          </a:bodyPr>
          <a:lstStyle/>
          <a:p>
            <a:endParaRPr lang="da-DK" dirty="0"/>
          </a:p>
        </p:txBody>
      </p:sp>
      <p:sp>
        <p:nvSpPr>
          <p:cNvPr id="9" name="Pladsholder til diasnummer 7"/>
          <p:cNvSpPr>
            <a:spLocks noGrp="1"/>
          </p:cNvSpPr>
          <p:nvPr>
            <p:ph type="sldNum" sz="quarter" idx="12"/>
          </p:nvPr>
        </p:nvSpPr>
        <p:spPr>
          <a:xfrm>
            <a:off x="8662456" y="260648"/>
            <a:ext cx="457200" cy="332656"/>
          </a:xfrm>
        </p:spPr>
        <p:txBody>
          <a:bodyPr/>
          <a:lstStyle/>
          <a:p>
            <a:fld id="{6BAAE076-7F58-41A9-8F73-CDE9F5E0F14C}" type="slidenum">
              <a:rPr lang="da-DK" b="1" smtClean="0">
                <a:solidFill>
                  <a:schemeClr val="tx2"/>
                </a:solidFill>
              </a:rPr>
              <a:pPr/>
              <a:t>13</a:t>
            </a:fld>
            <a:endParaRPr lang="da-DK" b="1" dirty="0">
              <a:solidFill>
                <a:schemeClr val="tx2"/>
              </a:solidFill>
            </a:endParaRPr>
          </a:p>
        </p:txBody>
      </p:sp>
      <p:pic>
        <p:nvPicPr>
          <p:cNvPr id="10" name="Pladsholder til indhold 9" descr="CISC Frivillige Figur 2 Ledere B">
            <a:extLst>
              <a:ext uri="{FF2B5EF4-FFF2-40B4-BE49-F238E27FC236}">
                <a16:creationId xmlns:a16="http://schemas.microsoft.com/office/drawing/2014/main" id="{52036A0D-BF1E-4C51-A7D1-0D6F8385550A}"/>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91680" y="1340768"/>
            <a:ext cx="5544615" cy="3384376"/>
          </a:xfrm>
          <a:prstGeom prst="rect">
            <a:avLst/>
          </a:prstGeom>
          <a:noFill/>
          <a:ln>
            <a:noFill/>
          </a:ln>
        </p:spPr>
      </p:pic>
      <p:sp>
        <p:nvSpPr>
          <p:cNvPr id="8" name="Rektangel 7">
            <a:extLst>
              <a:ext uri="{FF2B5EF4-FFF2-40B4-BE49-F238E27FC236}">
                <a16:creationId xmlns:a16="http://schemas.microsoft.com/office/drawing/2014/main" id="{B7EB4A43-8FA3-4E2B-8660-C91DA532FC2F}"/>
              </a:ext>
            </a:extLst>
          </p:cNvPr>
          <p:cNvSpPr/>
          <p:nvPr/>
        </p:nvSpPr>
        <p:spPr>
          <a:xfrm>
            <a:off x="2123727" y="5085184"/>
            <a:ext cx="5832649" cy="1235018"/>
          </a:xfrm>
          <a:prstGeom prst="rect">
            <a:avLst/>
          </a:prstGeom>
        </p:spPr>
        <p:txBody>
          <a:bodyPr wrap="square">
            <a:spAutoFit/>
          </a:bodyPr>
          <a:lstStyle/>
          <a:p>
            <a:pPr>
              <a:lnSpc>
                <a:spcPct val="107000"/>
              </a:lnSpc>
              <a:spcBef>
                <a:spcPts val="600"/>
              </a:spcBef>
              <a:spcAft>
                <a:spcPts val="0"/>
              </a:spcAft>
              <a:tabLst>
                <a:tab pos="226695" algn="l"/>
                <a:tab pos="453390" algn="l"/>
                <a:tab pos="680720" algn="l"/>
              </a:tabLst>
            </a:pPr>
            <a:r>
              <a:rPr lang="en-GB" sz="1400" dirty="0">
                <a:latin typeface="Calibri" panose="020F0502020204030204" pitchFamily="34" charset="0"/>
                <a:ea typeface="Calibri" panose="020F0502020204030204" pitchFamily="34" charset="0"/>
                <a:cs typeface="Arial" panose="020B0604020202020204" pitchFamily="34" charset="0"/>
              </a:rPr>
              <a:t>FIG. 2: Distribution of managers by age, per cent, In NGO work. </a:t>
            </a:r>
          </a:p>
          <a:p>
            <a:pPr>
              <a:lnSpc>
                <a:spcPct val="107000"/>
              </a:lnSpc>
              <a:spcBef>
                <a:spcPts val="600"/>
              </a:spcBef>
              <a:spcAft>
                <a:spcPts val="0"/>
              </a:spcAft>
              <a:tabLst>
                <a:tab pos="226695" algn="l"/>
                <a:tab pos="453390" algn="l"/>
                <a:tab pos="680720" algn="l"/>
              </a:tabLst>
            </a:pPr>
            <a:r>
              <a:rPr lang="en-GB" sz="1400" dirty="0">
                <a:latin typeface="Calibri" panose="020F0502020204030204" pitchFamily="34" charset="0"/>
                <a:ea typeface="Calibri" panose="020F0502020204030204" pitchFamily="34" charset="0"/>
                <a:cs typeface="Arial" panose="020B0604020202020204" pitchFamily="34" charset="0"/>
              </a:rPr>
              <a:t>Source: Centre for Research in Sports, Health and Civil Society (CISC), 2015</a:t>
            </a:r>
          </a:p>
          <a:p>
            <a:pPr>
              <a:lnSpc>
                <a:spcPct val="107000"/>
              </a:lnSpc>
              <a:spcBef>
                <a:spcPts val="600"/>
              </a:spcBef>
              <a:spcAft>
                <a:spcPts val="0"/>
              </a:spcAft>
              <a:tabLst>
                <a:tab pos="226695" algn="l"/>
                <a:tab pos="453390" algn="l"/>
                <a:tab pos="680720" algn="l"/>
              </a:tabLst>
            </a:pPr>
            <a:endParaRPr lang="en-GB" sz="14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600"/>
              </a:spcBef>
              <a:tabLst>
                <a:tab pos="226695" algn="l"/>
                <a:tab pos="453390" algn="l"/>
                <a:tab pos="680720" algn="l"/>
              </a:tabLst>
            </a:pPr>
            <a:r>
              <a:rPr lang="en-GB" sz="1400" dirty="0">
                <a:solidFill>
                  <a:srgbClr val="000000"/>
                </a:solidFill>
                <a:latin typeface="Calibri" panose="020F0502020204030204" pitchFamily="34" charset="0"/>
                <a:ea typeface="Times New Roman" panose="02020603050405020304" pitchFamily="18" charset="0"/>
                <a:cs typeface="Arial" panose="020B0604020202020204" pitchFamily="34" charset="0"/>
              </a:rPr>
              <a:t>Today probably more than 33 pct.</a:t>
            </a:r>
          </a:p>
        </p:txBody>
      </p:sp>
    </p:spTree>
    <p:extLst>
      <p:ext uri="{BB962C8B-B14F-4D97-AF65-F5344CB8AC3E}">
        <p14:creationId xmlns:p14="http://schemas.microsoft.com/office/powerpoint/2010/main" val="2792673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accent1">
            <a:alpha val="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764704"/>
          </a:xfrm>
          <a:solidFill>
            <a:schemeClr val="tx2">
              <a:lumMod val="40000"/>
              <a:lumOff val="60000"/>
            </a:schemeClr>
          </a:solidFill>
        </p:spPr>
        <p:txBody>
          <a:bodyPr>
            <a:noAutofit/>
          </a:bodyPr>
          <a:lstStyle/>
          <a:p>
            <a:r>
              <a:rPr lang="en-GB" sz="2800" dirty="0">
                <a:latin typeface="+mn-lt"/>
              </a:rPr>
              <a:t>    </a:t>
            </a:r>
            <a:r>
              <a:rPr lang="en-GB" sz="2800" dirty="0"/>
              <a:t>Added community values of cultural activities </a:t>
            </a:r>
            <a:endParaRPr lang="en-GB" sz="2800" dirty="0">
              <a:latin typeface="+mn-lt"/>
            </a:endParaRPr>
          </a:p>
        </p:txBody>
      </p:sp>
      <p:sp>
        <p:nvSpPr>
          <p:cNvPr id="4" name="Tekstboks 3"/>
          <p:cNvSpPr txBox="1"/>
          <p:nvPr/>
        </p:nvSpPr>
        <p:spPr>
          <a:xfrm>
            <a:off x="0" y="5949280"/>
            <a:ext cx="1043608" cy="369332"/>
          </a:xfrm>
          <a:prstGeom prst="rect">
            <a:avLst/>
          </a:prstGeom>
          <a:noFill/>
        </p:spPr>
        <p:txBody>
          <a:bodyPr wrap="square" rtlCol="0">
            <a:spAutoFit/>
          </a:bodyPr>
          <a:lstStyle/>
          <a:p>
            <a:endParaRPr lang="da-DK" dirty="0"/>
          </a:p>
        </p:txBody>
      </p:sp>
      <p:sp>
        <p:nvSpPr>
          <p:cNvPr id="9" name="Pladsholder til diasnummer 7"/>
          <p:cNvSpPr>
            <a:spLocks noGrp="1"/>
          </p:cNvSpPr>
          <p:nvPr>
            <p:ph type="sldNum" sz="quarter" idx="12"/>
          </p:nvPr>
        </p:nvSpPr>
        <p:spPr>
          <a:xfrm>
            <a:off x="8618810" y="238336"/>
            <a:ext cx="457200" cy="332656"/>
          </a:xfrm>
        </p:spPr>
        <p:txBody>
          <a:bodyPr/>
          <a:lstStyle/>
          <a:p>
            <a:fld id="{6BAAE076-7F58-41A9-8F73-CDE9F5E0F14C}" type="slidenum">
              <a:rPr lang="da-DK" b="1" smtClean="0">
                <a:solidFill>
                  <a:schemeClr val="tx2"/>
                </a:solidFill>
              </a:rPr>
              <a:pPr/>
              <a:t>14</a:t>
            </a:fld>
            <a:endParaRPr lang="da-DK" b="1" dirty="0">
              <a:solidFill>
                <a:schemeClr val="tx2"/>
              </a:solidFill>
            </a:endParaRPr>
          </a:p>
        </p:txBody>
      </p:sp>
      <p:sp>
        <p:nvSpPr>
          <p:cNvPr id="5" name="Pladsholder til indhold 4">
            <a:extLst>
              <a:ext uri="{FF2B5EF4-FFF2-40B4-BE49-F238E27FC236}">
                <a16:creationId xmlns:a16="http://schemas.microsoft.com/office/drawing/2014/main" id="{C7A6D2D9-CDE5-E74F-ED57-7824D1136ADA}"/>
              </a:ext>
            </a:extLst>
          </p:cNvPr>
          <p:cNvSpPr>
            <a:spLocks noGrp="1"/>
          </p:cNvSpPr>
          <p:nvPr>
            <p:ph idx="1"/>
          </p:nvPr>
        </p:nvSpPr>
        <p:spPr>
          <a:xfrm>
            <a:off x="395536" y="1025352"/>
            <a:ext cx="8352928" cy="5832648"/>
          </a:xfrm>
        </p:spPr>
        <p:txBody>
          <a:bodyPr/>
          <a:lstStyle/>
          <a:p>
            <a:pPr marL="82296" indent="0">
              <a:buNone/>
            </a:pPr>
            <a:r>
              <a:rPr lang="en-GB" sz="1600" dirty="0">
                <a:latin typeface="Arial" panose="020B0604020202020204" pitchFamily="34" charset="0"/>
                <a:ea typeface="Calibri" panose="020F0502020204030204" pitchFamily="34" charset="0"/>
                <a:cs typeface="Arial" panose="020B0604020202020204" pitchFamily="34" charset="0"/>
              </a:rPr>
              <a:t>The </a:t>
            </a:r>
            <a:r>
              <a:rPr lang="en-GB" sz="1600" dirty="0">
                <a:effectLst/>
                <a:latin typeface="Arial" panose="020B0604020202020204" pitchFamily="34" charset="0"/>
                <a:ea typeface="Calibri" panose="020F0502020204030204" pitchFamily="34" charset="0"/>
                <a:cs typeface="Arial" panose="020B0604020202020204" pitchFamily="34" charset="0"/>
              </a:rPr>
              <a:t>huge cross-cultural sector in our civil societies include:</a:t>
            </a:r>
          </a:p>
          <a:p>
            <a:r>
              <a:rPr lang="en-GB" sz="1600" b="1" dirty="0">
                <a:solidFill>
                  <a:srgbClr val="000000"/>
                </a:solidFill>
                <a:latin typeface="Arial" panose="020B0604020202020204" pitchFamily="34" charset="0"/>
                <a:ea typeface="Cambria" panose="02040503050406030204" pitchFamily="18" charset="0"/>
                <a:cs typeface="Arial" panose="020B0604020202020204" pitchFamily="34" charset="0"/>
              </a:rPr>
              <a:t>H</a:t>
            </a:r>
            <a:r>
              <a:rPr lang="en-GB" sz="1600" b="1" dirty="0">
                <a:solidFill>
                  <a:srgbClr val="000000"/>
                </a:solidFill>
                <a:effectLst/>
                <a:latin typeface="Arial" panose="020B0604020202020204" pitchFamily="34" charset="0"/>
                <a:ea typeface="Cambria" panose="02040503050406030204" pitchFamily="18" charset="0"/>
                <a:cs typeface="Arial" panose="020B0604020202020204" pitchFamily="34" charset="0"/>
              </a:rPr>
              <a:t>eritage </a:t>
            </a:r>
            <a:r>
              <a:rPr lang="en-GB" sz="1600" dirty="0">
                <a:solidFill>
                  <a:srgbClr val="000000"/>
                </a:solidFill>
                <a:effectLst/>
                <a:latin typeface="Arial" panose="020B0604020202020204" pitchFamily="34" charset="0"/>
                <a:ea typeface="Cambria" panose="02040503050406030204" pitchFamily="18" charset="0"/>
                <a:cs typeface="Arial" panose="020B0604020202020204" pitchFamily="34" charset="0"/>
              </a:rPr>
              <a:t>(where people are helping  to preserve and disseminate all sorts of artefacts and heritage to a wider audiences)</a:t>
            </a:r>
          </a:p>
          <a:p>
            <a:r>
              <a:rPr lang="en-GB" sz="1600" b="1" dirty="0">
                <a:solidFill>
                  <a:srgbClr val="000000"/>
                </a:solidFill>
                <a:latin typeface="Arial" panose="020B0604020202020204" pitchFamily="34" charset="0"/>
                <a:ea typeface="Cambria" panose="02040503050406030204" pitchFamily="18" charset="0"/>
                <a:cs typeface="Arial" panose="020B0604020202020204" pitchFamily="34" charset="0"/>
              </a:rPr>
              <a:t>A</a:t>
            </a:r>
            <a:r>
              <a:rPr lang="en-GB" sz="1600" b="1" dirty="0">
                <a:solidFill>
                  <a:srgbClr val="000000"/>
                </a:solidFill>
                <a:effectLst/>
                <a:latin typeface="Arial" panose="020B0604020202020204" pitchFamily="34" charset="0"/>
                <a:ea typeface="Cambria" panose="02040503050406030204" pitchFamily="18" charset="0"/>
                <a:cs typeface="Arial" panose="020B0604020202020204" pitchFamily="34" charset="0"/>
              </a:rPr>
              <a:t>mateur arts </a:t>
            </a:r>
            <a:r>
              <a:rPr lang="en-GB" sz="1600" dirty="0">
                <a:solidFill>
                  <a:srgbClr val="000000"/>
                </a:solidFill>
                <a:effectLst/>
                <a:latin typeface="Arial" panose="020B0604020202020204" pitchFamily="34" charset="0"/>
                <a:ea typeface="Cambria" panose="02040503050406030204" pitchFamily="18" charset="0"/>
                <a:cs typeface="Arial" panose="020B0604020202020204" pitchFamily="34" charset="0"/>
              </a:rPr>
              <a:t>(where amateurs are engaged in arts activities as choirs, music groups, dancing, theatre, visual arts, crafts, etc.)</a:t>
            </a:r>
          </a:p>
          <a:p>
            <a:r>
              <a:rPr lang="en-GB" sz="1600" b="1" dirty="0">
                <a:solidFill>
                  <a:srgbClr val="000000"/>
                </a:solidFill>
                <a:latin typeface="Arial" panose="020B0604020202020204" pitchFamily="34" charset="0"/>
                <a:ea typeface="Cambria" panose="02040503050406030204" pitchFamily="18" charset="0"/>
                <a:cs typeface="Arial" panose="020B0604020202020204" pitchFamily="34" charset="0"/>
              </a:rPr>
              <a:t>V</a:t>
            </a:r>
            <a:r>
              <a:rPr lang="en-GB" sz="1600" b="1" dirty="0">
                <a:solidFill>
                  <a:srgbClr val="000000"/>
                </a:solidFill>
                <a:effectLst/>
                <a:latin typeface="Arial" panose="020B0604020202020204" pitchFamily="34" charset="0"/>
                <a:ea typeface="Cambria" panose="02040503050406030204" pitchFamily="18" charset="0"/>
                <a:cs typeface="Arial" panose="020B0604020202020204" pitchFamily="34" charset="0"/>
              </a:rPr>
              <a:t>oluntary culture </a:t>
            </a:r>
            <a:r>
              <a:rPr lang="en-GB" sz="1600" dirty="0">
                <a:solidFill>
                  <a:srgbClr val="000000"/>
                </a:solidFill>
                <a:effectLst/>
                <a:latin typeface="Arial" panose="020B0604020202020204" pitchFamily="34" charset="0"/>
                <a:ea typeface="Cambria" panose="02040503050406030204" pitchFamily="18" charset="0"/>
                <a:cs typeface="Arial" panose="020B0604020202020204" pitchFamily="34" charset="0"/>
              </a:rPr>
              <a:t>(where volunteers organise arts activities and events provided by professionals, like arts exhibitions, heritage events, guest concerts, touring theatres, film festivals, etc.)</a:t>
            </a:r>
            <a:endParaRPr lang="da-DK" sz="1600" dirty="0">
              <a:effectLst/>
              <a:latin typeface="Arial" panose="020B0604020202020204" pitchFamily="34" charset="0"/>
              <a:ea typeface="Calibri" panose="020F0502020204030204" pitchFamily="34" charset="0"/>
              <a:cs typeface="Arial" panose="020B0604020202020204" pitchFamily="34" charset="0"/>
            </a:endParaRPr>
          </a:p>
          <a:p>
            <a:pPr marL="82296" indent="0">
              <a:buNone/>
            </a:pP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82296" indent="0">
              <a:buNone/>
            </a:pPr>
            <a:r>
              <a:rPr lang="en-GB" sz="1600" dirty="0">
                <a:latin typeface="Arial" panose="020B0604020202020204" pitchFamily="34" charset="0"/>
                <a:ea typeface="Calibri" panose="020F0502020204030204" pitchFamily="34" charset="0"/>
                <a:cs typeface="Arial" panose="020B0604020202020204" pitchFamily="34" charset="0"/>
              </a:rPr>
              <a:t>The many different cultural activities </a:t>
            </a:r>
          </a:p>
          <a:p>
            <a:r>
              <a:rPr lang="en-GB" sz="1600" dirty="0">
                <a:effectLst/>
                <a:latin typeface="Arial" panose="020B0604020202020204" pitchFamily="34" charset="0"/>
                <a:ea typeface="Calibri" panose="020F0502020204030204" pitchFamily="34" charset="0"/>
                <a:cs typeface="Arial" panose="020B0604020202020204" pitchFamily="34" charset="0"/>
              </a:rPr>
              <a:t>do not only provide joy, friendship, meaning for the participants, </a:t>
            </a:r>
          </a:p>
          <a:p>
            <a:r>
              <a:rPr lang="en-GB" sz="1600" dirty="0">
                <a:effectLst/>
                <a:latin typeface="Arial" panose="020B0604020202020204" pitchFamily="34" charset="0"/>
                <a:ea typeface="Calibri" panose="020F0502020204030204" pitchFamily="34" charset="0"/>
                <a:cs typeface="Arial" panose="020B0604020202020204" pitchFamily="34" charset="0"/>
              </a:rPr>
              <a:t>but also </a:t>
            </a:r>
            <a:r>
              <a:rPr lang="en-GB" sz="1600" b="1" dirty="0">
                <a:effectLst/>
                <a:latin typeface="Arial" panose="020B0604020202020204" pitchFamily="34" charset="0"/>
                <a:ea typeface="Calibri" panose="020F0502020204030204" pitchFamily="34" charset="0"/>
                <a:cs typeface="Arial" panose="020B0604020202020204" pitchFamily="34" charset="0"/>
              </a:rPr>
              <a:t>added community values</a:t>
            </a:r>
            <a:r>
              <a:rPr lang="en-GB" sz="1600" dirty="0">
                <a:effectLst/>
                <a:latin typeface="Arial" panose="020B0604020202020204" pitchFamily="34" charset="0"/>
                <a:ea typeface="Calibri" panose="020F0502020204030204" pitchFamily="34" charset="0"/>
                <a:cs typeface="Arial" panose="020B0604020202020204" pitchFamily="34" charset="0"/>
              </a:rPr>
              <a:t>, like lifelong learning with personal empowerment and Bildung, social inclusion &amp; cohesion, active citizenship &amp; democratic values, trust and mutual recognition, </a:t>
            </a:r>
            <a:r>
              <a:rPr lang="en-GB" sz="1600" dirty="0">
                <a:latin typeface="Arial" panose="020B0604020202020204" pitchFamily="34" charset="0"/>
                <a:ea typeface="Calibri" panose="020F0502020204030204" pitchFamily="34" charset="0"/>
                <a:cs typeface="Arial" panose="020B0604020202020204" pitchFamily="34" charset="0"/>
              </a:rPr>
              <a:t>green values, etc. </a:t>
            </a:r>
          </a:p>
          <a:p>
            <a:pPr marL="82296" indent="0">
              <a:buNone/>
            </a:pPr>
            <a:endParaRPr lang="en-GB" sz="1600" dirty="0">
              <a:latin typeface="Arial" panose="020B0604020202020204" pitchFamily="34" charset="0"/>
              <a:cs typeface="Arial" panose="020B0604020202020204" pitchFamily="34" charset="0"/>
            </a:endParaRPr>
          </a:p>
          <a:p>
            <a:pPr marL="82296" indent="0">
              <a:buNone/>
            </a:pPr>
            <a:endParaRPr lang="en-GB" sz="1600" dirty="0">
              <a:latin typeface="Arial" panose="020B0604020202020204" pitchFamily="34" charset="0"/>
              <a:cs typeface="Arial" panose="020B0604020202020204" pitchFamily="34" charset="0"/>
            </a:endParaRPr>
          </a:p>
          <a:p>
            <a:pPr marL="82296" indent="0">
              <a:buNone/>
            </a:pPr>
            <a:endParaRPr lang="da-DK" sz="1600" dirty="0">
              <a:latin typeface="Arial" panose="020B0604020202020204" pitchFamily="34" charset="0"/>
              <a:cs typeface="Arial" panose="020B0604020202020204" pitchFamily="34" charset="0"/>
            </a:endParaRPr>
          </a:p>
        </p:txBody>
      </p:sp>
      <p:pic>
        <p:nvPicPr>
          <p:cNvPr id="6" name="Billede 5" descr="Et billede, der indeholder værelse&#10;&#10;Automatisk genereret beskrivelse">
            <a:extLst>
              <a:ext uri="{FF2B5EF4-FFF2-40B4-BE49-F238E27FC236}">
                <a16:creationId xmlns:a16="http://schemas.microsoft.com/office/drawing/2014/main" id="{1A11E2D3-CF12-62D0-735E-77AC4EC11B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9752" y="5449051"/>
            <a:ext cx="970586" cy="988752"/>
          </a:xfrm>
          <a:prstGeom prst="rect">
            <a:avLst/>
          </a:prstGeom>
        </p:spPr>
      </p:pic>
      <p:pic>
        <p:nvPicPr>
          <p:cNvPr id="7" name="Billede 6" descr="Et billede, der indeholder værelse&#10;&#10;Automatisk genereret beskrivelse">
            <a:extLst>
              <a:ext uri="{FF2B5EF4-FFF2-40B4-BE49-F238E27FC236}">
                <a16:creationId xmlns:a16="http://schemas.microsoft.com/office/drawing/2014/main" id="{E942635B-7C86-466D-B784-B25E25EE8B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5481" y="5449051"/>
            <a:ext cx="970586" cy="988752"/>
          </a:xfrm>
          <a:prstGeom prst="rect">
            <a:avLst/>
          </a:prstGeom>
        </p:spPr>
      </p:pic>
      <p:pic>
        <p:nvPicPr>
          <p:cNvPr id="11" name="Billede 10" descr="Et billede, der indeholder værelse&#10;&#10;Automatisk genereret beskrivelse">
            <a:extLst>
              <a:ext uri="{FF2B5EF4-FFF2-40B4-BE49-F238E27FC236}">
                <a16:creationId xmlns:a16="http://schemas.microsoft.com/office/drawing/2014/main" id="{F01ECD1C-5602-A348-A10A-FD01F30E91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6386" y="5449051"/>
            <a:ext cx="970586" cy="988752"/>
          </a:xfrm>
          <a:prstGeom prst="rect">
            <a:avLst/>
          </a:prstGeom>
        </p:spPr>
      </p:pic>
      <p:sp>
        <p:nvSpPr>
          <p:cNvPr id="12" name="Rektangel 11">
            <a:extLst>
              <a:ext uri="{FF2B5EF4-FFF2-40B4-BE49-F238E27FC236}">
                <a16:creationId xmlns:a16="http://schemas.microsoft.com/office/drawing/2014/main" id="{0AB2C4E8-6FA9-3B63-085B-90116DDA61B6}"/>
              </a:ext>
            </a:extLst>
          </p:cNvPr>
          <p:cNvSpPr/>
          <p:nvPr/>
        </p:nvSpPr>
        <p:spPr>
          <a:xfrm>
            <a:off x="3598880" y="6524791"/>
            <a:ext cx="1423788" cy="246221"/>
          </a:xfrm>
          <a:prstGeom prst="rect">
            <a:avLst/>
          </a:prstGeom>
        </p:spPr>
        <p:txBody>
          <a:bodyPr wrap="none">
            <a:spAutoFit/>
          </a:bodyPr>
          <a:lstStyle/>
          <a:p>
            <a:r>
              <a:rPr lang="en-GB" sz="1000" dirty="0">
                <a:latin typeface="Arial" panose="020B0604020202020204" pitchFamily="34" charset="0"/>
                <a:cs typeface="Arial" panose="020B0604020202020204" pitchFamily="34" charset="0"/>
              </a:rPr>
              <a:t>Noland: Ember, 1960 </a:t>
            </a:r>
          </a:p>
        </p:txBody>
      </p:sp>
    </p:spTree>
    <p:extLst>
      <p:ext uri="{BB962C8B-B14F-4D97-AF65-F5344CB8AC3E}">
        <p14:creationId xmlns:p14="http://schemas.microsoft.com/office/powerpoint/2010/main" val="3954609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p:bgPr>
    </p:bg>
    <p:spTree>
      <p:nvGrpSpPr>
        <p:cNvPr id="1" name=""/>
        <p:cNvGrpSpPr/>
        <p:nvPr/>
      </p:nvGrpSpPr>
      <p:grpSpPr>
        <a:xfrm>
          <a:off x="0" y="0"/>
          <a:ext cx="0" cy="0"/>
          <a:chOff x="0" y="0"/>
          <a:chExt cx="0" cy="0"/>
        </a:xfrm>
      </p:grpSpPr>
      <p:sp>
        <p:nvSpPr>
          <p:cNvPr id="9218" name="Titel 1"/>
          <p:cNvSpPr>
            <a:spLocks noGrp="1"/>
          </p:cNvSpPr>
          <p:nvPr>
            <p:ph type="title"/>
          </p:nvPr>
        </p:nvSpPr>
        <p:spPr>
          <a:xfrm>
            <a:off x="1215385" y="116632"/>
            <a:ext cx="7498080" cy="658018"/>
          </a:xfrm>
        </p:spPr>
        <p:txBody>
          <a:bodyPr>
            <a:normAutofit/>
          </a:bodyPr>
          <a:lstStyle/>
          <a:p>
            <a:r>
              <a:rPr lang="da-DK" sz="2400" dirty="0">
                <a:effectLst>
                  <a:outerShdw blurRad="38100" dist="38100" dir="2700000" algn="tl">
                    <a:srgbClr val="000000">
                      <a:alpha val="43137"/>
                    </a:srgbClr>
                  </a:outerShdw>
                </a:effectLst>
              </a:rPr>
              <a:t>Case study I:  </a:t>
            </a:r>
            <a:r>
              <a:rPr lang="en-GB" sz="2400" dirty="0">
                <a:effectLst>
                  <a:outerShdw blurRad="38100" dist="38100" dir="2700000" algn="tl">
                    <a:srgbClr val="000000">
                      <a:alpha val="43137"/>
                    </a:srgbClr>
                  </a:outerShdw>
                </a:effectLst>
                <a:ea typeface="Calibri" panose="020F0502020204030204" pitchFamily="34" charset="0"/>
                <a:cs typeface="Calibri" panose="020F0502020204030204" pitchFamily="34" charset="0"/>
              </a:rPr>
              <a:t>Culture Guides and the Open School </a:t>
            </a:r>
            <a:endParaRPr lang="da-DK" sz="2400" dirty="0">
              <a:effectLst>
                <a:outerShdw blurRad="38100" dist="38100" dir="2700000" algn="tl">
                  <a:srgbClr val="000000">
                    <a:alpha val="43137"/>
                  </a:srgbClr>
                </a:outerShdw>
              </a:effectLst>
            </a:endParaRPr>
          </a:p>
        </p:txBody>
      </p:sp>
      <p:sp>
        <p:nvSpPr>
          <p:cNvPr id="9219" name="Pladsholder til indhold 2"/>
          <p:cNvSpPr>
            <a:spLocks noGrp="1"/>
          </p:cNvSpPr>
          <p:nvPr>
            <p:ph idx="1"/>
          </p:nvPr>
        </p:nvSpPr>
        <p:spPr>
          <a:xfrm>
            <a:off x="1187624" y="836712"/>
            <a:ext cx="7498080" cy="6021288"/>
          </a:xfrm>
        </p:spPr>
        <p:txBody>
          <a:bodyPr>
            <a:normAutofit/>
          </a:bodyPr>
          <a:lstStyle/>
          <a:p>
            <a:pPr marL="0" lvl="0" indent="0">
              <a:lnSpc>
                <a:spcPct val="115000"/>
              </a:lnSpc>
              <a:spcBef>
                <a:spcPts val="200"/>
              </a:spcBef>
              <a:buNone/>
              <a:tabLst>
                <a:tab pos="226695" algn="l"/>
                <a:tab pos="453390" algn="l"/>
              </a:tabLst>
            </a:pPr>
            <a:r>
              <a:rPr lang="en-GB" sz="1600" b="1" dirty="0">
                <a:latin typeface="Arial" panose="020B0604020202020204" pitchFamily="34" charset="0"/>
                <a:ea typeface="Calibri" panose="020F0502020204030204" pitchFamily="34" charset="0"/>
                <a:cs typeface="Arial" panose="020B0604020202020204" pitchFamily="34" charset="0"/>
              </a:rPr>
              <a:t>C</a:t>
            </a:r>
            <a:r>
              <a:rPr lang="en-GB" sz="1600" b="1" dirty="0">
                <a:effectLst/>
                <a:latin typeface="Arial" panose="020B0604020202020204" pitchFamily="34" charset="0"/>
                <a:ea typeface="Calibri" panose="020F0502020204030204" pitchFamily="34" charset="0"/>
                <a:cs typeface="Arial" panose="020B0604020202020204" pitchFamily="34" charset="0"/>
              </a:rPr>
              <a:t>ontext </a:t>
            </a:r>
            <a:r>
              <a:rPr lang="en-GB" sz="1600" dirty="0">
                <a:effectLst/>
                <a:latin typeface="Arial" panose="020B0604020202020204" pitchFamily="34" charset="0"/>
                <a:ea typeface="Calibri" panose="020F0502020204030204" pitchFamily="34" charset="0"/>
                <a:cs typeface="Arial" panose="020B0604020202020204" pitchFamily="34" charset="0"/>
              </a:rPr>
              <a:t>– A GRUNDTVIG Multilateral project: “Culture Guides for marginalised social groups”, Oct 2013 – Dec 2015 with 6 partners from DK, NL, SI, HU and UK. Interfolk was coordinator. </a:t>
            </a:r>
          </a:p>
          <a:p>
            <a:pPr marL="0" lvl="0" indent="0" algn="just">
              <a:lnSpc>
                <a:spcPct val="115000"/>
              </a:lnSpc>
              <a:spcBef>
                <a:spcPts val="1200"/>
              </a:spcBef>
              <a:buNone/>
              <a:tabLst>
                <a:tab pos="226695" algn="l"/>
                <a:tab pos="453390" algn="l"/>
              </a:tabLst>
            </a:pPr>
            <a:r>
              <a:rPr lang="en-GB" sz="1600" b="1" dirty="0">
                <a:latin typeface="Arial" panose="020B0604020202020204" pitchFamily="34" charset="0"/>
                <a:ea typeface="Calibri" panose="020F0502020204030204" pitchFamily="34" charset="0"/>
                <a:cs typeface="Arial" panose="020B0604020202020204" pitchFamily="34" charset="0"/>
              </a:rPr>
              <a:t>A</a:t>
            </a:r>
            <a:r>
              <a:rPr lang="en-GB" sz="1600" b="1" dirty="0">
                <a:effectLst/>
                <a:latin typeface="Arial" panose="020B0604020202020204" pitchFamily="34" charset="0"/>
                <a:ea typeface="Calibri" panose="020F0502020204030204" pitchFamily="34" charset="0"/>
                <a:cs typeface="Arial" panose="020B0604020202020204" pitchFamily="34" charset="0"/>
              </a:rPr>
              <a:t>im - </a:t>
            </a:r>
            <a:r>
              <a:rPr lang="en-GB" sz="1600" dirty="0">
                <a:effectLst/>
                <a:latin typeface="Arial" panose="020B0604020202020204" pitchFamily="34" charset="0"/>
                <a:ea typeface="Calibri" panose="020F0502020204030204" pitchFamily="34" charset="0"/>
                <a:cs typeface="Arial" panose="020B0604020202020204" pitchFamily="34" charset="0"/>
              </a:rPr>
              <a:t>to develop new culture guide services for current low- or non-users of art and culture among marginalised social groups. </a:t>
            </a:r>
          </a:p>
          <a:p>
            <a:pPr marL="0" lvl="0" indent="0" algn="just">
              <a:lnSpc>
                <a:spcPct val="115000"/>
              </a:lnSpc>
              <a:spcBef>
                <a:spcPts val="1200"/>
              </a:spcBef>
              <a:buNone/>
              <a:tabLst>
                <a:tab pos="226695" algn="l"/>
                <a:tab pos="453390" algn="l"/>
              </a:tabLst>
            </a:pPr>
            <a:r>
              <a:rPr lang="en-GB" sz="1600" b="1" dirty="0">
                <a:latin typeface="Arial" panose="020B0604020202020204" pitchFamily="34" charset="0"/>
                <a:ea typeface="Calibri" panose="020F0502020204030204" pitchFamily="34" charset="0"/>
                <a:cs typeface="Arial" panose="020B0604020202020204" pitchFamily="34" charset="0"/>
              </a:rPr>
              <a:t>A</a:t>
            </a:r>
            <a:r>
              <a:rPr lang="en-GB" sz="1600" b="1" dirty="0">
                <a:effectLst/>
                <a:latin typeface="Arial" panose="020B0604020202020204" pitchFamily="34" charset="0"/>
                <a:ea typeface="Calibri" panose="020F0502020204030204" pitchFamily="34" charset="0"/>
                <a:cs typeface="Arial" panose="020B0604020202020204" pitchFamily="34" charset="0"/>
              </a:rPr>
              <a:t>ctivities - </a:t>
            </a:r>
            <a:r>
              <a:rPr lang="en-GB" sz="1600" dirty="0">
                <a:effectLst/>
                <a:latin typeface="Arial" panose="020B0604020202020204" pitchFamily="34" charset="0"/>
                <a:ea typeface="Calibri" panose="020F0502020204030204" pitchFamily="34" charset="0"/>
                <a:cs typeface="Arial" panose="020B0604020202020204" pitchFamily="34" charset="0"/>
              </a:rPr>
              <a:t>included pilot works in each partner country, testing of European pilot courses, publication of a handbook, concluding national conferences and a European conference in Budapest, and other forms of dissemination. </a:t>
            </a:r>
          </a:p>
          <a:p>
            <a:pPr marL="0" lvl="0" indent="0" algn="just">
              <a:lnSpc>
                <a:spcPct val="115000"/>
              </a:lnSpc>
              <a:spcBef>
                <a:spcPts val="1200"/>
              </a:spcBef>
              <a:buNone/>
              <a:tabLst>
                <a:tab pos="226695" algn="l"/>
                <a:tab pos="453390" algn="l"/>
              </a:tabLst>
            </a:pPr>
            <a:endParaRPr lang="en-GB" sz="1600" u="none" strike="noStrike" dirty="0">
              <a:solidFill>
                <a:srgbClr val="222222"/>
              </a:solidFill>
              <a:latin typeface="Arial" panose="020B0604020202020204" pitchFamily="34" charset="0"/>
              <a:ea typeface="Cambria" panose="02040503050406030204" pitchFamily="18" charset="0"/>
              <a:cs typeface="Arial" panose="020B0604020202020204" pitchFamily="34" charset="0"/>
            </a:endParaRPr>
          </a:p>
          <a:p>
            <a:pPr marL="0" lvl="0" indent="0" algn="just">
              <a:lnSpc>
                <a:spcPct val="115000"/>
              </a:lnSpc>
              <a:spcBef>
                <a:spcPts val="1200"/>
              </a:spcBef>
              <a:buNone/>
              <a:tabLst>
                <a:tab pos="226695" algn="l"/>
                <a:tab pos="453390" algn="l"/>
              </a:tabLst>
            </a:pPr>
            <a:r>
              <a:rPr lang="en-GB" sz="1600" b="1" dirty="0">
                <a:solidFill>
                  <a:srgbClr val="222222"/>
                </a:solidFill>
                <a:effectLst/>
                <a:latin typeface="Arial" panose="020B0604020202020204" pitchFamily="34" charset="0"/>
                <a:ea typeface="Cambria" panose="02040503050406030204" pitchFamily="18" charset="0"/>
                <a:cs typeface="Arial" panose="020B0604020202020204" pitchFamily="34" charset="0"/>
              </a:rPr>
              <a:t>The case study </a:t>
            </a:r>
            <a:r>
              <a:rPr lang="en-GB" sz="1600" dirty="0">
                <a:solidFill>
                  <a:srgbClr val="222222"/>
                </a:solidFill>
                <a:effectLst/>
                <a:latin typeface="Arial" panose="020B0604020202020204" pitchFamily="34" charset="0"/>
                <a:ea typeface="Cambria" panose="02040503050406030204" pitchFamily="18" charset="0"/>
                <a:cs typeface="Arial" panose="020B0604020202020204" pitchFamily="34" charset="0"/>
              </a:rPr>
              <a:t>- a </a:t>
            </a:r>
            <a:r>
              <a:rPr lang="en-GB" sz="1600" dirty="0">
                <a:effectLst/>
                <a:latin typeface="Arial" panose="020B0604020202020204" pitchFamily="34" charset="0"/>
                <a:ea typeface="Calibri" panose="020F0502020204030204" pitchFamily="34" charset="0"/>
                <a:cs typeface="Arial" panose="020B0604020202020204" pitchFamily="34" charset="0"/>
              </a:rPr>
              <a:t>Danish pilot work, provided </a:t>
            </a:r>
          </a:p>
          <a:p>
            <a:pPr marL="0" lvl="0" indent="0" algn="just">
              <a:lnSpc>
                <a:spcPct val="115000"/>
              </a:lnSpc>
              <a:spcBef>
                <a:spcPts val="0"/>
              </a:spcBef>
              <a:buNone/>
              <a:tabLst>
                <a:tab pos="226695" algn="l"/>
                <a:tab pos="453390" algn="l"/>
              </a:tabLst>
            </a:pPr>
            <a:r>
              <a:rPr lang="en-GB" sz="1600" dirty="0">
                <a:effectLst/>
                <a:latin typeface="Arial" panose="020B0604020202020204" pitchFamily="34" charset="0"/>
                <a:ea typeface="Calibri" panose="020F0502020204030204" pitchFamily="34" charset="0"/>
                <a:cs typeface="Arial" panose="020B0604020202020204" pitchFamily="34" charset="0"/>
              </a:rPr>
              <a:t>by the National Association of Cultural Councils </a:t>
            </a:r>
          </a:p>
          <a:p>
            <a:pPr marL="0" lvl="0" indent="0" algn="just">
              <a:lnSpc>
                <a:spcPct val="115000"/>
              </a:lnSpc>
              <a:spcBef>
                <a:spcPts val="0"/>
              </a:spcBef>
              <a:buNone/>
              <a:tabLst>
                <a:tab pos="226695" algn="l"/>
                <a:tab pos="453390" algn="l"/>
              </a:tabLst>
            </a:pPr>
            <a:r>
              <a:rPr lang="en-GB" sz="1600" dirty="0">
                <a:effectLst/>
                <a:latin typeface="Arial" panose="020B0604020202020204" pitchFamily="34" charset="0"/>
                <a:ea typeface="Calibri" panose="020F0502020204030204" pitchFamily="34" charset="0"/>
                <a:cs typeface="Arial" panose="020B0604020202020204" pitchFamily="34" charset="0"/>
              </a:rPr>
              <a:t>with the Cultural </a:t>
            </a:r>
            <a:r>
              <a:rPr lang="en-GB" sz="1600" dirty="0">
                <a:latin typeface="Arial" panose="020B0604020202020204" pitchFamily="34" charset="0"/>
                <a:ea typeface="Calibri" panose="020F0502020204030204" pitchFamily="34" charset="0"/>
                <a:cs typeface="Arial" panose="020B0604020202020204" pitchFamily="34" charset="0"/>
              </a:rPr>
              <a:t>Council in Køge Municipality; </a:t>
            </a:r>
          </a:p>
          <a:p>
            <a:pPr marL="0" lvl="0" indent="0" algn="just">
              <a:lnSpc>
                <a:spcPct val="115000"/>
              </a:lnSpc>
              <a:spcBef>
                <a:spcPts val="0"/>
              </a:spcBef>
              <a:buNone/>
              <a:tabLst>
                <a:tab pos="226695" algn="l"/>
                <a:tab pos="453390" algn="l"/>
              </a:tabLst>
            </a:pPr>
            <a:r>
              <a:rPr lang="en-GB" sz="1600" dirty="0">
                <a:effectLst/>
                <a:latin typeface="Arial" panose="020B0604020202020204" pitchFamily="34" charset="0"/>
                <a:ea typeface="Calibri" panose="020F0502020204030204" pitchFamily="34" charset="0"/>
                <a:cs typeface="Arial" panose="020B0604020202020204" pitchFamily="34" charset="0"/>
              </a:rPr>
              <a:t>entitled “The Open School Project in Køge”.        </a:t>
            </a:r>
            <a:endParaRPr lang="da-DK" sz="1600" u="none" strike="noStrike" dirty="0">
              <a:solidFill>
                <a:srgbClr val="222222"/>
              </a:solidFill>
              <a:effectLst/>
              <a:latin typeface="Arial" panose="020B0604020202020204" pitchFamily="34" charset="0"/>
              <a:ea typeface="Cambria" panose="02040503050406030204" pitchFamily="18" charset="0"/>
              <a:cs typeface="Arial" panose="020B0604020202020204" pitchFamily="34" charset="0"/>
            </a:endParaRPr>
          </a:p>
        </p:txBody>
      </p:sp>
      <p:pic>
        <p:nvPicPr>
          <p:cNvPr id="3" name="Billede 2" descr="Et billede, der indeholder kort, tekst, atlas&#10;&#10;Automatisk genereret beskrivelse">
            <a:extLst>
              <a:ext uri="{FF2B5EF4-FFF2-40B4-BE49-F238E27FC236}">
                <a16:creationId xmlns:a16="http://schemas.microsoft.com/office/drawing/2014/main" id="{18FB8B97-BC85-2271-12AC-983D64A202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4129" y="3472041"/>
            <a:ext cx="3427812" cy="3385959"/>
          </a:xfrm>
          <a:prstGeom prst="rect">
            <a:avLst/>
          </a:prstGeom>
        </p:spPr>
      </p:pic>
      <p:sp>
        <p:nvSpPr>
          <p:cNvPr id="4" name="Pladsholder til diasnummer 7">
            <a:extLst>
              <a:ext uri="{FF2B5EF4-FFF2-40B4-BE49-F238E27FC236}">
                <a16:creationId xmlns:a16="http://schemas.microsoft.com/office/drawing/2014/main" id="{4EA8CC03-4DC4-B92A-4C1D-29DECD2C7BEB}"/>
              </a:ext>
            </a:extLst>
          </p:cNvPr>
          <p:cNvSpPr>
            <a:spLocks noGrp="1"/>
          </p:cNvSpPr>
          <p:nvPr>
            <p:ph type="sldNum" sz="quarter" idx="12"/>
          </p:nvPr>
        </p:nvSpPr>
        <p:spPr>
          <a:xfrm>
            <a:off x="201935" y="279524"/>
            <a:ext cx="457200" cy="332234"/>
          </a:xfrm>
        </p:spPr>
        <p:txBody>
          <a:bodyPr/>
          <a:lstStyle/>
          <a:p>
            <a:fld id="{6BAAE076-7F58-41A9-8F73-CDE9F5E0F14C}" type="slidenum">
              <a:rPr lang="da-DK" b="1" smtClean="0">
                <a:solidFill>
                  <a:schemeClr val="tx2"/>
                </a:solidFill>
              </a:rPr>
              <a:pPr/>
              <a:t>15</a:t>
            </a:fld>
            <a:endParaRPr lang="da-DK" b="1" dirty="0">
              <a:solidFill>
                <a:schemeClr val="tx2"/>
              </a:solidFill>
            </a:endParaRPr>
          </a:p>
        </p:txBody>
      </p:sp>
    </p:spTree>
    <p:extLst>
      <p:ext uri="{BB962C8B-B14F-4D97-AF65-F5344CB8AC3E}">
        <p14:creationId xmlns:p14="http://schemas.microsoft.com/office/powerpoint/2010/main" val="7190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p:bgPr>
    </p:bg>
    <p:spTree>
      <p:nvGrpSpPr>
        <p:cNvPr id="1" name=""/>
        <p:cNvGrpSpPr/>
        <p:nvPr/>
      </p:nvGrpSpPr>
      <p:grpSpPr>
        <a:xfrm>
          <a:off x="0" y="0"/>
          <a:ext cx="0" cy="0"/>
          <a:chOff x="0" y="0"/>
          <a:chExt cx="0" cy="0"/>
        </a:xfrm>
      </p:grpSpPr>
      <p:sp>
        <p:nvSpPr>
          <p:cNvPr id="9218" name="Titel 1"/>
          <p:cNvSpPr>
            <a:spLocks noGrp="1"/>
          </p:cNvSpPr>
          <p:nvPr>
            <p:ph type="title"/>
          </p:nvPr>
        </p:nvSpPr>
        <p:spPr>
          <a:xfrm>
            <a:off x="1435608" y="85601"/>
            <a:ext cx="7498080" cy="720080"/>
          </a:xfrm>
        </p:spPr>
        <p:txBody>
          <a:bodyPr>
            <a:normAutofit/>
          </a:bodyPr>
          <a:lstStyle/>
          <a:p>
            <a:r>
              <a:rPr lang="en-GB" sz="2400" dirty="0">
                <a:effectLst>
                  <a:outerShdw blurRad="38100" dist="38100" dir="2700000" algn="tl">
                    <a:srgbClr val="000000">
                      <a:alpha val="43137"/>
                    </a:srgbClr>
                  </a:outerShdw>
                </a:effectLst>
              </a:rPr>
              <a:t>Case Study I:  The objectives </a:t>
            </a:r>
            <a:endParaRPr lang="en-GB" sz="2400" dirty="0"/>
          </a:p>
        </p:txBody>
      </p:sp>
      <p:sp>
        <p:nvSpPr>
          <p:cNvPr id="9219" name="Pladsholder til indhold 2"/>
          <p:cNvSpPr>
            <a:spLocks noGrp="1"/>
          </p:cNvSpPr>
          <p:nvPr>
            <p:ph idx="1"/>
          </p:nvPr>
        </p:nvSpPr>
        <p:spPr>
          <a:xfrm>
            <a:off x="1435608" y="1052736"/>
            <a:ext cx="7498080" cy="5195664"/>
          </a:xfrm>
        </p:spPr>
        <p:txBody>
          <a:bodyPr>
            <a:normAutofit/>
          </a:bodyPr>
          <a:lstStyle/>
          <a:p>
            <a:pPr marL="72000" indent="0">
              <a:buFontTx/>
              <a:buNone/>
            </a:pPr>
            <a:r>
              <a:rPr lang="en-GB" sz="1600" b="1" dirty="0">
                <a:latin typeface="Arial" panose="020B0604020202020204" pitchFamily="34" charset="0"/>
                <a:cs typeface="Arial" panose="020B0604020202020204" pitchFamily="34" charset="0"/>
              </a:rPr>
              <a:t>The idea </a:t>
            </a:r>
            <a:r>
              <a:rPr lang="en-GB" sz="1600" dirty="0">
                <a:latin typeface="Arial" panose="020B0604020202020204" pitchFamily="34" charset="0"/>
                <a:cs typeface="Arial" panose="020B0604020202020204" pitchFamily="34" charset="0"/>
              </a:rPr>
              <a:t>was to give marginalised children, who were non-users of the local cultural possibilities, a better access to culture and art in a more active and inclusive learning environment. </a:t>
            </a:r>
          </a:p>
          <a:p>
            <a:pPr marL="72000" indent="0">
              <a:buFontTx/>
              <a:buNone/>
            </a:pPr>
            <a:endParaRPr lang="en-US" sz="1600" dirty="0">
              <a:latin typeface="Arial" panose="020B0604020202020204" pitchFamily="34" charset="0"/>
              <a:cs typeface="Arial" panose="020B0604020202020204" pitchFamily="34" charset="0"/>
            </a:endParaRPr>
          </a:p>
          <a:p>
            <a:pPr>
              <a:buFontTx/>
              <a:buNone/>
            </a:pPr>
            <a:r>
              <a:rPr lang="en-US" sz="1600" b="1" dirty="0">
                <a:latin typeface="Arial" charset="0"/>
                <a:cs typeface="Arial" charset="0"/>
              </a:rPr>
              <a:t>The objectives were: </a:t>
            </a:r>
          </a:p>
          <a:p>
            <a:pPr>
              <a:spcBef>
                <a:spcPts val="1200"/>
              </a:spcBef>
            </a:pPr>
            <a:r>
              <a:rPr lang="en-US" sz="1600" dirty="0">
                <a:latin typeface="Arial" charset="0"/>
                <a:cs typeface="Arial" charset="0"/>
              </a:rPr>
              <a:t>To strengthen all children's access to art, culture, and heritage</a:t>
            </a:r>
          </a:p>
          <a:p>
            <a:pPr>
              <a:spcBef>
                <a:spcPts val="1200"/>
              </a:spcBef>
            </a:pPr>
            <a:r>
              <a:rPr lang="en-US" sz="1600" dirty="0">
                <a:latin typeface="Arial" charset="0"/>
                <a:cs typeface="Arial" charset="0"/>
              </a:rPr>
              <a:t>To make the cultural association life known and interesting for the children</a:t>
            </a:r>
          </a:p>
          <a:p>
            <a:pPr>
              <a:spcBef>
                <a:spcPts val="1200"/>
              </a:spcBef>
            </a:pPr>
            <a:r>
              <a:rPr lang="en-US" sz="1600" dirty="0">
                <a:latin typeface="Arial" charset="0"/>
                <a:cs typeface="Arial" charset="0"/>
              </a:rPr>
              <a:t>To strengthen the children’s experiences to be part of an inclusive local community and getting a shared local identity. </a:t>
            </a:r>
          </a:p>
          <a:p>
            <a:pPr>
              <a:spcBef>
                <a:spcPts val="1200"/>
              </a:spcBef>
            </a:pPr>
            <a:r>
              <a:rPr lang="en-US" sz="1600" dirty="0">
                <a:latin typeface="Arial" charset="0"/>
                <a:cs typeface="Arial" charset="0"/>
              </a:rPr>
              <a:t>To take seriously the new school reform that the association should cooperate with the public schools – open the schools’ learning to the surrounding local communities. </a:t>
            </a:r>
          </a:p>
          <a:p>
            <a:pPr>
              <a:spcBef>
                <a:spcPts val="1200"/>
              </a:spcBef>
            </a:pPr>
            <a:r>
              <a:rPr lang="en-US" sz="1600" dirty="0">
                <a:latin typeface="Arial" charset="0"/>
                <a:cs typeface="Arial" charset="0"/>
              </a:rPr>
              <a:t>To involve associations / volunteers, the schools and the municipality in solving this task. </a:t>
            </a:r>
            <a:endParaRPr lang="da-DK" sz="1600" dirty="0">
              <a:latin typeface="Arial" charset="0"/>
              <a:cs typeface="Arial" charset="0"/>
            </a:endParaRPr>
          </a:p>
        </p:txBody>
      </p:sp>
      <p:sp>
        <p:nvSpPr>
          <p:cNvPr id="2" name="Pladsholder til diasnummer 7">
            <a:extLst>
              <a:ext uri="{FF2B5EF4-FFF2-40B4-BE49-F238E27FC236}">
                <a16:creationId xmlns:a16="http://schemas.microsoft.com/office/drawing/2014/main" id="{586A1454-54FF-332E-3055-574E82AC2D7F}"/>
              </a:ext>
            </a:extLst>
          </p:cNvPr>
          <p:cNvSpPr>
            <a:spLocks noGrp="1"/>
          </p:cNvSpPr>
          <p:nvPr>
            <p:ph type="sldNum" sz="quarter" idx="12"/>
          </p:nvPr>
        </p:nvSpPr>
        <p:spPr>
          <a:xfrm>
            <a:off x="201935" y="279524"/>
            <a:ext cx="457200" cy="332234"/>
          </a:xfrm>
        </p:spPr>
        <p:txBody>
          <a:bodyPr/>
          <a:lstStyle/>
          <a:p>
            <a:fld id="{6BAAE076-7F58-41A9-8F73-CDE9F5E0F14C}" type="slidenum">
              <a:rPr lang="da-DK" b="1" smtClean="0">
                <a:solidFill>
                  <a:schemeClr val="tx2"/>
                </a:solidFill>
              </a:rPr>
              <a:pPr/>
              <a:t>16</a:t>
            </a:fld>
            <a:endParaRPr lang="da-DK" b="1" dirty="0">
              <a:solidFill>
                <a:schemeClr val="tx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p:bgPr>
    </p:bg>
    <p:spTree>
      <p:nvGrpSpPr>
        <p:cNvPr id="1" name=""/>
        <p:cNvGrpSpPr/>
        <p:nvPr/>
      </p:nvGrpSpPr>
      <p:grpSpPr>
        <a:xfrm>
          <a:off x="0" y="0"/>
          <a:ext cx="0" cy="0"/>
          <a:chOff x="0" y="0"/>
          <a:chExt cx="0" cy="0"/>
        </a:xfrm>
      </p:grpSpPr>
      <p:sp>
        <p:nvSpPr>
          <p:cNvPr id="9218" name="Titel 1"/>
          <p:cNvSpPr>
            <a:spLocks noGrp="1"/>
          </p:cNvSpPr>
          <p:nvPr>
            <p:ph type="title"/>
          </p:nvPr>
        </p:nvSpPr>
        <p:spPr>
          <a:xfrm>
            <a:off x="1259632" y="254749"/>
            <a:ext cx="7498080" cy="346050"/>
          </a:xfrm>
        </p:spPr>
        <p:txBody>
          <a:bodyPr>
            <a:noAutofit/>
          </a:bodyPr>
          <a:lstStyle/>
          <a:p>
            <a:r>
              <a:rPr lang="en-GB" sz="2400" dirty="0"/>
              <a:t>Case Study I: the activities</a:t>
            </a:r>
          </a:p>
        </p:txBody>
      </p:sp>
      <p:sp>
        <p:nvSpPr>
          <p:cNvPr id="9219" name="Pladsholder til indhold 2"/>
          <p:cNvSpPr>
            <a:spLocks noGrp="1"/>
          </p:cNvSpPr>
          <p:nvPr>
            <p:ph idx="1"/>
          </p:nvPr>
        </p:nvSpPr>
        <p:spPr>
          <a:xfrm>
            <a:off x="1143852" y="764704"/>
            <a:ext cx="7992888" cy="6237312"/>
          </a:xfrm>
        </p:spPr>
        <p:txBody>
          <a:bodyPr>
            <a:noAutofit/>
          </a:bodyPr>
          <a:lstStyle/>
          <a:p>
            <a:pPr marL="82296" indent="0">
              <a:lnSpc>
                <a:spcPct val="110000"/>
              </a:lnSpc>
              <a:buNone/>
              <a:tabLst>
                <a:tab pos="226695" algn="l"/>
                <a:tab pos="453390" algn="l"/>
              </a:tabLst>
            </a:pPr>
            <a:r>
              <a:rPr lang="en-GB" sz="1500" dirty="0">
                <a:effectLst/>
                <a:latin typeface="Arial" panose="020B0604020202020204" pitchFamily="34" charset="0"/>
                <a:ea typeface="Calibri" panose="020F0502020204030204" pitchFamily="34" charset="0"/>
                <a:cs typeface="Arial" panose="020B0604020202020204" pitchFamily="34" charset="0"/>
              </a:rPr>
              <a:t>The pilot activities provided by the member associations of the cultural council Køge during the spring 2024 included:</a:t>
            </a:r>
            <a:endParaRPr lang="da-DK" sz="15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buFont typeface="Symbol" panose="05050102010706020507" pitchFamily="18" charset="2"/>
              <a:buChar char=""/>
              <a:tabLst>
                <a:tab pos="226695" algn="l"/>
                <a:tab pos="453390" algn="l"/>
              </a:tabLst>
            </a:pPr>
            <a:r>
              <a:rPr lang="en-GB" sz="1500" b="1" u="none" strike="noStrike" dirty="0" err="1">
                <a:solidFill>
                  <a:srgbClr val="222222"/>
                </a:solidFill>
                <a:effectLst/>
                <a:latin typeface="Arial" panose="020B0604020202020204" pitchFamily="34" charset="0"/>
                <a:ea typeface="Cambria" panose="02040503050406030204" pitchFamily="18" charset="0"/>
                <a:cs typeface="Arial" panose="020B0604020202020204" pitchFamily="34" charset="0"/>
              </a:rPr>
              <a:t>Skovbo</a:t>
            </a:r>
            <a:r>
              <a:rPr lang="en-GB" sz="1500" b="1" u="none" strike="noStrike" dirty="0">
                <a:solidFill>
                  <a:srgbClr val="222222"/>
                </a:solidFill>
                <a:effectLst/>
                <a:latin typeface="Arial" panose="020B0604020202020204" pitchFamily="34" charset="0"/>
                <a:ea typeface="Cambria" panose="02040503050406030204" pitchFamily="18" charset="0"/>
                <a:cs typeface="Arial" panose="020B0604020202020204" pitchFamily="34" charset="0"/>
              </a:rPr>
              <a:t> Art Society </a:t>
            </a:r>
            <a:r>
              <a:rPr lang="en-GB" sz="1500" u="none" strike="noStrike" dirty="0">
                <a:solidFill>
                  <a:srgbClr val="222222"/>
                </a:solidFill>
                <a:effectLst/>
                <a:latin typeface="Arial" panose="020B0604020202020204" pitchFamily="34" charset="0"/>
                <a:ea typeface="Cambria" panose="02040503050406030204" pitchFamily="18" charset="0"/>
                <a:cs typeface="Arial" panose="020B0604020202020204" pitchFamily="34" charset="0"/>
              </a:rPr>
              <a:t>provided art exhibitions with a guided tour adapted to </a:t>
            </a:r>
            <a:r>
              <a:rPr lang="en-GB" sz="1500" dirty="0">
                <a:solidFill>
                  <a:srgbClr val="222222"/>
                </a:solidFill>
                <a:latin typeface="Arial" panose="020B0604020202020204" pitchFamily="34" charset="0"/>
                <a:ea typeface="Cambria" panose="02040503050406030204" pitchFamily="18" charset="0"/>
                <a:cs typeface="Arial" panose="020B0604020202020204" pitchFamily="34" charset="0"/>
              </a:rPr>
              <a:t>several school classes, </a:t>
            </a:r>
            <a:r>
              <a:rPr lang="en-GB" sz="1500" u="none" strike="noStrike" dirty="0">
                <a:solidFill>
                  <a:srgbClr val="222222"/>
                </a:solidFill>
                <a:effectLst/>
                <a:latin typeface="Arial" panose="020B0604020202020204" pitchFamily="34" charset="0"/>
                <a:ea typeface="Cambria" panose="02040503050406030204" pitchFamily="18" charset="0"/>
                <a:cs typeface="Arial" panose="020B0604020202020204" pitchFamily="34" charset="0"/>
              </a:rPr>
              <a:t>where artists became guest teachers and exhibition tour guides.</a:t>
            </a:r>
            <a:endParaRPr lang="da-DK" sz="1500" u="none" strike="noStrike" dirty="0">
              <a:solidFill>
                <a:srgbClr val="222222"/>
              </a:solidFill>
              <a:effectLst/>
              <a:latin typeface="Arial" panose="020B0604020202020204" pitchFamily="34" charset="0"/>
              <a:ea typeface="Cambria" panose="02040503050406030204" pitchFamily="18" charset="0"/>
              <a:cs typeface="Arial" panose="020B0604020202020204" pitchFamily="34" charset="0"/>
            </a:endParaRPr>
          </a:p>
          <a:p>
            <a:pPr marL="342900" lvl="0" indent="-342900">
              <a:lnSpc>
                <a:spcPct val="115000"/>
              </a:lnSpc>
              <a:buFont typeface="Symbol" panose="05050102010706020507" pitchFamily="18" charset="2"/>
              <a:buChar char=""/>
              <a:tabLst>
                <a:tab pos="226695" algn="l"/>
                <a:tab pos="453390" algn="l"/>
              </a:tabLst>
            </a:pPr>
            <a:r>
              <a:rPr lang="en-GB" sz="1500" b="1" u="none" strike="noStrike" dirty="0">
                <a:solidFill>
                  <a:srgbClr val="222222"/>
                </a:solidFill>
                <a:effectLst/>
                <a:latin typeface="Arial" panose="020B0604020202020204" pitchFamily="34" charset="0"/>
                <a:ea typeface="Cambria" panose="02040503050406030204" pitchFamily="18" charset="0"/>
                <a:cs typeface="Arial" panose="020B0604020202020204" pitchFamily="34" charset="0"/>
              </a:rPr>
              <a:t>Apollonaris </a:t>
            </a:r>
            <a:r>
              <a:rPr lang="en-GB" sz="1500" b="1" u="none" strike="noStrike" dirty="0" err="1">
                <a:solidFill>
                  <a:srgbClr val="222222"/>
                </a:solidFill>
                <a:effectLst/>
                <a:latin typeface="Arial" panose="020B0604020202020204" pitchFamily="34" charset="0"/>
                <a:ea typeface="Cambria" panose="02040503050406030204" pitchFamily="18" charset="0"/>
                <a:cs typeface="Arial" panose="020B0604020202020204" pitchFamily="34" charset="0"/>
              </a:rPr>
              <a:t>Teater</a:t>
            </a:r>
            <a:r>
              <a:rPr lang="en-GB" sz="1500" b="1" u="none" strike="noStrike" dirty="0">
                <a:solidFill>
                  <a:srgbClr val="222222"/>
                </a:solidFill>
                <a:effectLst/>
                <a:latin typeface="Arial" panose="020B0604020202020204" pitchFamily="34" charset="0"/>
                <a:ea typeface="Cambria" panose="02040503050406030204" pitchFamily="18" charset="0"/>
                <a:cs typeface="Arial" panose="020B0604020202020204" pitchFamily="34" charset="0"/>
              </a:rPr>
              <a:t> association </a:t>
            </a:r>
            <a:r>
              <a:rPr lang="en-GB" sz="1500" u="none" strike="noStrike" dirty="0">
                <a:solidFill>
                  <a:srgbClr val="222222"/>
                </a:solidFill>
                <a:effectLst/>
                <a:latin typeface="Arial" panose="020B0604020202020204" pitchFamily="34" charset="0"/>
                <a:ea typeface="Cambria" panose="02040503050406030204" pitchFamily="18" charset="0"/>
                <a:cs typeface="Arial" panose="020B0604020202020204" pitchFamily="34" charset="0"/>
              </a:rPr>
              <a:t>provided a theatre performance on bullying with a debate, as part of the schools’ integration/inclusion work.</a:t>
            </a:r>
            <a:endParaRPr lang="da-DK" sz="1500" u="none" strike="noStrike" dirty="0">
              <a:solidFill>
                <a:srgbClr val="222222"/>
              </a:solidFill>
              <a:effectLst/>
              <a:latin typeface="Arial" panose="020B0604020202020204" pitchFamily="34" charset="0"/>
              <a:ea typeface="Cambria" panose="02040503050406030204" pitchFamily="18" charset="0"/>
              <a:cs typeface="Arial" panose="020B0604020202020204" pitchFamily="34" charset="0"/>
            </a:endParaRPr>
          </a:p>
          <a:p>
            <a:pPr marL="342900" lvl="0" indent="-342900">
              <a:lnSpc>
                <a:spcPct val="115000"/>
              </a:lnSpc>
              <a:buFont typeface="Symbol" panose="05050102010706020507" pitchFamily="18" charset="2"/>
              <a:buChar char=""/>
              <a:tabLst>
                <a:tab pos="226695" algn="l"/>
                <a:tab pos="453390" algn="l"/>
              </a:tabLst>
            </a:pPr>
            <a:r>
              <a:rPr lang="en-GB" sz="1500" b="1" u="none" strike="noStrike" dirty="0">
                <a:solidFill>
                  <a:srgbClr val="222222"/>
                </a:solidFill>
                <a:effectLst/>
                <a:latin typeface="Arial" panose="020B0604020202020204" pitchFamily="34" charset="0"/>
                <a:ea typeface="Cambria" panose="02040503050406030204" pitchFamily="18" charset="0"/>
                <a:cs typeface="Arial" panose="020B0604020202020204" pitchFamily="34" charset="0"/>
              </a:rPr>
              <a:t>Køge School Orchestra </a:t>
            </a:r>
            <a:r>
              <a:rPr lang="en-GB" sz="1500" u="none" strike="noStrike" dirty="0">
                <a:solidFill>
                  <a:srgbClr val="222222"/>
                </a:solidFill>
                <a:effectLst/>
                <a:latin typeface="Arial" panose="020B0604020202020204" pitchFamily="34" charset="0"/>
                <a:ea typeface="Cambria" panose="02040503050406030204" pitchFamily="18" charset="0"/>
                <a:cs typeface="Arial" panose="020B0604020202020204" pitchFamily="34" charset="0"/>
              </a:rPr>
              <a:t>provided a lecture on school orchestra, including how to play in the orchestra and how it develops interpersonal skills and camaraderie.</a:t>
            </a:r>
          </a:p>
          <a:p>
            <a:pPr marL="342900" lvl="0" indent="-342900">
              <a:lnSpc>
                <a:spcPct val="115000"/>
              </a:lnSpc>
              <a:buFont typeface="Symbol" panose="05050102010706020507" pitchFamily="18" charset="2"/>
              <a:buChar char=""/>
              <a:tabLst>
                <a:tab pos="226695" algn="l"/>
                <a:tab pos="453390" algn="l"/>
              </a:tabLst>
            </a:pPr>
            <a:r>
              <a:rPr lang="en-GB" sz="1500" b="1" dirty="0">
                <a:solidFill>
                  <a:srgbClr val="222222"/>
                </a:solidFill>
                <a:latin typeface="Arial" panose="020B0604020202020204" pitchFamily="34" charset="0"/>
                <a:ea typeface="Cambria" panose="02040503050406030204" pitchFamily="18" charset="0"/>
                <a:cs typeface="Arial" panose="020B0604020202020204" pitchFamily="34" charset="0"/>
              </a:rPr>
              <a:t>The l</a:t>
            </a:r>
            <a:r>
              <a:rPr lang="en-GB" sz="1500" b="1" u="none" strike="noStrike" dirty="0">
                <a:solidFill>
                  <a:srgbClr val="222222"/>
                </a:solidFill>
                <a:effectLst/>
                <a:latin typeface="Arial" panose="020B0604020202020204" pitchFamily="34" charset="0"/>
                <a:ea typeface="Cambria" panose="02040503050406030204" pitchFamily="18" charset="0"/>
                <a:cs typeface="Arial" panose="020B0604020202020204" pitchFamily="34" charset="0"/>
              </a:rPr>
              <a:t>ocal history association </a:t>
            </a:r>
            <a:r>
              <a:rPr lang="en-GB" sz="1500" u="none" strike="noStrike" dirty="0">
                <a:solidFill>
                  <a:srgbClr val="222222"/>
                </a:solidFill>
                <a:effectLst/>
                <a:latin typeface="Arial" panose="020B0604020202020204" pitchFamily="34" charset="0"/>
                <a:ea typeface="Cambria" panose="02040503050406030204" pitchFamily="18" charset="0"/>
                <a:cs typeface="Arial" panose="020B0604020202020204" pitchFamily="34" charset="0"/>
              </a:rPr>
              <a:t>made a guided tour at an art trail in the Køge area, where different types of arts, artefacts and architecture were </a:t>
            </a:r>
            <a:r>
              <a:rPr lang="en-GB" sz="1500" dirty="0">
                <a:solidFill>
                  <a:srgbClr val="222222"/>
                </a:solidFill>
                <a:latin typeface="Arial" panose="020B0604020202020204" pitchFamily="34" charset="0"/>
                <a:ea typeface="Cambria" panose="02040503050406030204" pitchFamily="18" charset="0"/>
                <a:cs typeface="Arial" panose="020B0604020202020204" pitchFamily="34" charset="0"/>
              </a:rPr>
              <a:t>presented and discussed.</a:t>
            </a:r>
            <a:r>
              <a:rPr lang="en-GB" sz="1500" u="none" strike="noStrike" dirty="0">
                <a:solidFill>
                  <a:srgbClr val="222222"/>
                </a:solidFill>
                <a:effectLst/>
                <a:latin typeface="Arial" panose="020B0604020202020204" pitchFamily="34" charset="0"/>
                <a:ea typeface="Cambria" panose="02040503050406030204" pitchFamily="18" charset="0"/>
                <a:cs typeface="Arial" panose="020B0604020202020204" pitchFamily="34" charset="0"/>
              </a:rPr>
              <a:t> </a:t>
            </a:r>
            <a:endParaRPr lang="da-DK" sz="1500" u="none" strike="noStrike" dirty="0">
              <a:solidFill>
                <a:srgbClr val="222222"/>
              </a:solidFill>
              <a:effectLst/>
              <a:latin typeface="Arial" panose="020B0604020202020204" pitchFamily="34" charset="0"/>
              <a:ea typeface="Cambria" panose="02040503050406030204" pitchFamily="18" charset="0"/>
              <a:cs typeface="Arial" panose="020B0604020202020204" pitchFamily="34" charset="0"/>
            </a:endParaRPr>
          </a:p>
          <a:p>
            <a:pPr marL="342900" lvl="0" indent="-342900">
              <a:lnSpc>
                <a:spcPct val="115000"/>
              </a:lnSpc>
              <a:buFont typeface="Symbol" panose="05050102010706020507" pitchFamily="18" charset="2"/>
              <a:buChar char=""/>
              <a:tabLst>
                <a:tab pos="226695" algn="l"/>
                <a:tab pos="453390" algn="l"/>
              </a:tabLst>
            </a:pPr>
            <a:r>
              <a:rPr lang="en-GB" sz="1500" b="1" u="none" strike="noStrike" dirty="0">
                <a:solidFill>
                  <a:srgbClr val="222222"/>
                </a:solidFill>
                <a:effectLst/>
                <a:latin typeface="Arial" panose="020B0604020202020204" pitchFamily="34" charset="0"/>
                <a:ea typeface="Cambria" panose="02040503050406030204" pitchFamily="18" charset="0"/>
                <a:cs typeface="Arial" panose="020B0604020202020204" pitchFamily="34" charset="0"/>
              </a:rPr>
              <a:t>The Denmark-Society </a:t>
            </a:r>
            <a:r>
              <a:rPr lang="en-GB" sz="1500" u="none" strike="noStrike" dirty="0">
                <a:solidFill>
                  <a:srgbClr val="222222"/>
                </a:solidFill>
                <a:effectLst/>
                <a:latin typeface="Arial" panose="020B0604020202020204" pitchFamily="34" charset="0"/>
                <a:ea typeface="Cambria" panose="02040503050406030204" pitchFamily="18" charset="0"/>
                <a:cs typeface="Arial" panose="020B0604020202020204" pitchFamily="34" charset="0"/>
              </a:rPr>
              <a:t>provided a lecture on Dannebrog (the Danish flag, the world's oldest).</a:t>
            </a:r>
            <a:endParaRPr lang="da-DK" sz="1500" u="none" strike="noStrike" dirty="0">
              <a:solidFill>
                <a:srgbClr val="222222"/>
              </a:solidFill>
              <a:effectLst/>
              <a:latin typeface="Arial" panose="020B0604020202020204" pitchFamily="34" charset="0"/>
              <a:ea typeface="Cambria" panose="02040503050406030204" pitchFamily="18" charset="0"/>
              <a:cs typeface="Arial" panose="020B0604020202020204" pitchFamily="34" charset="0"/>
            </a:endParaRPr>
          </a:p>
          <a:p>
            <a:pPr marL="342900" lvl="0" indent="-342900">
              <a:lnSpc>
                <a:spcPct val="115000"/>
              </a:lnSpc>
              <a:buFont typeface="Symbol" panose="05050102010706020507" pitchFamily="18" charset="2"/>
              <a:buChar char=""/>
              <a:tabLst>
                <a:tab pos="226695" algn="l"/>
                <a:tab pos="453390" algn="l"/>
              </a:tabLst>
            </a:pPr>
            <a:r>
              <a:rPr lang="en-GB" sz="1500" b="1" u="none" strike="noStrike" dirty="0">
                <a:solidFill>
                  <a:srgbClr val="222222"/>
                </a:solidFill>
                <a:effectLst/>
                <a:latin typeface="Arial" panose="020B0604020202020204" pitchFamily="34" charset="0"/>
                <a:ea typeface="Cambria" panose="02040503050406030204" pitchFamily="18" charset="0"/>
                <a:cs typeface="Arial" panose="020B0604020202020204" pitchFamily="34" charset="0"/>
              </a:rPr>
              <a:t>The Ejby Choir </a:t>
            </a:r>
            <a:r>
              <a:rPr lang="en-GB" sz="1500" u="none" strike="noStrike" dirty="0">
                <a:solidFill>
                  <a:srgbClr val="222222"/>
                </a:solidFill>
                <a:effectLst/>
                <a:latin typeface="Arial" panose="020B0604020202020204" pitchFamily="34" charset="0"/>
                <a:ea typeface="Cambria" panose="02040503050406030204" pitchFamily="18" charset="0"/>
                <a:cs typeface="Arial" panose="020B0604020202020204" pitchFamily="34" charset="0"/>
              </a:rPr>
              <a:t>provided examples of classic song and opera, including information on being a soloist and working with choirs.</a:t>
            </a:r>
            <a:endParaRPr lang="da-DK" sz="1500" u="none" strike="noStrike" dirty="0">
              <a:solidFill>
                <a:srgbClr val="222222"/>
              </a:solidFill>
              <a:effectLst/>
              <a:latin typeface="Arial" panose="020B0604020202020204" pitchFamily="34" charset="0"/>
              <a:ea typeface="Cambria" panose="02040503050406030204" pitchFamily="18" charset="0"/>
              <a:cs typeface="Arial" panose="020B0604020202020204" pitchFamily="34" charset="0"/>
            </a:endParaRPr>
          </a:p>
          <a:p>
            <a:pPr marL="342900" lvl="0" indent="-342900">
              <a:lnSpc>
                <a:spcPct val="115000"/>
              </a:lnSpc>
              <a:buFont typeface="Symbol" panose="05050102010706020507" pitchFamily="18" charset="2"/>
              <a:buChar char=""/>
              <a:tabLst>
                <a:tab pos="226695" algn="l"/>
                <a:tab pos="453390" algn="l"/>
              </a:tabLst>
            </a:pPr>
            <a:r>
              <a:rPr lang="en-GB" sz="1500" b="1" u="none" strike="noStrike" dirty="0">
                <a:solidFill>
                  <a:srgbClr val="222222"/>
                </a:solidFill>
                <a:effectLst/>
                <a:latin typeface="Arial" panose="020B0604020202020204" pitchFamily="34" charset="0"/>
                <a:ea typeface="Cambria" panose="02040503050406030204" pitchFamily="18" charset="0"/>
                <a:cs typeface="Arial" panose="020B0604020202020204" pitchFamily="34" charset="0"/>
              </a:rPr>
              <a:t>Ejby Cultural Center </a:t>
            </a:r>
            <a:r>
              <a:rPr lang="en-GB" sz="1500" u="none" strike="noStrike" dirty="0">
                <a:solidFill>
                  <a:srgbClr val="222222"/>
                </a:solidFill>
                <a:effectLst/>
                <a:latin typeface="Arial" panose="020B0604020202020204" pitchFamily="34" charset="0"/>
                <a:ea typeface="Cambria" panose="02040503050406030204" pitchFamily="18" charset="0"/>
                <a:cs typeface="Arial" panose="020B0604020202020204" pitchFamily="34" charset="0"/>
              </a:rPr>
              <a:t>provided sessions on genealogy, where </a:t>
            </a:r>
            <a:r>
              <a:rPr lang="en-GB" sz="1500" dirty="0">
                <a:solidFill>
                  <a:srgbClr val="222222"/>
                </a:solidFill>
                <a:latin typeface="Arial" panose="020B0604020202020204" pitchFamily="34" charset="0"/>
                <a:ea typeface="Cambria" panose="02040503050406030204" pitchFamily="18" charset="0"/>
                <a:cs typeface="Arial" panose="020B0604020202020204" pitchFamily="34" charset="0"/>
              </a:rPr>
              <a:t>the </a:t>
            </a:r>
            <a:r>
              <a:rPr lang="en-GB" sz="1500" u="none" strike="noStrike" dirty="0">
                <a:solidFill>
                  <a:srgbClr val="222222"/>
                </a:solidFill>
                <a:effectLst/>
                <a:latin typeface="Arial" panose="020B0604020202020204" pitchFamily="34" charset="0"/>
                <a:ea typeface="Cambria" panose="02040503050406030204" pitchFamily="18" charset="0"/>
                <a:cs typeface="Arial" panose="020B0604020202020204" pitchFamily="34" charset="0"/>
              </a:rPr>
              <a:t>children interviewed parents, grandparents and great-grandparents and found info on archives and  Internet.</a:t>
            </a:r>
            <a:endParaRPr lang="da-DK" sz="1500" u="none" strike="noStrike" dirty="0">
              <a:solidFill>
                <a:srgbClr val="222222"/>
              </a:solidFill>
              <a:effectLst/>
              <a:latin typeface="Arial" panose="020B0604020202020204" pitchFamily="34" charset="0"/>
              <a:ea typeface="Cambria" panose="02040503050406030204" pitchFamily="18" charset="0"/>
              <a:cs typeface="Arial" panose="020B0604020202020204" pitchFamily="34" charset="0"/>
            </a:endParaRPr>
          </a:p>
          <a:p>
            <a:pPr marL="342900" lvl="0" indent="-342900">
              <a:lnSpc>
                <a:spcPct val="115000"/>
              </a:lnSpc>
              <a:spcAft>
                <a:spcPts val="600"/>
              </a:spcAft>
              <a:buFont typeface="Symbol" panose="05050102010706020507" pitchFamily="18" charset="2"/>
              <a:buChar char=""/>
              <a:tabLst>
                <a:tab pos="226695" algn="l"/>
                <a:tab pos="453390" algn="l"/>
              </a:tabLst>
            </a:pPr>
            <a:r>
              <a:rPr lang="en-GB" sz="1500" b="1" u="none" strike="noStrike" dirty="0">
                <a:solidFill>
                  <a:srgbClr val="222222"/>
                </a:solidFill>
                <a:effectLst/>
                <a:latin typeface="Arial" panose="020B0604020202020204" pitchFamily="34" charset="0"/>
                <a:ea typeface="Cambria" panose="02040503050406030204" pitchFamily="18" charset="0"/>
                <a:cs typeface="Arial" panose="020B0604020202020204" pitchFamily="34" charset="0"/>
              </a:rPr>
              <a:t>Culture Society of </a:t>
            </a:r>
            <a:r>
              <a:rPr lang="en-GB" sz="1500" b="1" u="none" strike="noStrike" dirty="0" err="1">
                <a:solidFill>
                  <a:srgbClr val="222222"/>
                </a:solidFill>
                <a:effectLst/>
                <a:latin typeface="Arial" panose="020B0604020202020204" pitchFamily="34" charset="0"/>
                <a:ea typeface="Cambria" panose="02040503050406030204" pitchFamily="18" charset="0"/>
                <a:cs typeface="Arial" panose="020B0604020202020204" pitchFamily="34" charset="0"/>
              </a:rPr>
              <a:t>Skovbo</a:t>
            </a:r>
            <a:r>
              <a:rPr lang="en-GB" sz="1500" b="1" u="none" strike="noStrike" dirty="0">
                <a:solidFill>
                  <a:srgbClr val="222222"/>
                </a:solidFill>
                <a:effectLst/>
                <a:latin typeface="Arial" panose="020B0604020202020204" pitchFamily="34" charset="0"/>
                <a:ea typeface="Cambria" panose="02040503050406030204" pitchFamily="18" charset="0"/>
                <a:cs typeface="Arial" panose="020B0604020202020204" pitchFamily="34" charset="0"/>
              </a:rPr>
              <a:t> </a:t>
            </a:r>
            <a:r>
              <a:rPr lang="en-GB" sz="1500" u="none" strike="noStrike" dirty="0">
                <a:solidFill>
                  <a:srgbClr val="222222"/>
                </a:solidFill>
                <a:effectLst/>
                <a:latin typeface="Arial" panose="020B0604020202020204" pitchFamily="34" charset="0"/>
                <a:ea typeface="Cambria" panose="02040503050406030204" pitchFamily="18" charset="0"/>
                <a:cs typeface="Arial" panose="020B0604020202020204" pitchFamily="34" charset="0"/>
              </a:rPr>
              <a:t>provided a session on 'Peter and the Wolf', where trained flutist told the story and used recordings of the different instruments to describe the characters in the story. In the absence of an end to the story, the children themselves made poems and drew a conclusion, while the music played. </a:t>
            </a:r>
            <a:endParaRPr lang="da-DK" sz="1500" u="none" strike="noStrike" dirty="0">
              <a:solidFill>
                <a:srgbClr val="222222"/>
              </a:solidFill>
              <a:effectLst/>
              <a:latin typeface="Arial" panose="020B0604020202020204" pitchFamily="34" charset="0"/>
              <a:ea typeface="Cambria" panose="02040503050406030204" pitchFamily="18" charset="0"/>
              <a:cs typeface="Arial" panose="020B0604020202020204" pitchFamily="34" charset="0"/>
            </a:endParaRPr>
          </a:p>
        </p:txBody>
      </p:sp>
      <p:sp>
        <p:nvSpPr>
          <p:cNvPr id="3" name="Pladsholder til diasnummer 7">
            <a:extLst>
              <a:ext uri="{FF2B5EF4-FFF2-40B4-BE49-F238E27FC236}">
                <a16:creationId xmlns:a16="http://schemas.microsoft.com/office/drawing/2014/main" id="{B8110AB0-FEB7-9B2C-6A35-EA78C90C9AD3}"/>
              </a:ext>
            </a:extLst>
          </p:cNvPr>
          <p:cNvSpPr>
            <a:spLocks noGrp="1"/>
          </p:cNvSpPr>
          <p:nvPr>
            <p:ph type="sldNum" sz="quarter" idx="12"/>
          </p:nvPr>
        </p:nvSpPr>
        <p:spPr>
          <a:xfrm>
            <a:off x="201935" y="279524"/>
            <a:ext cx="457200" cy="332234"/>
          </a:xfrm>
        </p:spPr>
        <p:txBody>
          <a:bodyPr/>
          <a:lstStyle/>
          <a:p>
            <a:fld id="{6BAAE076-7F58-41A9-8F73-CDE9F5E0F14C}" type="slidenum">
              <a:rPr lang="da-DK" b="1" smtClean="0">
                <a:solidFill>
                  <a:schemeClr val="tx2"/>
                </a:solidFill>
              </a:rPr>
              <a:pPr/>
              <a:t>17</a:t>
            </a:fld>
            <a:endParaRPr lang="da-DK" b="1" dirty="0">
              <a:solidFill>
                <a:schemeClr val="tx2"/>
              </a:solidFill>
            </a:endParaRPr>
          </a:p>
        </p:txBody>
      </p:sp>
    </p:spTree>
    <p:extLst>
      <p:ext uri="{BB962C8B-B14F-4D97-AF65-F5344CB8AC3E}">
        <p14:creationId xmlns:p14="http://schemas.microsoft.com/office/powerpoint/2010/main" val="22498132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p:bgPr>
    </p:bg>
    <p:spTree>
      <p:nvGrpSpPr>
        <p:cNvPr id="1" name=""/>
        <p:cNvGrpSpPr/>
        <p:nvPr/>
      </p:nvGrpSpPr>
      <p:grpSpPr>
        <a:xfrm>
          <a:off x="0" y="0"/>
          <a:ext cx="0" cy="0"/>
          <a:chOff x="0" y="0"/>
          <a:chExt cx="0" cy="0"/>
        </a:xfrm>
      </p:grpSpPr>
      <p:sp>
        <p:nvSpPr>
          <p:cNvPr id="9218" name="Titel 1"/>
          <p:cNvSpPr>
            <a:spLocks noGrp="1"/>
          </p:cNvSpPr>
          <p:nvPr>
            <p:ph type="title"/>
          </p:nvPr>
        </p:nvSpPr>
        <p:spPr>
          <a:xfrm>
            <a:off x="1435608" y="274638"/>
            <a:ext cx="7498080" cy="490066"/>
          </a:xfrm>
        </p:spPr>
        <p:txBody>
          <a:bodyPr>
            <a:normAutofit/>
          </a:bodyPr>
          <a:lstStyle/>
          <a:p>
            <a:r>
              <a:rPr lang="en-GB" sz="2400" dirty="0"/>
              <a:t>Case Study I:  One example of the activities</a:t>
            </a:r>
            <a:endParaRPr lang="da-DK" sz="2400" dirty="0"/>
          </a:p>
        </p:txBody>
      </p:sp>
      <p:sp>
        <p:nvSpPr>
          <p:cNvPr id="9219" name="Pladsholder til indhold 2"/>
          <p:cNvSpPr>
            <a:spLocks noGrp="1"/>
          </p:cNvSpPr>
          <p:nvPr>
            <p:ph idx="1"/>
          </p:nvPr>
        </p:nvSpPr>
        <p:spPr>
          <a:xfrm>
            <a:off x="1433509" y="1124744"/>
            <a:ext cx="7498080" cy="4800600"/>
          </a:xfrm>
        </p:spPr>
        <p:txBody>
          <a:bodyPr>
            <a:normAutofit/>
          </a:bodyPr>
          <a:lstStyle/>
          <a:p>
            <a:pPr marL="0" lvl="0" indent="0" algn="just">
              <a:lnSpc>
                <a:spcPct val="115000"/>
              </a:lnSpc>
              <a:spcBef>
                <a:spcPts val="200"/>
              </a:spcBef>
              <a:buNone/>
              <a:tabLst>
                <a:tab pos="226695" algn="l"/>
                <a:tab pos="453390" algn="l"/>
              </a:tabLst>
            </a:pPr>
            <a:endParaRPr lang="da-DK" sz="1800" u="none" strike="noStrike" dirty="0">
              <a:solidFill>
                <a:srgbClr val="222222"/>
              </a:solidFill>
              <a:effectLst/>
              <a:latin typeface="Cambria" panose="02040503050406030204" pitchFamily="18" charset="0"/>
              <a:ea typeface="Cambria" panose="02040503050406030204" pitchFamily="18" charset="0"/>
              <a:cs typeface="Calibri" panose="020F0502020204030204" pitchFamily="34" charset="0"/>
            </a:endParaRPr>
          </a:p>
        </p:txBody>
      </p:sp>
      <p:pic>
        <p:nvPicPr>
          <p:cNvPr id="2" name="Billede 1" descr="Et billede, der indeholder tøj, person, indendørs, fodtøj&#10;&#10;Automatisk genereret beskrivelse">
            <a:extLst>
              <a:ext uri="{FF2B5EF4-FFF2-40B4-BE49-F238E27FC236}">
                <a16:creationId xmlns:a16="http://schemas.microsoft.com/office/drawing/2014/main" id="{7A5245FE-E63D-8FCD-F26A-0371EFD968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4551" y="1772816"/>
            <a:ext cx="7457038" cy="3987226"/>
          </a:xfrm>
          <a:prstGeom prst="rect">
            <a:avLst/>
          </a:prstGeom>
        </p:spPr>
      </p:pic>
      <p:sp>
        <p:nvSpPr>
          <p:cNvPr id="4" name="Tekstfelt 3">
            <a:extLst>
              <a:ext uri="{FF2B5EF4-FFF2-40B4-BE49-F238E27FC236}">
                <a16:creationId xmlns:a16="http://schemas.microsoft.com/office/drawing/2014/main" id="{79DB17C8-CBF0-177C-E4A2-A65DC825C4E8}"/>
              </a:ext>
            </a:extLst>
          </p:cNvPr>
          <p:cNvSpPr txBox="1"/>
          <p:nvPr/>
        </p:nvSpPr>
        <p:spPr>
          <a:xfrm>
            <a:off x="1707935" y="5807722"/>
            <a:ext cx="5816813" cy="264111"/>
          </a:xfrm>
          <a:prstGeom prst="rect">
            <a:avLst/>
          </a:prstGeom>
          <a:noFill/>
        </p:spPr>
        <p:txBody>
          <a:bodyPr wrap="square">
            <a:spAutoFit/>
          </a:bodyPr>
          <a:lstStyle/>
          <a:p>
            <a:pPr>
              <a:lnSpc>
                <a:spcPct val="110000"/>
              </a:lnSpc>
              <a:spcBef>
                <a:spcPts val="600"/>
              </a:spcBef>
            </a:pPr>
            <a:r>
              <a:rPr lang="en-GB" sz="1100" dirty="0">
                <a:effectLst/>
                <a:latin typeface="Cambria" panose="02040503050406030204" pitchFamily="18" charset="0"/>
                <a:ea typeface="Calibri" panose="020F0502020204030204" pitchFamily="34" charset="0"/>
                <a:cs typeface="Calibri" panose="020F0502020204030204" pitchFamily="34" charset="0"/>
              </a:rPr>
              <a:t>Apollonaris Theatre Association provided a theatre performance on bullying with a debate.</a:t>
            </a:r>
            <a:endParaRPr lang="da-DK" sz="1100" dirty="0">
              <a:effectLst/>
              <a:latin typeface="Cambria" panose="02040503050406030204" pitchFamily="18"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75382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p:bgPr>
    </p:bg>
    <p:spTree>
      <p:nvGrpSpPr>
        <p:cNvPr id="1" name=""/>
        <p:cNvGrpSpPr/>
        <p:nvPr/>
      </p:nvGrpSpPr>
      <p:grpSpPr>
        <a:xfrm>
          <a:off x="0" y="0"/>
          <a:ext cx="0" cy="0"/>
          <a:chOff x="0" y="0"/>
          <a:chExt cx="0" cy="0"/>
        </a:xfrm>
      </p:grpSpPr>
      <p:sp>
        <p:nvSpPr>
          <p:cNvPr id="9218" name="Titel 1"/>
          <p:cNvSpPr>
            <a:spLocks noGrp="1"/>
          </p:cNvSpPr>
          <p:nvPr>
            <p:ph type="title"/>
          </p:nvPr>
        </p:nvSpPr>
        <p:spPr>
          <a:xfrm>
            <a:off x="1187624" y="116632"/>
            <a:ext cx="7498080" cy="346050"/>
          </a:xfrm>
        </p:spPr>
        <p:txBody>
          <a:bodyPr>
            <a:noAutofit/>
          </a:bodyPr>
          <a:lstStyle/>
          <a:p>
            <a:r>
              <a:rPr lang="en-GB" sz="2400" dirty="0"/>
              <a:t>Case Study I:  The Learning outcome</a:t>
            </a:r>
          </a:p>
        </p:txBody>
      </p:sp>
      <p:sp>
        <p:nvSpPr>
          <p:cNvPr id="9219" name="Pladsholder til indhold 2"/>
          <p:cNvSpPr>
            <a:spLocks noGrp="1"/>
          </p:cNvSpPr>
          <p:nvPr>
            <p:ph idx="1"/>
          </p:nvPr>
        </p:nvSpPr>
        <p:spPr>
          <a:xfrm>
            <a:off x="1127941" y="620688"/>
            <a:ext cx="7992888" cy="4248472"/>
          </a:xfrm>
        </p:spPr>
        <p:txBody>
          <a:bodyPr>
            <a:normAutofit/>
          </a:bodyPr>
          <a:lstStyle/>
          <a:p>
            <a:pPr marL="82296" indent="0">
              <a:lnSpc>
                <a:spcPct val="110000"/>
              </a:lnSpc>
              <a:buNone/>
              <a:tabLst>
                <a:tab pos="226695" algn="l"/>
                <a:tab pos="453390" algn="l"/>
              </a:tabLst>
            </a:pPr>
            <a:r>
              <a:rPr lang="en-GB" sz="1600" dirty="0">
                <a:effectLst/>
                <a:latin typeface="Arial" panose="020B0604020202020204" pitchFamily="34" charset="0"/>
                <a:ea typeface="Calibri" panose="020F0502020204030204" pitchFamily="34" charset="0"/>
                <a:cs typeface="Arial" panose="020B0604020202020204" pitchFamily="34" charset="0"/>
              </a:rPr>
              <a:t>The learning outcome of the pilot work </a:t>
            </a:r>
            <a:r>
              <a:rPr lang="en-GB" sz="1600" dirty="0">
                <a:latin typeface="Arial" panose="020B0604020202020204" pitchFamily="34" charset="0"/>
                <a:ea typeface="Calibri" panose="020F0502020204030204" pitchFamily="34" charset="0"/>
                <a:cs typeface="Arial" panose="020B0604020202020204" pitchFamily="34" charset="0"/>
              </a:rPr>
              <a:t>refers both</a:t>
            </a:r>
          </a:p>
          <a:p>
            <a:pPr>
              <a:lnSpc>
                <a:spcPct val="110000"/>
              </a:lnSpc>
              <a:spcBef>
                <a:spcPts val="1200"/>
              </a:spcBef>
              <a:tabLst>
                <a:tab pos="226695" algn="l"/>
                <a:tab pos="453390" algn="l"/>
              </a:tabLst>
            </a:pPr>
            <a:r>
              <a:rPr lang="en-GB" sz="1600" b="1" dirty="0">
                <a:effectLst/>
                <a:latin typeface="Arial" panose="020B0604020202020204" pitchFamily="34" charset="0"/>
                <a:ea typeface="Calibri" panose="020F0502020204030204" pitchFamily="34" charset="0"/>
                <a:cs typeface="Arial" panose="020B0604020202020204" pitchFamily="34" charset="0"/>
              </a:rPr>
              <a:t>To the core values </a:t>
            </a:r>
            <a:r>
              <a:rPr lang="en-GB" sz="1600" dirty="0">
                <a:effectLst/>
                <a:latin typeface="Arial" panose="020B0604020202020204" pitchFamily="34" charset="0"/>
                <a:ea typeface="Calibri" panose="020F0502020204030204" pitchFamily="34" charset="0"/>
                <a:cs typeface="Arial" panose="020B0604020202020204" pitchFamily="34" charset="0"/>
              </a:rPr>
              <a:t>of arts and culture experiences, like</a:t>
            </a:r>
          </a:p>
          <a:p>
            <a:pPr lvl="1">
              <a:lnSpc>
                <a:spcPct val="110000"/>
              </a:lnSpc>
              <a:spcBef>
                <a:spcPts val="300"/>
              </a:spcBef>
              <a:buFont typeface="Wingdings" panose="05000000000000000000" pitchFamily="2" charset="2"/>
              <a:buChar char="Ø"/>
              <a:tabLst>
                <a:tab pos="226695" algn="l"/>
                <a:tab pos="453390" algn="l"/>
              </a:tabLst>
            </a:pPr>
            <a:r>
              <a:rPr lang="en-GB" sz="1600" dirty="0">
                <a:effectLst/>
                <a:latin typeface="Arial" panose="020B0604020202020204" pitchFamily="34" charset="0"/>
                <a:ea typeface="Calibri" panose="020F0502020204030204" pitchFamily="34" charset="0"/>
                <a:cs typeface="Arial" panose="020B0604020202020204" pitchFamily="34" charset="0"/>
              </a:rPr>
              <a:t>develop cultural awareness and expressions</a:t>
            </a:r>
            <a:r>
              <a:rPr lang="en-GB" sz="1600" dirty="0">
                <a:latin typeface="Arial" panose="020B0604020202020204" pitchFamily="34" charset="0"/>
                <a:ea typeface="Calibri" panose="020F0502020204030204" pitchFamily="34" charset="0"/>
                <a:cs typeface="Arial" panose="020B0604020202020204" pitchFamily="34" charset="0"/>
              </a:rPr>
              <a:t>, </a:t>
            </a:r>
          </a:p>
          <a:p>
            <a:pPr lvl="1">
              <a:lnSpc>
                <a:spcPct val="110000"/>
              </a:lnSpc>
              <a:spcBef>
                <a:spcPts val="300"/>
              </a:spcBef>
              <a:buFont typeface="Wingdings" panose="05000000000000000000" pitchFamily="2" charset="2"/>
              <a:buChar char="Ø"/>
              <a:tabLst>
                <a:tab pos="226695" algn="l"/>
                <a:tab pos="453390" algn="l"/>
              </a:tabLst>
            </a:pPr>
            <a:r>
              <a:rPr lang="en-GB" sz="1600" dirty="0">
                <a:latin typeface="Arial" panose="020B0604020202020204" pitchFamily="34" charset="0"/>
                <a:ea typeface="Calibri" panose="020F0502020204030204" pitchFamily="34" charset="0"/>
                <a:cs typeface="Arial" panose="020B0604020202020204" pitchFamily="34" charset="0"/>
              </a:rPr>
              <a:t>refine the register of emotions and sensations, ability to verbalise feelings</a:t>
            </a:r>
          </a:p>
          <a:p>
            <a:pPr lvl="1">
              <a:lnSpc>
                <a:spcPct val="110000"/>
              </a:lnSpc>
              <a:spcBef>
                <a:spcPts val="300"/>
              </a:spcBef>
              <a:buFont typeface="Wingdings" panose="05000000000000000000" pitchFamily="2" charset="2"/>
              <a:buChar char="Ø"/>
              <a:tabLst>
                <a:tab pos="226695" algn="l"/>
                <a:tab pos="453390" algn="l"/>
              </a:tabLst>
            </a:pPr>
            <a:r>
              <a:rPr lang="en-GB" sz="1600" dirty="0">
                <a:latin typeface="Arial" panose="020B0604020202020204" pitchFamily="34" charset="0"/>
                <a:ea typeface="Calibri" panose="020F0502020204030204" pitchFamily="34" charset="0"/>
                <a:cs typeface="Arial" panose="020B0604020202020204" pitchFamily="34" charset="0"/>
              </a:rPr>
              <a:t>get </a:t>
            </a:r>
            <a:r>
              <a:rPr lang="en-GB" sz="1600" dirty="0">
                <a:effectLst/>
                <a:latin typeface="Arial" panose="020B0604020202020204" pitchFamily="34" charset="0"/>
                <a:ea typeface="Calibri" panose="020F0502020204030204" pitchFamily="34" charset="0"/>
                <a:cs typeface="Arial" panose="020B0604020202020204" pitchFamily="34" charset="0"/>
              </a:rPr>
              <a:t>increased imagination and poetic expressions, refined taste, etc. </a:t>
            </a:r>
          </a:p>
          <a:p>
            <a:pPr marL="82296" indent="0">
              <a:lnSpc>
                <a:spcPct val="110000"/>
              </a:lnSpc>
              <a:spcBef>
                <a:spcPts val="1800"/>
              </a:spcBef>
              <a:buNone/>
              <a:tabLst>
                <a:tab pos="226695" algn="l"/>
                <a:tab pos="453390" algn="l"/>
              </a:tabLst>
            </a:pPr>
            <a:r>
              <a:rPr lang="en-GB" sz="1600" b="1" dirty="0">
                <a:effectLst/>
                <a:latin typeface="Arial" panose="020B0604020202020204" pitchFamily="34" charset="0"/>
                <a:ea typeface="Calibri" panose="020F0502020204030204" pitchFamily="34" charset="0"/>
                <a:cs typeface="Arial" panose="020B0604020202020204" pitchFamily="34" charset="0"/>
              </a:rPr>
              <a:t>To the added value </a:t>
            </a:r>
            <a:r>
              <a:rPr lang="en-GB" sz="1600" dirty="0">
                <a:effectLst/>
                <a:latin typeface="Arial" panose="020B0604020202020204" pitchFamily="34" charset="0"/>
                <a:ea typeface="Calibri" panose="020F0502020204030204" pitchFamily="34" charset="0"/>
                <a:cs typeface="Arial" panose="020B0604020202020204" pitchFamily="34" charset="0"/>
              </a:rPr>
              <a:t>of cultural activities, like</a:t>
            </a:r>
          </a:p>
          <a:p>
            <a:pPr lvl="1">
              <a:lnSpc>
                <a:spcPct val="110000"/>
              </a:lnSpc>
              <a:spcBef>
                <a:spcPts val="300"/>
              </a:spcBef>
              <a:buFont typeface="Wingdings" panose="05000000000000000000" pitchFamily="2" charset="2"/>
              <a:buChar char="Ø"/>
              <a:tabLst>
                <a:tab pos="226695" algn="l"/>
                <a:tab pos="453390" algn="l"/>
              </a:tabLst>
            </a:pPr>
            <a:r>
              <a:rPr lang="en-GB" sz="1600" dirty="0">
                <a:latin typeface="Arial" panose="020B0604020202020204" pitchFamily="34" charset="0"/>
                <a:ea typeface="Calibri" panose="020F0502020204030204" pitchFamily="34" charset="0"/>
                <a:cs typeface="Arial" panose="020B0604020202020204" pitchFamily="34" charset="0"/>
              </a:rPr>
              <a:t>Strengthen the </a:t>
            </a:r>
            <a:r>
              <a:rPr lang="en-GB" sz="1600" u="sng" dirty="0">
                <a:latin typeface="Arial" panose="020B0604020202020204" pitchFamily="34" charset="0"/>
                <a:ea typeface="Calibri" panose="020F0502020204030204" pitchFamily="34" charset="0"/>
                <a:cs typeface="Arial" panose="020B0604020202020204" pitchFamily="34" charset="0"/>
              </a:rPr>
              <a:t>mutual recognition </a:t>
            </a:r>
            <a:r>
              <a:rPr lang="en-GB" sz="1600" dirty="0">
                <a:effectLst/>
                <a:latin typeface="Arial" panose="020B0604020202020204" pitchFamily="34" charset="0"/>
                <a:ea typeface="Calibri" panose="020F0502020204030204" pitchFamily="34" charset="0"/>
                <a:cs typeface="Arial" panose="020B0604020202020204" pitchFamily="34" charset="0"/>
              </a:rPr>
              <a:t>between the children of their different cultural backgrounds and developing tolerance in a social inclusive environment.</a:t>
            </a:r>
            <a:endParaRPr lang="da-DK" sz="1600" dirty="0">
              <a:latin typeface="Arial" panose="020B0604020202020204" pitchFamily="34" charset="0"/>
              <a:ea typeface="Calibri" panose="020F0502020204030204" pitchFamily="34" charset="0"/>
              <a:cs typeface="Arial" panose="020B0604020202020204" pitchFamily="34" charset="0"/>
            </a:endParaRPr>
          </a:p>
          <a:p>
            <a:pPr lvl="1">
              <a:lnSpc>
                <a:spcPct val="110000"/>
              </a:lnSpc>
              <a:spcBef>
                <a:spcPts val="300"/>
              </a:spcBef>
              <a:buFont typeface="Wingdings" panose="05000000000000000000" pitchFamily="2" charset="2"/>
              <a:buChar char="Ø"/>
              <a:tabLst>
                <a:tab pos="226695" algn="l"/>
                <a:tab pos="453390" algn="l"/>
              </a:tabLst>
            </a:pPr>
            <a:r>
              <a:rPr lang="en-GB" sz="1600" dirty="0">
                <a:latin typeface="Arial" panose="020B0604020202020204" pitchFamily="34" charset="0"/>
                <a:ea typeface="Calibri" panose="020F0502020204030204" pitchFamily="34" charset="0"/>
                <a:cs typeface="Arial" panose="020B0604020202020204" pitchFamily="34" charset="0"/>
              </a:rPr>
              <a:t>M</a:t>
            </a:r>
            <a:r>
              <a:rPr lang="en-GB" sz="1600" dirty="0">
                <a:effectLst/>
                <a:latin typeface="Arial" panose="020B0604020202020204" pitchFamily="34" charset="0"/>
                <a:ea typeface="Calibri" panose="020F0502020204030204" pitchFamily="34" charset="0"/>
                <a:cs typeface="Arial" panose="020B0604020202020204" pitchFamily="34" charset="0"/>
              </a:rPr>
              <a:t>ore awareness of the </a:t>
            </a:r>
            <a:r>
              <a:rPr lang="en-GB" sz="1600" u="sng" dirty="0">
                <a:effectLst/>
                <a:latin typeface="Arial" panose="020B0604020202020204" pitchFamily="34" charset="0"/>
                <a:ea typeface="Calibri" panose="020F0502020204030204" pitchFamily="34" charset="0"/>
                <a:cs typeface="Arial" panose="020B0604020202020204" pitchFamily="34" charset="0"/>
              </a:rPr>
              <a:t>local heritage </a:t>
            </a:r>
            <a:r>
              <a:rPr lang="en-GB" sz="1600" dirty="0">
                <a:effectLst/>
                <a:latin typeface="Arial" panose="020B0604020202020204" pitchFamily="34" charset="0"/>
                <a:ea typeface="Calibri" panose="020F0502020204030204" pitchFamily="34" charset="0"/>
                <a:cs typeface="Arial" panose="020B0604020202020204" pitchFamily="34" charset="0"/>
              </a:rPr>
              <a:t>and the possibilities to be engaged </a:t>
            </a:r>
            <a:r>
              <a:rPr lang="en-GB" sz="1600" dirty="0">
                <a:latin typeface="Arial" panose="020B0604020202020204" pitchFamily="34" charset="0"/>
                <a:ea typeface="Calibri" panose="020F0502020204030204" pitchFamily="34" charset="0"/>
                <a:cs typeface="Arial" panose="020B0604020202020204" pitchFamily="34" charset="0"/>
              </a:rPr>
              <a:t>in free time </a:t>
            </a:r>
            <a:r>
              <a:rPr lang="en-GB" sz="1600" dirty="0">
                <a:effectLst/>
                <a:latin typeface="Arial" panose="020B0604020202020204" pitchFamily="34" charset="0"/>
                <a:ea typeface="Calibri" panose="020F0502020204030204" pitchFamily="34" charset="0"/>
                <a:cs typeface="Arial" panose="020B0604020202020204" pitchFamily="34" charset="0"/>
              </a:rPr>
              <a:t>cultural activities in their neighbourhood, </a:t>
            </a:r>
          </a:p>
          <a:p>
            <a:pPr lvl="1">
              <a:lnSpc>
                <a:spcPct val="110000"/>
              </a:lnSpc>
              <a:spcBef>
                <a:spcPts val="300"/>
              </a:spcBef>
              <a:buFont typeface="Wingdings" panose="05000000000000000000" pitchFamily="2" charset="2"/>
              <a:buChar char="Ø"/>
              <a:tabLst>
                <a:tab pos="226695" algn="l"/>
                <a:tab pos="453390" algn="l"/>
              </a:tabLst>
            </a:pPr>
            <a:r>
              <a:rPr lang="en-GB" sz="1600" dirty="0">
                <a:effectLst/>
                <a:latin typeface="Arial" panose="020B0604020202020204" pitchFamily="34" charset="0"/>
                <a:ea typeface="Calibri" panose="020F0502020204030204" pitchFamily="34" charset="0"/>
                <a:cs typeface="Arial" panose="020B0604020202020204" pitchFamily="34" charset="0"/>
              </a:rPr>
              <a:t>Helped them to experience a </a:t>
            </a:r>
            <a:r>
              <a:rPr lang="en-GB" sz="1600" u="sng" dirty="0">
                <a:latin typeface="Arial" panose="020B0604020202020204" pitchFamily="34" charset="0"/>
                <a:ea typeface="Calibri" panose="020F0502020204030204" pitchFamily="34" charset="0"/>
                <a:cs typeface="Arial" panose="020B0604020202020204" pitchFamily="34" charset="0"/>
              </a:rPr>
              <a:t>shared community </a:t>
            </a:r>
            <a:r>
              <a:rPr lang="en-GB" sz="1600" u="sng" dirty="0">
                <a:effectLst/>
                <a:latin typeface="Arial" panose="020B0604020202020204" pitchFamily="34" charset="0"/>
                <a:ea typeface="Calibri" panose="020F0502020204030204" pitchFamily="34" charset="0"/>
                <a:cs typeface="Arial" panose="020B0604020202020204" pitchFamily="34" charset="0"/>
              </a:rPr>
              <a:t>identity </a:t>
            </a:r>
            <a:r>
              <a:rPr lang="en-GB" sz="1600" dirty="0">
                <a:effectLst/>
                <a:latin typeface="Arial" panose="020B0604020202020204" pitchFamily="34" charset="0"/>
                <a:ea typeface="Calibri" panose="020F0502020204030204" pitchFamily="34" charset="0"/>
                <a:cs typeface="Arial" panose="020B0604020202020204" pitchFamily="34" charset="0"/>
              </a:rPr>
              <a:t>not only with their classmates but with gown-ups and other inhabitants in their communities. </a:t>
            </a:r>
          </a:p>
          <a:p>
            <a:pPr lvl="1">
              <a:lnSpc>
                <a:spcPct val="110000"/>
              </a:lnSpc>
              <a:spcBef>
                <a:spcPts val="300"/>
              </a:spcBef>
              <a:buFont typeface="Wingdings" panose="05000000000000000000" pitchFamily="2" charset="2"/>
              <a:buChar char="Ø"/>
              <a:tabLst>
                <a:tab pos="226695" algn="l"/>
                <a:tab pos="453390" algn="l"/>
              </a:tabLst>
            </a:pPr>
            <a:r>
              <a:rPr lang="en-GB" sz="1600" dirty="0">
                <a:latin typeface="Arial" panose="020B0604020202020204" pitchFamily="34" charset="0"/>
                <a:ea typeface="Calibri" panose="020F0502020204030204" pitchFamily="34" charset="0"/>
                <a:cs typeface="Arial" panose="020B0604020202020204" pitchFamily="34" charset="0"/>
              </a:rPr>
              <a:t>Hereby promoting the </a:t>
            </a:r>
            <a:r>
              <a:rPr lang="en-GB" sz="1600" u="sng" dirty="0">
                <a:latin typeface="Arial" panose="020B0604020202020204" pitchFamily="34" charset="0"/>
                <a:ea typeface="Calibri" panose="020F0502020204030204" pitchFamily="34" charset="0"/>
                <a:cs typeface="Arial" panose="020B0604020202020204" pitchFamily="34" charset="0"/>
              </a:rPr>
              <a:t>social inclusion, cultural cohesion, and local identity</a:t>
            </a:r>
            <a:r>
              <a:rPr lang="en-GB" sz="1600" dirty="0">
                <a:latin typeface="Arial" panose="020B0604020202020204" pitchFamily="34" charset="0"/>
                <a:ea typeface="Calibri" panose="020F0502020204030204" pitchFamily="34" charset="0"/>
                <a:cs typeface="Arial" panose="020B0604020202020204" pitchFamily="34" charset="0"/>
              </a:rPr>
              <a:t>.</a:t>
            </a:r>
            <a:endParaRPr lang="da-DK" sz="1600" dirty="0">
              <a:effectLst/>
              <a:latin typeface="Arial" panose="020B0604020202020204" pitchFamily="34" charset="0"/>
              <a:ea typeface="Calibri" panose="020F0502020204030204" pitchFamily="34" charset="0"/>
              <a:cs typeface="Arial" panose="020B0604020202020204" pitchFamily="34" charset="0"/>
            </a:endParaRPr>
          </a:p>
          <a:p>
            <a:pPr marL="82296" indent="0">
              <a:lnSpc>
                <a:spcPct val="110000"/>
              </a:lnSpc>
              <a:buNone/>
              <a:tabLst>
                <a:tab pos="226695" algn="l"/>
                <a:tab pos="453390" algn="l"/>
              </a:tabLst>
            </a:pPr>
            <a:endParaRPr lang="da-DK" sz="1800" u="none" strike="noStrike" dirty="0">
              <a:solidFill>
                <a:srgbClr val="222222"/>
              </a:solidFill>
              <a:effectLst/>
              <a:latin typeface="Arial" panose="020B0604020202020204" pitchFamily="34" charset="0"/>
              <a:ea typeface="Cambria" panose="02040503050406030204" pitchFamily="18" charset="0"/>
              <a:cs typeface="Arial" panose="020B0604020202020204" pitchFamily="34" charset="0"/>
            </a:endParaRPr>
          </a:p>
        </p:txBody>
      </p:sp>
      <p:pic>
        <p:nvPicPr>
          <p:cNvPr id="4" name="Billede 3" descr="Arthur Dove distraction 1928.jpg">
            <a:extLst>
              <a:ext uri="{FF2B5EF4-FFF2-40B4-BE49-F238E27FC236}">
                <a16:creationId xmlns:a16="http://schemas.microsoft.com/office/drawing/2014/main" id="{FF7D07AB-0415-B2EC-199B-03C84B1EBF9C}"/>
              </a:ext>
            </a:extLst>
          </p:cNvPr>
          <p:cNvPicPr>
            <a:picLocks noChangeAspect="1"/>
          </p:cNvPicPr>
          <p:nvPr/>
        </p:nvPicPr>
        <p:blipFill>
          <a:blip r:embed="rId2" cstate="print"/>
          <a:stretch>
            <a:fillRect/>
          </a:stretch>
        </p:blipFill>
        <p:spPr>
          <a:xfrm>
            <a:off x="3419872" y="5161374"/>
            <a:ext cx="2232248" cy="1579994"/>
          </a:xfrm>
          <a:prstGeom prst="rect">
            <a:avLst/>
          </a:prstGeom>
        </p:spPr>
      </p:pic>
      <p:sp>
        <p:nvSpPr>
          <p:cNvPr id="5" name="Tekstboks 10">
            <a:extLst>
              <a:ext uri="{FF2B5EF4-FFF2-40B4-BE49-F238E27FC236}">
                <a16:creationId xmlns:a16="http://schemas.microsoft.com/office/drawing/2014/main" id="{229F25CA-DC2E-9B87-53EC-AB00060F644E}"/>
              </a:ext>
            </a:extLst>
          </p:cNvPr>
          <p:cNvSpPr txBox="1"/>
          <p:nvPr/>
        </p:nvSpPr>
        <p:spPr>
          <a:xfrm>
            <a:off x="5868144" y="6341258"/>
            <a:ext cx="2736304" cy="400110"/>
          </a:xfrm>
          <a:prstGeom prst="rect">
            <a:avLst/>
          </a:prstGeom>
          <a:noFill/>
        </p:spPr>
        <p:txBody>
          <a:bodyPr wrap="square" rtlCol="0">
            <a:spAutoFit/>
          </a:bodyPr>
          <a:lstStyle/>
          <a:p>
            <a:r>
              <a:rPr lang="en-GB" sz="1000" dirty="0">
                <a:solidFill>
                  <a:prstClr val="black"/>
                </a:solidFill>
                <a:latin typeface="Arial" pitchFamily="34" charset="0"/>
                <a:cs typeface="Arial" pitchFamily="34" charset="0"/>
              </a:rPr>
              <a:t>Arthur Dove , </a:t>
            </a:r>
          </a:p>
          <a:p>
            <a:r>
              <a:rPr lang="en-GB" sz="1000" dirty="0">
                <a:solidFill>
                  <a:prstClr val="black"/>
                </a:solidFill>
                <a:latin typeface="Arial" pitchFamily="34" charset="0"/>
                <a:cs typeface="Arial" pitchFamily="34" charset="0"/>
              </a:rPr>
              <a:t>Distraction, 1928</a:t>
            </a:r>
          </a:p>
        </p:txBody>
      </p:sp>
      <p:sp>
        <p:nvSpPr>
          <p:cNvPr id="6" name="Pladsholder til diasnummer 7">
            <a:extLst>
              <a:ext uri="{FF2B5EF4-FFF2-40B4-BE49-F238E27FC236}">
                <a16:creationId xmlns:a16="http://schemas.microsoft.com/office/drawing/2014/main" id="{B55A1B6F-C1BF-29EF-35F8-100DCFC181B2}"/>
              </a:ext>
            </a:extLst>
          </p:cNvPr>
          <p:cNvSpPr>
            <a:spLocks noGrp="1"/>
          </p:cNvSpPr>
          <p:nvPr>
            <p:ph type="sldNum" sz="quarter" idx="12"/>
          </p:nvPr>
        </p:nvSpPr>
        <p:spPr>
          <a:xfrm>
            <a:off x="229696" y="130448"/>
            <a:ext cx="457200" cy="332234"/>
          </a:xfrm>
        </p:spPr>
        <p:txBody>
          <a:bodyPr/>
          <a:lstStyle/>
          <a:p>
            <a:fld id="{6BAAE076-7F58-41A9-8F73-CDE9F5E0F14C}" type="slidenum">
              <a:rPr lang="da-DK" b="1" smtClean="0">
                <a:solidFill>
                  <a:schemeClr val="tx2"/>
                </a:solidFill>
              </a:rPr>
              <a:pPr/>
              <a:t>19</a:t>
            </a:fld>
            <a:endParaRPr lang="da-DK" b="1" dirty="0">
              <a:solidFill>
                <a:schemeClr val="tx2"/>
              </a:solidFill>
            </a:endParaRPr>
          </a:p>
        </p:txBody>
      </p:sp>
    </p:spTree>
    <p:extLst>
      <p:ext uri="{BB962C8B-B14F-4D97-AF65-F5344CB8AC3E}">
        <p14:creationId xmlns:p14="http://schemas.microsoft.com/office/powerpoint/2010/main" val="3545963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331640" y="260648"/>
            <a:ext cx="7642096" cy="360040"/>
          </a:xfrm>
        </p:spPr>
        <p:txBody>
          <a:bodyPr>
            <a:noAutofit/>
          </a:bodyPr>
          <a:lstStyle/>
          <a:p>
            <a:r>
              <a:rPr lang="en-GB" sz="3200" dirty="0"/>
              <a:t>Interfolk at a glance </a:t>
            </a:r>
          </a:p>
        </p:txBody>
      </p:sp>
      <p:sp>
        <p:nvSpPr>
          <p:cNvPr id="10" name="Pladsholder til indhold 9"/>
          <p:cNvSpPr>
            <a:spLocks noGrp="1"/>
          </p:cNvSpPr>
          <p:nvPr>
            <p:ph idx="1"/>
          </p:nvPr>
        </p:nvSpPr>
        <p:spPr>
          <a:xfrm>
            <a:off x="1403648" y="908720"/>
            <a:ext cx="7498080" cy="5328592"/>
          </a:xfrm>
        </p:spPr>
        <p:txBody>
          <a:bodyPr>
            <a:normAutofit/>
          </a:bodyPr>
          <a:lstStyle/>
          <a:p>
            <a:pPr marL="360000" indent="-360000">
              <a:lnSpc>
                <a:spcPct val="130000"/>
              </a:lnSpc>
              <a:buNone/>
            </a:pPr>
            <a:r>
              <a:rPr lang="en-GB" sz="1500" dirty="0">
                <a:latin typeface="Arial" pitchFamily="34" charset="0"/>
                <a:cs typeface="Arial" pitchFamily="34" charset="0"/>
              </a:rPr>
              <a:t>Interfolk is a</a:t>
            </a:r>
          </a:p>
          <a:p>
            <a:pPr marL="360000" indent="-360000">
              <a:lnSpc>
                <a:spcPct val="130000"/>
              </a:lnSpc>
              <a:spcBef>
                <a:spcPts val="200"/>
              </a:spcBef>
            </a:pPr>
            <a:r>
              <a:rPr lang="en-GB" sz="1500" dirty="0">
                <a:latin typeface="Arial" pitchFamily="34" charset="0"/>
                <a:cs typeface="Arial" pitchFamily="34" charset="0"/>
              </a:rPr>
              <a:t>non-profit organisation founded in 2008, </a:t>
            </a:r>
          </a:p>
          <a:p>
            <a:pPr marL="360000" indent="-360000">
              <a:lnSpc>
                <a:spcPct val="130000"/>
              </a:lnSpc>
              <a:spcBef>
                <a:spcPts val="200"/>
              </a:spcBef>
            </a:pPr>
            <a:r>
              <a:rPr lang="en-GB" sz="1500" dirty="0">
                <a:latin typeface="Arial" pitchFamily="34" charset="0"/>
                <a:cs typeface="Arial" pitchFamily="34" charset="0"/>
              </a:rPr>
              <a:t>based on individual members,</a:t>
            </a:r>
          </a:p>
          <a:p>
            <a:pPr marL="360000" indent="-360000">
              <a:lnSpc>
                <a:spcPct val="130000"/>
              </a:lnSpc>
              <a:spcBef>
                <a:spcPts val="200"/>
              </a:spcBef>
            </a:pPr>
            <a:r>
              <a:rPr lang="en-GB" sz="1500" dirty="0">
                <a:latin typeface="Arial" pitchFamily="34" charset="0"/>
                <a:cs typeface="Arial" pitchFamily="34" charset="0"/>
              </a:rPr>
              <a:t>sharing an interest in the Grundtvigian tradition of liberal adult education. </a:t>
            </a:r>
          </a:p>
          <a:p>
            <a:pPr marL="360000" indent="-360000">
              <a:lnSpc>
                <a:spcPct val="130000"/>
              </a:lnSpc>
              <a:spcBef>
                <a:spcPts val="1800"/>
              </a:spcBef>
              <a:buNone/>
            </a:pPr>
            <a:r>
              <a:rPr lang="en-GB" sz="1500" dirty="0">
                <a:latin typeface="Arial" pitchFamily="34" charset="0"/>
                <a:cs typeface="Arial" pitchFamily="34" charset="0"/>
              </a:rPr>
              <a:t>The mission is </a:t>
            </a:r>
          </a:p>
          <a:p>
            <a:pPr marL="360000" indent="-360000">
              <a:lnSpc>
                <a:spcPct val="130000"/>
              </a:lnSpc>
              <a:spcBef>
                <a:spcPts val="200"/>
              </a:spcBef>
            </a:pPr>
            <a:r>
              <a:rPr lang="en-GB" sz="1500" dirty="0">
                <a:latin typeface="Arial" pitchFamily="34" charset="0"/>
                <a:cs typeface="Arial" pitchFamily="34" charset="0"/>
              </a:rPr>
              <a:t>to promote democratic learning activities in a civil society context, mainly in the area of liberal adult education and participatory arts, culture and heritage.   </a:t>
            </a:r>
          </a:p>
          <a:p>
            <a:pPr marL="360000" indent="-360000">
              <a:lnSpc>
                <a:spcPct val="130000"/>
              </a:lnSpc>
              <a:spcBef>
                <a:spcPts val="1800"/>
              </a:spcBef>
              <a:buNone/>
            </a:pPr>
            <a:r>
              <a:rPr lang="en-GB" sz="1500" dirty="0">
                <a:latin typeface="Arial" pitchFamily="34" charset="0"/>
                <a:cs typeface="Arial" pitchFamily="34" charset="0"/>
              </a:rPr>
              <a:t>The activities include </a:t>
            </a:r>
          </a:p>
          <a:p>
            <a:pPr marL="360000" indent="-360000">
              <a:lnSpc>
                <a:spcPct val="130000"/>
              </a:lnSpc>
              <a:spcBef>
                <a:spcPts val="200"/>
              </a:spcBef>
            </a:pPr>
            <a:r>
              <a:rPr lang="en-GB" sz="1500" dirty="0">
                <a:latin typeface="Arial" pitchFamily="34" charset="0"/>
                <a:cs typeface="Arial" pitchFamily="34" charset="0"/>
              </a:rPr>
              <a:t>research, surveys and development projects, courses, seminars and debate</a:t>
            </a:r>
          </a:p>
          <a:p>
            <a:pPr marL="360000" indent="-360000">
              <a:lnSpc>
                <a:spcPct val="130000"/>
              </a:lnSpc>
              <a:spcBef>
                <a:spcPts val="200"/>
              </a:spcBef>
            </a:pPr>
            <a:r>
              <a:rPr lang="en-GB" sz="1500" dirty="0">
                <a:latin typeface="Arial" pitchFamily="34" charset="0"/>
                <a:cs typeface="Arial" pitchFamily="34" charset="0"/>
              </a:rPr>
              <a:t>in a Danish, Nordic, and European context.</a:t>
            </a:r>
            <a:r>
              <a:rPr lang="en-US" sz="1500" dirty="0">
                <a:latin typeface="Arial" pitchFamily="34" charset="0"/>
                <a:cs typeface="Arial" pitchFamily="34" charset="0"/>
              </a:rPr>
              <a:t> </a:t>
            </a:r>
            <a:endParaRPr lang="en-GB" sz="1500" dirty="0">
              <a:latin typeface="Arial" pitchFamily="34" charset="0"/>
              <a:cs typeface="Arial" pitchFamily="34" charset="0"/>
            </a:endParaRPr>
          </a:p>
          <a:p>
            <a:pPr marL="360000" indent="-360000">
              <a:lnSpc>
                <a:spcPct val="130000"/>
              </a:lnSpc>
              <a:buNone/>
            </a:pPr>
            <a:endParaRPr lang="en-GB" sz="1600" dirty="0">
              <a:latin typeface="Arial" pitchFamily="34" charset="0"/>
              <a:cs typeface="Arial" pitchFamily="34" charset="0"/>
            </a:endParaRPr>
          </a:p>
          <a:p>
            <a:pPr marL="0" indent="0">
              <a:lnSpc>
                <a:spcPct val="130000"/>
              </a:lnSpc>
              <a:spcBef>
                <a:spcPts val="0"/>
              </a:spcBef>
              <a:buNone/>
            </a:pPr>
            <a:endParaRPr lang="en-GB" sz="1600" dirty="0">
              <a:latin typeface="Arial" pitchFamily="34" charset="0"/>
              <a:cs typeface="Arial" pitchFamily="34" charset="0"/>
            </a:endParaRPr>
          </a:p>
        </p:txBody>
      </p:sp>
      <p:sp>
        <p:nvSpPr>
          <p:cNvPr id="4" name="Tekstboks 3"/>
          <p:cNvSpPr txBox="1"/>
          <p:nvPr/>
        </p:nvSpPr>
        <p:spPr>
          <a:xfrm>
            <a:off x="0" y="5949280"/>
            <a:ext cx="1043608" cy="369332"/>
          </a:xfrm>
          <a:prstGeom prst="rect">
            <a:avLst/>
          </a:prstGeom>
          <a:noFill/>
        </p:spPr>
        <p:txBody>
          <a:bodyPr wrap="square" rtlCol="0">
            <a:spAutoFit/>
          </a:bodyPr>
          <a:lstStyle/>
          <a:p>
            <a:endParaRPr lang="da-DK" dirty="0">
              <a:solidFill>
                <a:prstClr val="black"/>
              </a:solidFill>
            </a:endParaRPr>
          </a:p>
        </p:txBody>
      </p:sp>
      <p:pic>
        <p:nvPicPr>
          <p:cNvPr id="7" name="Pladsholder til indhold 3" descr="rapport_logo, lille.jpg"/>
          <p:cNvPicPr>
            <a:picLocks noChangeAspect="1"/>
          </p:cNvPicPr>
          <p:nvPr/>
        </p:nvPicPr>
        <p:blipFill>
          <a:blip r:embed="rId3" cstate="print"/>
          <a:stretch>
            <a:fillRect/>
          </a:stretch>
        </p:blipFill>
        <p:spPr>
          <a:xfrm>
            <a:off x="166059" y="5983461"/>
            <a:ext cx="621949" cy="670302"/>
          </a:xfrm>
          <a:prstGeom prst="rect">
            <a:avLst/>
          </a:prstGeom>
        </p:spPr>
      </p:pic>
      <p:sp>
        <p:nvSpPr>
          <p:cNvPr id="9" name="Pladsholder til diasnummer 7"/>
          <p:cNvSpPr>
            <a:spLocks noGrp="1"/>
          </p:cNvSpPr>
          <p:nvPr>
            <p:ph type="sldNum" sz="quarter" idx="12"/>
          </p:nvPr>
        </p:nvSpPr>
        <p:spPr>
          <a:xfrm>
            <a:off x="251520" y="332656"/>
            <a:ext cx="457200" cy="476250"/>
          </a:xfrm>
        </p:spPr>
        <p:txBody>
          <a:bodyPr/>
          <a:lstStyle/>
          <a:p>
            <a:fld id="{6BAAE076-7F58-41A9-8F73-CDE9F5E0F14C}" type="slidenum">
              <a:rPr lang="da-DK" b="1" smtClean="0">
                <a:solidFill>
                  <a:srgbClr val="1F497D"/>
                </a:solidFill>
              </a:rPr>
              <a:pPr/>
              <a:t>2</a:t>
            </a:fld>
            <a:endParaRPr lang="da-DK" b="1" dirty="0">
              <a:solidFill>
                <a:srgbClr val="1F497D"/>
              </a:solidFill>
            </a:endParaRPr>
          </a:p>
        </p:txBody>
      </p:sp>
      <p:pic>
        <p:nvPicPr>
          <p:cNvPr id="8" name="Billede 7" descr="Miro, The wall of the moon, 1958.JPG"/>
          <p:cNvPicPr>
            <a:picLocks noChangeAspect="1"/>
          </p:cNvPicPr>
          <p:nvPr/>
        </p:nvPicPr>
        <p:blipFill>
          <a:blip r:embed="rId4" cstate="print"/>
          <a:stretch>
            <a:fillRect/>
          </a:stretch>
        </p:blipFill>
        <p:spPr>
          <a:xfrm>
            <a:off x="2746298" y="4850125"/>
            <a:ext cx="4896544" cy="1679413"/>
          </a:xfrm>
          <a:prstGeom prst="rect">
            <a:avLst/>
          </a:prstGeom>
        </p:spPr>
      </p:pic>
      <p:sp>
        <p:nvSpPr>
          <p:cNvPr id="11" name="Tekstboks 10"/>
          <p:cNvSpPr txBox="1"/>
          <p:nvPr/>
        </p:nvSpPr>
        <p:spPr>
          <a:xfrm>
            <a:off x="2699792" y="6529538"/>
            <a:ext cx="3096344" cy="276999"/>
          </a:xfrm>
          <a:prstGeom prst="rect">
            <a:avLst/>
          </a:prstGeom>
          <a:noFill/>
        </p:spPr>
        <p:txBody>
          <a:bodyPr wrap="square" rtlCol="0">
            <a:spAutoFit/>
          </a:bodyPr>
          <a:lstStyle/>
          <a:p>
            <a:r>
              <a:rPr lang="en-US" sz="1200" dirty="0" err="1">
                <a:solidFill>
                  <a:prstClr val="black"/>
                </a:solidFill>
                <a:latin typeface="Arial" pitchFamily="34" charset="0"/>
                <a:cs typeface="Arial" pitchFamily="34" charset="0"/>
              </a:rPr>
              <a:t>Miro</a:t>
            </a:r>
            <a:r>
              <a:rPr lang="en-US" sz="1200" dirty="0">
                <a:solidFill>
                  <a:prstClr val="black"/>
                </a:solidFill>
                <a:latin typeface="Arial" pitchFamily="34" charset="0"/>
                <a:cs typeface="Arial" pitchFamily="34" charset="0"/>
              </a:rPr>
              <a:t>, The wall of the moon, 1958</a:t>
            </a:r>
            <a:endParaRPr lang="en-GB" sz="12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7261366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9218" name="Titel 1"/>
          <p:cNvSpPr>
            <a:spLocks noGrp="1"/>
          </p:cNvSpPr>
          <p:nvPr>
            <p:ph type="title"/>
          </p:nvPr>
        </p:nvSpPr>
        <p:spPr>
          <a:xfrm>
            <a:off x="1331640" y="116632"/>
            <a:ext cx="7498080" cy="495126"/>
          </a:xfrm>
        </p:spPr>
        <p:txBody>
          <a:bodyPr>
            <a:normAutofit/>
          </a:bodyPr>
          <a:lstStyle/>
          <a:p>
            <a:r>
              <a:rPr lang="da-DK" sz="2400" dirty="0">
                <a:effectLst>
                  <a:outerShdw blurRad="38100" dist="38100" dir="2700000" algn="tl">
                    <a:srgbClr val="000000">
                      <a:alpha val="43137"/>
                    </a:srgbClr>
                  </a:outerShdw>
                </a:effectLst>
              </a:rPr>
              <a:t>Case Study II:  </a:t>
            </a:r>
            <a:r>
              <a:rPr lang="en-GB" sz="2400" dirty="0">
                <a:effectLst>
                  <a:outerShdw blurRad="38100" dist="38100" dir="2700000" algn="tl">
                    <a:srgbClr val="000000">
                      <a:alpha val="43137"/>
                    </a:srgbClr>
                  </a:outerShdw>
                </a:effectLst>
                <a:ea typeface="Calibri" panose="020F0502020204030204" pitchFamily="34" charset="0"/>
                <a:cs typeface="Calibri" panose="020F0502020204030204" pitchFamily="34" charset="0"/>
              </a:rPr>
              <a:t>Time Travel in Lithuania </a:t>
            </a:r>
            <a:endParaRPr lang="da-DK" sz="2400" dirty="0">
              <a:effectLst>
                <a:outerShdw blurRad="38100" dist="38100" dir="2700000" algn="tl">
                  <a:srgbClr val="000000">
                    <a:alpha val="43137"/>
                  </a:srgbClr>
                </a:outerShdw>
              </a:effectLst>
            </a:endParaRPr>
          </a:p>
        </p:txBody>
      </p:sp>
      <p:sp>
        <p:nvSpPr>
          <p:cNvPr id="9219" name="Pladsholder til indhold 2"/>
          <p:cNvSpPr>
            <a:spLocks noGrp="1"/>
          </p:cNvSpPr>
          <p:nvPr>
            <p:ph idx="1"/>
          </p:nvPr>
        </p:nvSpPr>
        <p:spPr>
          <a:xfrm>
            <a:off x="1331640" y="975483"/>
            <a:ext cx="7498080" cy="5760640"/>
          </a:xfrm>
        </p:spPr>
        <p:txBody>
          <a:bodyPr>
            <a:normAutofit fontScale="92500" lnSpcReduction="10000"/>
          </a:bodyPr>
          <a:lstStyle/>
          <a:p>
            <a:pPr marL="0" lvl="0" indent="0">
              <a:lnSpc>
                <a:spcPct val="115000"/>
              </a:lnSpc>
              <a:spcBef>
                <a:spcPts val="200"/>
              </a:spcBef>
              <a:buNone/>
              <a:tabLst>
                <a:tab pos="226695" algn="l"/>
                <a:tab pos="453390" algn="l"/>
              </a:tabLst>
            </a:pPr>
            <a:r>
              <a:rPr lang="en-GB" sz="1600" b="1" dirty="0">
                <a:latin typeface="Arial" panose="020B0604020202020204" pitchFamily="34" charset="0"/>
                <a:ea typeface="Calibri" panose="020F0502020204030204" pitchFamily="34" charset="0"/>
                <a:cs typeface="Arial" panose="020B0604020202020204" pitchFamily="34" charset="0"/>
              </a:rPr>
              <a:t>C</a:t>
            </a:r>
            <a:r>
              <a:rPr lang="en-GB" sz="1600" b="1" dirty="0">
                <a:effectLst/>
                <a:latin typeface="Arial" panose="020B0604020202020204" pitchFamily="34" charset="0"/>
                <a:ea typeface="Calibri" panose="020F0502020204030204" pitchFamily="34" charset="0"/>
                <a:cs typeface="Arial" panose="020B0604020202020204" pitchFamily="34" charset="0"/>
              </a:rPr>
              <a:t>ontext </a:t>
            </a:r>
            <a:r>
              <a:rPr lang="en-GB" sz="1600" dirty="0">
                <a:effectLst/>
                <a:latin typeface="Arial" panose="020B0604020202020204" pitchFamily="34" charset="0"/>
                <a:ea typeface="Calibri" panose="020F0502020204030204" pitchFamily="34" charset="0"/>
                <a:cs typeface="Arial" panose="020B0604020202020204" pitchFamily="34" charset="0"/>
              </a:rPr>
              <a:t>– A Nordplus Adult development project, entitled: “Culture guides for Active Ageing”, in the period: August 2013 – July 2015 with </a:t>
            </a:r>
          </a:p>
          <a:p>
            <a:pPr marL="0" lvl="0" indent="0">
              <a:lnSpc>
                <a:spcPct val="115000"/>
              </a:lnSpc>
              <a:spcBef>
                <a:spcPts val="0"/>
              </a:spcBef>
              <a:buNone/>
              <a:tabLst>
                <a:tab pos="226695" algn="l"/>
                <a:tab pos="453390" algn="l"/>
              </a:tabLst>
            </a:pPr>
            <a:r>
              <a:rPr lang="en-GB" sz="1600" dirty="0">
                <a:latin typeface="Arial" panose="020B0604020202020204" pitchFamily="34" charset="0"/>
                <a:ea typeface="Calibri" panose="020F0502020204030204" pitchFamily="34" charset="0"/>
                <a:cs typeface="Arial" panose="020B0604020202020204" pitchFamily="34" charset="0"/>
              </a:rPr>
              <a:t>5</a:t>
            </a:r>
            <a:r>
              <a:rPr lang="en-GB" sz="1600" dirty="0">
                <a:effectLst/>
                <a:latin typeface="Arial" panose="020B0604020202020204" pitchFamily="34" charset="0"/>
                <a:ea typeface="Calibri" panose="020F0502020204030204" pitchFamily="34" charset="0"/>
                <a:cs typeface="Arial" panose="020B0604020202020204" pitchFamily="34" charset="0"/>
              </a:rPr>
              <a:t> partners from DK, LV, EE, and LT. Interfolk was coordinator. </a:t>
            </a:r>
          </a:p>
          <a:p>
            <a:pPr marL="0" lvl="0" indent="0">
              <a:lnSpc>
                <a:spcPct val="115000"/>
              </a:lnSpc>
              <a:spcBef>
                <a:spcPts val="1200"/>
              </a:spcBef>
              <a:buNone/>
              <a:tabLst>
                <a:tab pos="226695" algn="l"/>
                <a:tab pos="453390" algn="l"/>
              </a:tabLst>
            </a:pPr>
            <a:r>
              <a:rPr lang="en-GB" sz="1600" b="1" dirty="0">
                <a:latin typeface="Arial" panose="020B0604020202020204" pitchFamily="34" charset="0"/>
                <a:ea typeface="Calibri" panose="020F0502020204030204" pitchFamily="34" charset="0"/>
                <a:cs typeface="Arial" panose="020B0604020202020204" pitchFamily="34" charset="0"/>
              </a:rPr>
              <a:t>A</a:t>
            </a:r>
            <a:r>
              <a:rPr lang="en-GB" sz="1600" b="1" dirty="0">
                <a:effectLst/>
                <a:latin typeface="Arial" panose="020B0604020202020204" pitchFamily="34" charset="0"/>
                <a:ea typeface="Calibri" panose="020F0502020204030204" pitchFamily="34" charset="0"/>
                <a:cs typeface="Arial" panose="020B0604020202020204" pitchFamily="34" charset="0"/>
              </a:rPr>
              <a:t>im - </a:t>
            </a:r>
            <a:r>
              <a:rPr lang="en-GB" sz="1600" dirty="0">
                <a:effectLst/>
                <a:latin typeface="Arial" panose="020B0604020202020204" pitchFamily="34" charset="0"/>
                <a:ea typeface="Calibri" panose="020F0502020204030204" pitchFamily="34" charset="0"/>
                <a:cs typeface="Arial" panose="020B0604020202020204" pitchFamily="34" charset="0"/>
              </a:rPr>
              <a:t>to develop new culture guide services for current low- or non-users of art and culture among marginalised senior groups.  </a:t>
            </a:r>
          </a:p>
          <a:p>
            <a:pPr marL="0" lvl="0" indent="0">
              <a:lnSpc>
                <a:spcPct val="115000"/>
              </a:lnSpc>
              <a:spcBef>
                <a:spcPts val="1200"/>
              </a:spcBef>
              <a:buNone/>
              <a:tabLst>
                <a:tab pos="226695" algn="l"/>
                <a:tab pos="453390" algn="l"/>
              </a:tabLst>
            </a:pPr>
            <a:r>
              <a:rPr lang="en-GB" sz="1600" b="1" dirty="0">
                <a:latin typeface="Arial" panose="020B0604020202020204" pitchFamily="34" charset="0"/>
                <a:ea typeface="Calibri" panose="020F0502020204030204" pitchFamily="34" charset="0"/>
                <a:cs typeface="Arial" panose="020B0604020202020204" pitchFamily="34" charset="0"/>
              </a:rPr>
              <a:t>A</a:t>
            </a:r>
            <a:r>
              <a:rPr lang="en-GB" sz="1600" b="1" dirty="0">
                <a:effectLst/>
                <a:latin typeface="Arial" panose="020B0604020202020204" pitchFamily="34" charset="0"/>
                <a:ea typeface="Calibri" panose="020F0502020204030204" pitchFamily="34" charset="0"/>
                <a:cs typeface="Arial" panose="020B0604020202020204" pitchFamily="34" charset="0"/>
              </a:rPr>
              <a:t>ctivities - </a:t>
            </a:r>
            <a:r>
              <a:rPr lang="en-GB" sz="1600" dirty="0">
                <a:effectLst/>
                <a:latin typeface="Arial" panose="020B0604020202020204" pitchFamily="34" charset="0"/>
                <a:ea typeface="Calibri" panose="020F0502020204030204" pitchFamily="34" charset="0"/>
                <a:cs typeface="Arial" panose="020B0604020202020204" pitchFamily="34" charset="0"/>
              </a:rPr>
              <a:t>included pilot works in each partner country, publish a handbook, national conferences and other forms of dissemination. </a:t>
            </a:r>
          </a:p>
          <a:p>
            <a:pPr marL="0" lvl="0" indent="0" algn="just">
              <a:lnSpc>
                <a:spcPct val="115000"/>
              </a:lnSpc>
              <a:spcBef>
                <a:spcPts val="0"/>
              </a:spcBef>
              <a:buNone/>
              <a:tabLst>
                <a:tab pos="226695" algn="l"/>
                <a:tab pos="453390" algn="l"/>
              </a:tabLst>
            </a:pPr>
            <a:endParaRPr lang="en-GB" sz="1600" b="1" dirty="0">
              <a:solidFill>
                <a:srgbClr val="222222"/>
              </a:solidFill>
              <a:effectLst/>
              <a:latin typeface="Arial" panose="020B0604020202020204" pitchFamily="34" charset="0"/>
              <a:ea typeface="Cambria" panose="02040503050406030204" pitchFamily="18" charset="0"/>
              <a:cs typeface="Arial" panose="020B0604020202020204" pitchFamily="34" charset="0"/>
            </a:endParaRPr>
          </a:p>
          <a:p>
            <a:pPr marL="0" lvl="0" indent="0" algn="just">
              <a:lnSpc>
                <a:spcPct val="115000"/>
              </a:lnSpc>
              <a:spcBef>
                <a:spcPts val="2400"/>
              </a:spcBef>
              <a:buNone/>
              <a:tabLst>
                <a:tab pos="226695" algn="l"/>
                <a:tab pos="453390" algn="l"/>
              </a:tabLst>
            </a:pPr>
            <a:r>
              <a:rPr lang="en-GB" sz="1600" b="1" dirty="0">
                <a:solidFill>
                  <a:srgbClr val="222222"/>
                </a:solidFill>
                <a:effectLst/>
                <a:latin typeface="Arial" panose="020B0604020202020204" pitchFamily="34" charset="0"/>
                <a:ea typeface="Cambria" panose="02040503050406030204" pitchFamily="18" charset="0"/>
                <a:cs typeface="Arial" panose="020B0604020202020204" pitchFamily="34" charset="0"/>
              </a:rPr>
              <a:t>The case study </a:t>
            </a:r>
            <a:r>
              <a:rPr lang="en-GB" sz="1600" dirty="0">
                <a:solidFill>
                  <a:srgbClr val="222222"/>
                </a:solidFill>
                <a:effectLst/>
                <a:latin typeface="Arial" panose="020B0604020202020204" pitchFamily="34" charset="0"/>
                <a:ea typeface="Cambria" panose="02040503050406030204" pitchFamily="18" charset="0"/>
                <a:cs typeface="Arial" panose="020B0604020202020204" pitchFamily="34" charset="0"/>
              </a:rPr>
              <a:t>– Pilot work at Open-Air </a:t>
            </a:r>
          </a:p>
          <a:p>
            <a:pPr marL="0" lvl="0" indent="0" algn="just">
              <a:lnSpc>
                <a:spcPct val="115000"/>
              </a:lnSpc>
              <a:spcBef>
                <a:spcPts val="0"/>
              </a:spcBef>
              <a:buNone/>
              <a:tabLst>
                <a:tab pos="226695" algn="l"/>
                <a:tab pos="453390" algn="l"/>
              </a:tabLst>
            </a:pPr>
            <a:r>
              <a:rPr lang="en-GB" sz="1600" dirty="0">
                <a:solidFill>
                  <a:srgbClr val="222222"/>
                </a:solidFill>
                <a:effectLst/>
                <a:latin typeface="Arial" panose="020B0604020202020204" pitchFamily="34" charset="0"/>
                <a:ea typeface="Cambria" panose="02040503050406030204" pitchFamily="18" charset="0"/>
                <a:cs typeface="Arial" panose="020B0604020202020204" pitchFamily="34" charset="0"/>
              </a:rPr>
              <a:t>Museum In Lithuania by elaborating the </a:t>
            </a:r>
          </a:p>
          <a:p>
            <a:pPr marL="0" lvl="0" indent="0" algn="just">
              <a:lnSpc>
                <a:spcPct val="115000"/>
              </a:lnSpc>
              <a:spcBef>
                <a:spcPts val="0"/>
              </a:spcBef>
              <a:buNone/>
              <a:tabLst>
                <a:tab pos="226695" algn="l"/>
                <a:tab pos="453390" algn="l"/>
              </a:tabLst>
            </a:pPr>
            <a:r>
              <a:rPr lang="en-GB" sz="1600" dirty="0">
                <a:solidFill>
                  <a:srgbClr val="222222"/>
                </a:solidFill>
                <a:effectLst/>
                <a:latin typeface="Arial" panose="020B0604020202020204" pitchFamily="34" charset="0"/>
                <a:ea typeface="Cambria" panose="02040503050406030204" pitchFamily="18" charset="0"/>
                <a:cs typeface="Arial" panose="020B0604020202020204" pitchFamily="34" charset="0"/>
              </a:rPr>
              <a:t>“Time Travel” methods </a:t>
            </a:r>
            <a:r>
              <a:rPr lang="en-GB" sz="1600" dirty="0">
                <a:solidFill>
                  <a:srgbClr val="222222"/>
                </a:solidFill>
                <a:latin typeface="Arial" panose="020B0604020202020204" pitchFamily="34" charset="0"/>
                <a:ea typeface="Cambria" panose="02040503050406030204" pitchFamily="18" charset="0"/>
                <a:cs typeface="Arial" panose="020B0604020202020204" pitchFamily="34" charset="0"/>
              </a:rPr>
              <a:t>for </a:t>
            </a:r>
            <a:r>
              <a:rPr lang="en-GB" sz="1600" dirty="0">
                <a:solidFill>
                  <a:srgbClr val="222222"/>
                </a:solidFill>
                <a:effectLst/>
                <a:latin typeface="Arial" panose="020B0604020202020204" pitchFamily="34" charset="0"/>
                <a:ea typeface="Cambria" panose="02040503050406030204" pitchFamily="18" charset="0"/>
                <a:cs typeface="Arial" panose="020B0604020202020204" pitchFamily="34" charset="0"/>
              </a:rPr>
              <a:t>older people,     </a:t>
            </a:r>
          </a:p>
          <a:p>
            <a:pPr marL="0" lvl="0" indent="0" algn="just">
              <a:lnSpc>
                <a:spcPct val="115000"/>
              </a:lnSpc>
              <a:spcBef>
                <a:spcPts val="0"/>
              </a:spcBef>
              <a:buNone/>
              <a:tabLst>
                <a:tab pos="226695" algn="l"/>
                <a:tab pos="453390" algn="l"/>
              </a:tabLst>
            </a:pPr>
            <a:r>
              <a:rPr lang="en-GB" sz="1600" dirty="0">
                <a:solidFill>
                  <a:srgbClr val="222222"/>
                </a:solidFill>
                <a:effectLst/>
                <a:latin typeface="Arial" panose="020B0604020202020204" pitchFamily="34" charset="0"/>
                <a:ea typeface="Cambria" panose="02040503050406030204" pitchFamily="18" charset="0"/>
                <a:cs typeface="Arial" panose="020B0604020202020204" pitchFamily="34" charset="0"/>
              </a:rPr>
              <a:t>in an </a:t>
            </a:r>
            <a:r>
              <a:rPr lang="en-GB" sz="1600" dirty="0">
                <a:effectLst/>
                <a:latin typeface="Arial" panose="020B0604020202020204" pitchFamily="34" charset="0"/>
                <a:ea typeface="Calibri" panose="020F0502020204030204" pitchFamily="34" charset="0"/>
                <a:cs typeface="Arial" panose="020B0604020202020204" pitchFamily="34" charset="0"/>
              </a:rPr>
              <a:t>inter-generational learning context. </a:t>
            </a:r>
          </a:p>
          <a:p>
            <a:pPr marL="0" lvl="0" indent="0" algn="just">
              <a:lnSpc>
                <a:spcPct val="115000"/>
              </a:lnSpc>
              <a:spcBef>
                <a:spcPts val="1200"/>
              </a:spcBef>
              <a:buNone/>
              <a:tabLst>
                <a:tab pos="226695" algn="l"/>
                <a:tab pos="453390" algn="l"/>
              </a:tabLst>
            </a:pPr>
            <a:r>
              <a:rPr lang="en-GB" sz="1600" dirty="0">
                <a:effectLst/>
                <a:latin typeface="Arial" panose="020B0604020202020204" pitchFamily="34" charset="0"/>
                <a:ea typeface="Calibri" panose="020F0502020204030204" pitchFamily="34" charset="0"/>
                <a:cs typeface="Arial" panose="020B0604020202020204" pitchFamily="34" charset="0"/>
              </a:rPr>
              <a:t>The aim was to promote social inclusion,</a:t>
            </a:r>
          </a:p>
          <a:p>
            <a:pPr marL="0" lvl="0" indent="0" algn="just">
              <a:lnSpc>
                <a:spcPct val="115000"/>
              </a:lnSpc>
              <a:spcBef>
                <a:spcPts val="0"/>
              </a:spcBef>
              <a:buNone/>
              <a:tabLst>
                <a:tab pos="226695" algn="l"/>
                <a:tab pos="453390" algn="l"/>
              </a:tabLst>
            </a:pPr>
            <a:r>
              <a:rPr lang="en-GB" sz="1600" dirty="0">
                <a:effectLst/>
                <a:latin typeface="Arial" panose="020B0604020202020204" pitchFamily="34" charset="0"/>
                <a:ea typeface="Calibri" panose="020F0502020204030204" pitchFamily="34" charset="0"/>
                <a:cs typeface="Arial" panose="020B0604020202020204" pitchFamily="34" charset="0"/>
              </a:rPr>
              <a:t>cultural cohesion, and historical identity.</a:t>
            </a:r>
            <a:endParaRPr lang="en-GB" sz="1600" dirty="0">
              <a:solidFill>
                <a:srgbClr val="222222"/>
              </a:solidFill>
              <a:effectLst/>
              <a:latin typeface="Arial" panose="020B0604020202020204" pitchFamily="34" charset="0"/>
              <a:ea typeface="Cambria" panose="02040503050406030204" pitchFamily="18" charset="0"/>
              <a:cs typeface="Arial" panose="020B0604020202020204" pitchFamily="34" charset="0"/>
            </a:endParaRPr>
          </a:p>
          <a:p>
            <a:pPr marL="0" indent="0" algn="just">
              <a:lnSpc>
                <a:spcPct val="115000"/>
              </a:lnSpc>
              <a:spcBef>
                <a:spcPts val="1200"/>
              </a:spcBef>
              <a:buNone/>
              <a:tabLst>
                <a:tab pos="226695" algn="l"/>
                <a:tab pos="453390" algn="l"/>
              </a:tabLst>
            </a:pPr>
            <a:r>
              <a:rPr lang="en-GB" sz="1200" dirty="0">
                <a:effectLst/>
                <a:latin typeface="Arial" panose="020B0604020202020204" pitchFamily="34" charset="0"/>
                <a:ea typeface="Calibri" panose="020F0502020204030204" pitchFamily="34" charset="0"/>
                <a:cs typeface="Arial" panose="020B0604020202020204" pitchFamily="34" charset="0"/>
              </a:rPr>
              <a:t>The event were planned at meetings in the spring 2014, </a:t>
            </a:r>
          </a:p>
          <a:p>
            <a:pPr marL="0" indent="0" algn="just">
              <a:lnSpc>
                <a:spcPct val="115000"/>
              </a:lnSpc>
              <a:spcBef>
                <a:spcPts val="0"/>
              </a:spcBef>
              <a:buNone/>
              <a:tabLst>
                <a:tab pos="226695" algn="l"/>
                <a:tab pos="453390" algn="l"/>
              </a:tabLst>
            </a:pPr>
            <a:r>
              <a:rPr lang="en-GB" sz="1200" dirty="0">
                <a:effectLst/>
                <a:latin typeface="Arial" panose="020B0604020202020204" pitchFamily="34" charset="0"/>
                <a:ea typeface="Calibri" panose="020F0502020204030204" pitchFamily="34" charset="0"/>
                <a:cs typeface="Arial" panose="020B0604020202020204" pitchFamily="34" charset="0"/>
              </a:rPr>
              <a:t>where </a:t>
            </a:r>
            <a:r>
              <a:rPr lang="en-GB" sz="1200" dirty="0">
                <a:latin typeface="Arial" panose="020B0604020202020204" pitchFamily="34" charset="0"/>
                <a:ea typeface="Calibri" panose="020F0502020204030204" pitchFamily="34" charset="0"/>
                <a:cs typeface="Arial" panose="020B0604020202020204" pitchFamily="34" charset="0"/>
              </a:rPr>
              <a:t>representatives participated </a:t>
            </a:r>
            <a:r>
              <a:rPr lang="en-GB" sz="1200" dirty="0">
                <a:effectLst/>
                <a:latin typeface="Arial" panose="020B0604020202020204" pitchFamily="34" charset="0"/>
                <a:ea typeface="Calibri" panose="020F0502020204030204" pitchFamily="34" charset="0"/>
                <a:cs typeface="Arial" panose="020B0604020202020204" pitchFamily="34" charset="0"/>
              </a:rPr>
              <a:t>from </a:t>
            </a:r>
          </a:p>
          <a:p>
            <a:pPr marL="171450" indent="-171450" algn="just">
              <a:lnSpc>
                <a:spcPct val="115000"/>
              </a:lnSpc>
              <a:spcBef>
                <a:spcPts val="0"/>
              </a:spcBef>
              <a:buFont typeface="Arial" panose="020B0604020202020204" pitchFamily="34" charset="0"/>
              <a:buChar char="•"/>
              <a:tabLst>
                <a:tab pos="226695" algn="l"/>
                <a:tab pos="453390" algn="l"/>
              </a:tabLst>
            </a:pPr>
            <a:r>
              <a:rPr lang="en-GB" sz="1200" dirty="0" err="1">
                <a:effectLst/>
                <a:latin typeface="Arial" panose="020B0604020202020204" pitchFamily="34" charset="0"/>
                <a:ea typeface="Calibri" panose="020F0502020204030204" pitchFamily="34" charset="0"/>
                <a:cs typeface="Arial" panose="020B0604020202020204" pitchFamily="34" charset="0"/>
              </a:rPr>
              <a:t>Kaisiadorys</a:t>
            </a:r>
            <a:r>
              <a:rPr lang="en-GB" sz="1200" dirty="0">
                <a:effectLst/>
                <a:latin typeface="Arial" panose="020B0604020202020204" pitchFamily="34" charset="0"/>
                <a:ea typeface="Calibri" panose="020F0502020204030204" pitchFamily="34" charset="0"/>
                <a:cs typeface="Arial" panose="020B0604020202020204" pitchFamily="34" charset="0"/>
              </a:rPr>
              <a:t> municipality, </a:t>
            </a:r>
          </a:p>
          <a:p>
            <a:pPr marL="171450" indent="-171450" algn="just">
              <a:lnSpc>
                <a:spcPct val="115000"/>
              </a:lnSpc>
              <a:spcBef>
                <a:spcPts val="0"/>
              </a:spcBef>
              <a:buFont typeface="Arial" panose="020B0604020202020204" pitchFamily="34" charset="0"/>
              <a:buChar char="•"/>
              <a:tabLst>
                <a:tab pos="226695" algn="l"/>
                <a:tab pos="453390" algn="l"/>
              </a:tabLst>
            </a:pPr>
            <a:r>
              <a:rPr lang="en-GB" sz="1200" dirty="0">
                <a:effectLst/>
                <a:latin typeface="Arial" panose="020B0604020202020204" pitchFamily="34" charset="0"/>
                <a:ea typeface="Calibri" panose="020F0502020204030204" pitchFamily="34" charset="0"/>
                <a:cs typeface="Arial" panose="020B0604020202020204" pitchFamily="34" charset="0"/>
              </a:rPr>
              <a:t>the 3</a:t>
            </a:r>
            <a:r>
              <a:rPr lang="en-GB" sz="1200" baseline="30000" dirty="0">
                <a:effectLst/>
                <a:latin typeface="Arial" panose="020B0604020202020204" pitchFamily="34" charset="0"/>
                <a:ea typeface="Calibri" panose="020F0502020204030204" pitchFamily="34" charset="0"/>
                <a:cs typeface="Arial" panose="020B0604020202020204" pitchFamily="34" charset="0"/>
              </a:rPr>
              <a:t>rd</a:t>
            </a:r>
            <a:r>
              <a:rPr lang="en-GB" sz="1200" dirty="0">
                <a:effectLst/>
                <a:latin typeface="Arial" panose="020B0604020202020204" pitchFamily="34" charset="0"/>
                <a:ea typeface="Calibri" panose="020F0502020204030204" pitchFamily="34" charset="0"/>
                <a:cs typeface="Arial" panose="020B0604020202020204" pitchFamily="34" charset="0"/>
              </a:rPr>
              <a:t> Age University in Kaunas, </a:t>
            </a:r>
          </a:p>
          <a:p>
            <a:pPr marL="171450" indent="-171450" algn="just">
              <a:lnSpc>
                <a:spcPct val="115000"/>
              </a:lnSpc>
              <a:spcBef>
                <a:spcPts val="0"/>
              </a:spcBef>
              <a:buFont typeface="Arial" panose="020B0604020202020204" pitchFamily="34" charset="0"/>
              <a:buChar char="•"/>
              <a:tabLst>
                <a:tab pos="226695" algn="l"/>
                <a:tab pos="453390" algn="l"/>
              </a:tabLst>
            </a:pPr>
            <a:r>
              <a:rPr lang="en-GB" sz="1200" dirty="0">
                <a:effectLst/>
                <a:latin typeface="Arial" panose="020B0604020202020204" pitchFamily="34" charset="0"/>
                <a:ea typeface="Calibri" panose="020F0502020204030204" pitchFamily="34" charset="0"/>
                <a:cs typeface="Arial" panose="020B0604020202020204" pitchFamily="34" charset="0"/>
              </a:rPr>
              <a:t>the Lithuanian Association of Adult Education, and </a:t>
            </a:r>
          </a:p>
          <a:p>
            <a:pPr marL="171450" indent="-171450" algn="just">
              <a:lnSpc>
                <a:spcPct val="115000"/>
              </a:lnSpc>
              <a:spcBef>
                <a:spcPts val="0"/>
              </a:spcBef>
              <a:buFont typeface="Arial" panose="020B0604020202020204" pitchFamily="34" charset="0"/>
              <a:buChar char="•"/>
              <a:tabLst>
                <a:tab pos="226695" algn="l"/>
                <a:tab pos="453390" algn="l"/>
              </a:tabLst>
            </a:pPr>
            <a:r>
              <a:rPr lang="en-GB" sz="1200" dirty="0">
                <a:effectLst/>
                <a:latin typeface="Arial" panose="020B0604020202020204" pitchFamily="34" charset="0"/>
                <a:ea typeface="Calibri" panose="020F0502020204030204" pitchFamily="34" charset="0"/>
                <a:cs typeface="Arial" panose="020B0604020202020204" pitchFamily="34" charset="0"/>
              </a:rPr>
              <a:t>the Lithuanian Open-Air Museum</a:t>
            </a:r>
            <a:endParaRPr lang="en-GB" sz="1800" dirty="0">
              <a:effectLst/>
              <a:latin typeface="Arial" panose="020B0604020202020204" pitchFamily="34" charset="0"/>
              <a:ea typeface="Calibri" panose="020F0502020204030204" pitchFamily="34" charset="0"/>
              <a:cs typeface="Arial" panose="020B0604020202020204" pitchFamily="34" charset="0"/>
            </a:endParaRPr>
          </a:p>
        </p:txBody>
      </p:sp>
      <p:sp>
        <p:nvSpPr>
          <p:cNvPr id="2" name="Pladsholder til diasnummer 7">
            <a:extLst>
              <a:ext uri="{FF2B5EF4-FFF2-40B4-BE49-F238E27FC236}">
                <a16:creationId xmlns:a16="http://schemas.microsoft.com/office/drawing/2014/main" id="{C65B27A0-DC6F-B12F-C493-165599A8E729}"/>
              </a:ext>
            </a:extLst>
          </p:cNvPr>
          <p:cNvSpPr>
            <a:spLocks noGrp="1"/>
          </p:cNvSpPr>
          <p:nvPr>
            <p:ph type="sldNum" sz="quarter" idx="12"/>
          </p:nvPr>
        </p:nvSpPr>
        <p:spPr>
          <a:xfrm>
            <a:off x="201935" y="279524"/>
            <a:ext cx="457200" cy="332234"/>
          </a:xfrm>
        </p:spPr>
        <p:txBody>
          <a:bodyPr/>
          <a:lstStyle/>
          <a:p>
            <a:fld id="{6BAAE076-7F58-41A9-8F73-CDE9F5E0F14C}" type="slidenum">
              <a:rPr lang="da-DK" b="1" smtClean="0">
                <a:solidFill>
                  <a:schemeClr val="tx2"/>
                </a:solidFill>
              </a:rPr>
              <a:pPr/>
              <a:t>20</a:t>
            </a:fld>
            <a:endParaRPr lang="da-DK" b="1" dirty="0">
              <a:solidFill>
                <a:schemeClr val="tx2"/>
              </a:solidFill>
            </a:endParaRPr>
          </a:p>
        </p:txBody>
      </p:sp>
      <p:pic>
        <p:nvPicPr>
          <p:cNvPr id="4" name="Billede 3" descr="Et billede, der indeholder kort, tekst, atlas&#10;&#10;Automatisk genereret beskrivelse">
            <a:extLst>
              <a:ext uri="{FF2B5EF4-FFF2-40B4-BE49-F238E27FC236}">
                <a16:creationId xmlns:a16="http://schemas.microsoft.com/office/drawing/2014/main" id="{02F4D012-C9AD-7748-3FB0-FAB1709B2A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8091" y="3717032"/>
            <a:ext cx="3865910" cy="3163107"/>
          </a:xfrm>
          <a:prstGeom prst="rect">
            <a:avLst/>
          </a:prstGeom>
        </p:spPr>
      </p:pic>
    </p:spTree>
    <p:extLst>
      <p:ext uri="{BB962C8B-B14F-4D97-AF65-F5344CB8AC3E}">
        <p14:creationId xmlns:p14="http://schemas.microsoft.com/office/powerpoint/2010/main" val="10907471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9218" name="Titel 1"/>
          <p:cNvSpPr>
            <a:spLocks noGrp="1"/>
          </p:cNvSpPr>
          <p:nvPr>
            <p:ph type="title"/>
          </p:nvPr>
        </p:nvSpPr>
        <p:spPr>
          <a:xfrm>
            <a:off x="1433353" y="116632"/>
            <a:ext cx="7498080" cy="658018"/>
          </a:xfrm>
        </p:spPr>
        <p:txBody>
          <a:bodyPr>
            <a:normAutofit/>
          </a:bodyPr>
          <a:lstStyle/>
          <a:p>
            <a:r>
              <a:rPr lang="da-DK" sz="2400" dirty="0">
                <a:effectLst>
                  <a:outerShdw blurRad="38100" dist="38100" dir="2700000" algn="tl">
                    <a:srgbClr val="000000">
                      <a:alpha val="43137"/>
                    </a:srgbClr>
                  </a:outerShdw>
                </a:effectLst>
                <a:latin typeface="+mn-lt"/>
              </a:rPr>
              <a:t>Casestudy II: </a:t>
            </a:r>
            <a:r>
              <a:rPr lang="en-GB" sz="2400" dirty="0">
                <a:effectLst>
                  <a:outerShdw blurRad="38100" dist="38100" dir="2700000" algn="tl">
                    <a:srgbClr val="000000">
                      <a:alpha val="43137"/>
                    </a:srgbClr>
                  </a:outerShdw>
                </a:effectLst>
                <a:latin typeface="+mn-lt"/>
                <a:ea typeface="Calibri" panose="020F0502020204030204" pitchFamily="34" charset="0"/>
                <a:cs typeface="Calibri" panose="020F0502020204030204" pitchFamily="34" charset="0"/>
              </a:rPr>
              <a:t>Time Travel in Lithuania </a:t>
            </a:r>
            <a:endParaRPr lang="da-DK" sz="2400" dirty="0">
              <a:effectLst>
                <a:outerShdw blurRad="38100" dist="38100" dir="2700000" algn="tl">
                  <a:srgbClr val="000000">
                    <a:alpha val="43137"/>
                  </a:srgbClr>
                </a:outerShdw>
              </a:effectLst>
              <a:latin typeface="+mn-lt"/>
            </a:endParaRPr>
          </a:p>
        </p:txBody>
      </p:sp>
      <p:pic>
        <p:nvPicPr>
          <p:cNvPr id="2" name="Slika 14" descr="Et billede, der indeholder tøj, person, udendørs, hus&#10;&#10;Automatisk genereret beskrivelse">
            <a:extLst>
              <a:ext uri="{FF2B5EF4-FFF2-40B4-BE49-F238E27FC236}">
                <a16:creationId xmlns:a16="http://schemas.microsoft.com/office/drawing/2014/main" id="{4638B743-9F94-D432-4C93-E5D3CE8E4FD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83889" y="1125538"/>
            <a:ext cx="6948551" cy="4634872"/>
          </a:xfrm>
          <a:prstGeom prst="rect">
            <a:avLst/>
          </a:prstGeom>
        </p:spPr>
      </p:pic>
      <p:sp>
        <p:nvSpPr>
          <p:cNvPr id="3" name="Pladsholder til diasnummer 7">
            <a:extLst>
              <a:ext uri="{FF2B5EF4-FFF2-40B4-BE49-F238E27FC236}">
                <a16:creationId xmlns:a16="http://schemas.microsoft.com/office/drawing/2014/main" id="{7B2A9327-A0B1-F365-9382-638539632D6C}"/>
              </a:ext>
            </a:extLst>
          </p:cNvPr>
          <p:cNvSpPr>
            <a:spLocks noGrp="1"/>
          </p:cNvSpPr>
          <p:nvPr>
            <p:ph type="sldNum" sz="quarter" idx="12"/>
          </p:nvPr>
        </p:nvSpPr>
        <p:spPr>
          <a:xfrm>
            <a:off x="201935" y="279524"/>
            <a:ext cx="457200" cy="332234"/>
          </a:xfrm>
        </p:spPr>
        <p:txBody>
          <a:bodyPr/>
          <a:lstStyle/>
          <a:p>
            <a:fld id="{6BAAE076-7F58-41A9-8F73-CDE9F5E0F14C}" type="slidenum">
              <a:rPr lang="da-DK" b="1" smtClean="0">
                <a:solidFill>
                  <a:schemeClr val="tx2"/>
                </a:solidFill>
              </a:rPr>
              <a:pPr/>
              <a:t>21</a:t>
            </a:fld>
            <a:endParaRPr lang="da-DK" b="1" dirty="0">
              <a:solidFill>
                <a:schemeClr val="tx2"/>
              </a:solidFill>
            </a:endParaRPr>
          </a:p>
        </p:txBody>
      </p:sp>
      <p:sp>
        <p:nvSpPr>
          <p:cNvPr id="6" name="Tekstfelt 5">
            <a:extLst>
              <a:ext uri="{FF2B5EF4-FFF2-40B4-BE49-F238E27FC236}">
                <a16:creationId xmlns:a16="http://schemas.microsoft.com/office/drawing/2014/main" id="{4DBBCB1A-6C6B-BC6F-F9A8-ABB7E569096A}"/>
              </a:ext>
            </a:extLst>
          </p:cNvPr>
          <p:cNvSpPr txBox="1"/>
          <p:nvPr/>
        </p:nvSpPr>
        <p:spPr>
          <a:xfrm>
            <a:off x="1583889" y="5861774"/>
            <a:ext cx="7089218" cy="499047"/>
          </a:xfrm>
          <a:prstGeom prst="rect">
            <a:avLst/>
          </a:prstGeom>
          <a:noFill/>
        </p:spPr>
        <p:txBody>
          <a:bodyPr wrap="square" rtlCol="0">
            <a:spAutoFit/>
          </a:bodyPr>
          <a:lstStyle/>
          <a:p>
            <a:pPr lvl="0" algn="just">
              <a:lnSpc>
                <a:spcPct val="115000"/>
              </a:lnSpc>
              <a:spcBef>
                <a:spcPts val="200"/>
              </a:spcBef>
              <a:tabLst>
                <a:tab pos="226695" algn="l"/>
                <a:tab pos="453390" algn="l"/>
              </a:tabLst>
            </a:pPr>
            <a:r>
              <a:rPr lang="en-GB" sz="1200" dirty="0">
                <a:effectLst/>
                <a:latin typeface="Arial" panose="020B0604020202020204" pitchFamily="34" charset="0"/>
                <a:ea typeface="Calibri" panose="020F0502020204030204" pitchFamily="34" charset="0"/>
                <a:cs typeface="Arial" panose="020B0604020202020204" pitchFamily="34" charset="0"/>
              </a:rPr>
              <a:t>The title of the time travelling programme was: „Holiday in the countryside of Lithuania in the 30s of the 20th century.” It took place with 4 events during the Assumption Day, 15th of August 2014.</a:t>
            </a:r>
          </a:p>
        </p:txBody>
      </p:sp>
    </p:spTree>
    <p:extLst>
      <p:ext uri="{BB962C8B-B14F-4D97-AF65-F5344CB8AC3E}">
        <p14:creationId xmlns:p14="http://schemas.microsoft.com/office/powerpoint/2010/main" val="37772482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9218" name="Titel 1"/>
          <p:cNvSpPr>
            <a:spLocks noGrp="1"/>
          </p:cNvSpPr>
          <p:nvPr>
            <p:ph type="title"/>
          </p:nvPr>
        </p:nvSpPr>
        <p:spPr>
          <a:xfrm>
            <a:off x="1259632" y="136853"/>
            <a:ext cx="7498080" cy="658018"/>
          </a:xfrm>
        </p:spPr>
        <p:txBody>
          <a:bodyPr>
            <a:normAutofit/>
          </a:bodyPr>
          <a:lstStyle/>
          <a:p>
            <a:r>
              <a:rPr lang="da-DK" sz="2400" dirty="0">
                <a:effectLst>
                  <a:outerShdw blurRad="38100" dist="38100" dir="2700000" algn="tl">
                    <a:srgbClr val="000000">
                      <a:alpha val="43137"/>
                    </a:srgbClr>
                  </a:outerShdw>
                </a:effectLst>
                <a:latin typeface="+mn-lt"/>
              </a:rPr>
              <a:t>Case Study II: </a:t>
            </a:r>
            <a:r>
              <a:rPr lang="en-GB" sz="2400" dirty="0">
                <a:effectLst>
                  <a:outerShdw blurRad="38100" dist="38100" dir="2700000" algn="tl">
                    <a:srgbClr val="000000">
                      <a:alpha val="43137"/>
                    </a:srgbClr>
                  </a:outerShdw>
                </a:effectLst>
                <a:latin typeface="+mn-lt"/>
                <a:ea typeface="Calibri" panose="020F0502020204030204" pitchFamily="34" charset="0"/>
                <a:cs typeface="Calibri" panose="020F0502020204030204" pitchFamily="34" charset="0"/>
              </a:rPr>
              <a:t>Methods and activities</a:t>
            </a:r>
            <a:endParaRPr lang="da-DK" sz="2400" dirty="0">
              <a:effectLst>
                <a:outerShdw blurRad="38100" dist="38100" dir="2700000" algn="tl">
                  <a:srgbClr val="000000">
                    <a:alpha val="43137"/>
                  </a:srgbClr>
                </a:outerShdw>
              </a:effectLst>
            </a:endParaRPr>
          </a:p>
        </p:txBody>
      </p:sp>
      <p:sp>
        <p:nvSpPr>
          <p:cNvPr id="9219" name="Pladsholder til indhold 2"/>
          <p:cNvSpPr>
            <a:spLocks noGrp="1"/>
          </p:cNvSpPr>
          <p:nvPr>
            <p:ph idx="1"/>
          </p:nvPr>
        </p:nvSpPr>
        <p:spPr>
          <a:xfrm>
            <a:off x="1331640" y="794871"/>
            <a:ext cx="7498080" cy="4800600"/>
          </a:xfrm>
        </p:spPr>
        <p:txBody>
          <a:bodyPr>
            <a:normAutofit/>
          </a:bodyPr>
          <a:lstStyle/>
          <a:p>
            <a:pPr marL="0" lvl="0" indent="0" algn="just">
              <a:lnSpc>
                <a:spcPct val="115000"/>
              </a:lnSpc>
              <a:spcBef>
                <a:spcPts val="200"/>
              </a:spcBef>
              <a:buNone/>
              <a:tabLst>
                <a:tab pos="226695" algn="l"/>
                <a:tab pos="453390" algn="l"/>
              </a:tabLst>
            </a:pPr>
            <a:r>
              <a:rPr lang="en-GB" sz="1600" b="1" u="none" strike="noStrike" dirty="0">
                <a:solidFill>
                  <a:srgbClr val="222222"/>
                </a:solidFill>
                <a:effectLst/>
                <a:latin typeface="Arial" panose="020B0604020202020204" pitchFamily="34" charset="0"/>
                <a:ea typeface="Cambria" panose="02040503050406030204" pitchFamily="18" charset="0"/>
                <a:cs typeface="Arial" panose="020B0604020202020204" pitchFamily="34" charset="0"/>
              </a:rPr>
              <a:t>The methodology:</a:t>
            </a:r>
          </a:p>
          <a:p>
            <a:pPr marL="342900" lvl="0" indent="-342900" algn="just">
              <a:lnSpc>
                <a:spcPct val="115000"/>
              </a:lnSpc>
              <a:spcBef>
                <a:spcPts val="1200"/>
              </a:spcBef>
              <a:buFont typeface="Symbol" panose="05050102010706020507" pitchFamily="18" charset="2"/>
              <a:buChar char=""/>
              <a:tabLst>
                <a:tab pos="226695" algn="l"/>
                <a:tab pos="453390" algn="l"/>
              </a:tabLst>
            </a:pPr>
            <a:r>
              <a:rPr lang="en-GB" sz="1600" dirty="0">
                <a:latin typeface="Arial" panose="020B0604020202020204" pitchFamily="34" charset="0"/>
                <a:ea typeface="Calibri" panose="020F0502020204030204" pitchFamily="34" charset="0"/>
                <a:cs typeface="Arial" panose="020B0604020202020204" pitchFamily="34" charset="0"/>
              </a:rPr>
              <a:t>I</a:t>
            </a:r>
            <a:r>
              <a:rPr lang="en-GB" sz="1600" dirty="0">
                <a:effectLst/>
                <a:latin typeface="Arial" panose="020B0604020202020204" pitchFamily="34" charset="0"/>
                <a:ea typeface="Calibri" panose="020F0502020204030204" pitchFamily="34" charset="0"/>
                <a:cs typeface="Arial" panose="020B0604020202020204" pitchFamily="34" charset="0"/>
              </a:rPr>
              <a:t>ncludes role plays based on local events and things from the past, where the group learning about historical facts is combined with involvement of values, feelings, attitudes, and capacity to reflect. </a:t>
            </a:r>
          </a:p>
          <a:p>
            <a:pPr marL="342900" lvl="0" indent="-342900" algn="just">
              <a:lnSpc>
                <a:spcPct val="115000"/>
              </a:lnSpc>
              <a:spcBef>
                <a:spcPts val="1200"/>
              </a:spcBef>
              <a:buFont typeface="Symbol" panose="05050102010706020507" pitchFamily="18" charset="2"/>
              <a:buChar char=""/>
              <a:tabLst>
                <a:tab pos="226695" algn="l"/>
                <a:tab pos="453390" algn="l"/>
              </a:tabLst>
            </a:pPr>
            <a:r>
              <a:rPr lang="en-GB" sz="1600" dirty="0">
                <a:latin typeface="Arial" panose="020B0604020202020204" pitchFamily="34" charset="0"/>
                <a:ea typeface="Calibri" panose="020F0502020204030204" pitchFamily="34" charset="0"/>
                <a:cs typeface="Arial" panose="020B0604020202020204" pitchFamily="34" charset="0"/>
              </a:rPr>
              <a:t>D</a:t>
            </a:r>
            <a:r>
              <a:rPr lang="en-GB" sz="1600" dirty="0">
                <a:effectLst/>
                <a:latin typeface="Arial" panose="020B0604020202020204" pitchFamily="34" charset="0"/>
                <a:ea typeface="Calibri" panose="020F0502020204030204" pitchFamily="34" charset="0"/>
                <a:cs typeface="Arial" panose="020B0604020202020204" pitchFamily="34" charset="0"/>
              </a:rPr>
              <a:t>uring the time travelling all participants used specific stories, artefacts, and activities to create alive scenes and narratives</a:t>
            </a:r>
            <a:r>
              <a:rPr lang="en-GB" sz="1600" dirty="0">
                <a:latin typeface="Arial" panose="020B0604020202020204" pitchFamily="34" charset="0"/>
                <a:ea typeface="Calibri" panose="020F0502020204030204" pitchFamily="34" charset="0"/>
                <a:cs typeface="Arial" panose="020B0604020202020204" pitchFamily="34" charset="0"/>
              </a:rPr>
              <a:t>.</a:t>
            </a:r>
          </a:p>
          <a:p>
            <a:pPr marL="342900" lvl="0" indent="-342900" algn="just">
              <a:lnSpc>
                <a:spcPct val="115000"/>
              </a:lnSpc>
              <a:spcBef>
                <a:spcPts val="1200"/>
              </a:spcBef>
              <a:buFont typeface="Symbol" panose="05050102010706020507" pitchFamily="18" charset="2"/>
              <a:buChar char=""/>
              <a:tabLst>
                <a:tab pos="226695" algn="l"/>
                <a:tab pos="453390" algn="l"/>
              </a:tabLst>
            </a:pPr>
            <a:r>
              <a:rPr lang="en-GB" sz="1600" dirty="0">
                <a:effectLst/>
                <a:latin typeface="Arial" panose="020B0604020202020204" pitchFamily="34" charset="0"/>
                <a:ea typeface="Calibri" panose="020F0502020204030204" pitchFamily="34" charset="0"/>
                <a:cs typeface="Arial" panose="020B0604020202020204" pitchFamily="34" charset="0"/>
              </a:rPr>
              <a:t>Here young people also acted for the elder with dancing, acting etc. The end-users were in this case the museums visitors of different age this day (around 3000) including elderly families with more generations. </a:t>
            </a:r>
            <a:endParaRPr lang="da-DK" sz="1600" u="none" strike="noStrike" dirty="0">
              <a:solidFill>
                <a:srgbClr val="222222"/>
              </a:solidFill>
              <a:effectLst/>
              <a:latin typeface="Arial" panose="020B0604020202020204" pitchFamily="34" charset="0"/>
              <a:ea typeface="Cambria" panose="02040503050406030204" pitchFamily="18" charset="0"/>
              <a:cs typeface="Arial" panose="020B0604020202020204" pitchFamily="34" charset="0"/>
            </a:endParaRPr>
          </a:p>
        </p:txBody>
      </p:sp>
      <p:sp>
        <p:nvSpPr>
          <p:cNvPr id="2" name="Pladsholder til diasnummer 7">
            <a:extLst>
              <a:ext uri="{FF2B5EF4-FFF2-40B4-BE49-F238E27FC236}">
                <a16:creationId xmlns:a16="http://schemas.microsoft.com/office/drawing/2014/main" id="{1E1E717A-E139-4482-BA80-FEF3894A4A65}"/>
              </a:ext>
            </a:extLst>
          </p:cNvPr>
          <p:cNvSpPr>
            <a:spLocks noGrp="1"/>
          </p:cNvSpPr>
          <p:nvPr>
            <p:ph type="sldNum" sz="quarter" idx="12"/>
          </p:nvPr>
        </p:nvSpPr>
        <p:spPr>
          <a:xfrm>
            <a:off x="201935" y="279524"/>
            <a:ext cx="457200" cy="332234"/>
          </a:xfrm>
        </p:spPr>
        <p:txBody>
          <a:bodyPr/>
          <a:lstStyle/>
          <a:p>
            <a:fld id="{6BAAE076-7F58-41A9-8F73-CDE9F5E0F14C}" type="slidenum">
              <a:rPr lang="da-DK" b="1" smtClean="0">
                <a:solidFill>
                  <a:schemeClr val="tx2"/>
                </a:solidFill>
              </a:rPr>
              <a:pPr/>
              <a:t>22</a:t>
            </a:fld>
            <a:endParaRPr lang="da-DK" b="1" dirty="0">
              <a:solidFill>
                <a:schemeClr val="tx2"/>
              </a:solidFill>
            </a:endParaRPr>
          </a:p>
        </p:txBody>
      </p:sp>
      <p:pic>
        <p:nvPicPr>
          <p:cNvPr id="3" name="Slika 15">
            <a:extLst>
              <a:ext uri="{FF2B5EF4-FFF2-40B4-BE49-F238E27FC236}">
                <a16:creationId xmlns:a16="http://schemas.microsoft.com/office/drawing/2014/main" id="{36417257-D53B-7433-4E71-89ABABD3A0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3688" y="4040926"/>
            <a:ext cx="4017883" cy="2680221"/>
          </a:xfrm>
          <a:prstGeom prst="rect">
            <a:avLst/>
          </a:prstGeom>
        </p:spPr>
      </p:pic>
      <p:sp>
        <p:nvSpPr>
          <p:cNvPr id="5" name="Tekstfelt 4">
            <a:extLst>
              <a:ext uri="{FF2B5EF4-FFF2-40B4-BE49-F238E27FC236}">
                <a16:creationId xmlns:a16="http://schemas.microsoft.com/office/drawing/2014/main" id="{FA63580B-45C8-CA6E-3903-B6411434EC65}"/>
              </a:ext>
            </a:extLst>
          </p:cNvPr>
          <p:cNvSpPr txBox="1"/>
          <p:nvPr/>
        </p:nvSpPr>
        <p:spPr>
          <a:xfrm>
            <a:off x="5868144" y="5745657"/>
            <a:ext cx="2961576" cy="646331"/>
          </a:xfrm>
          <a:prstGeom prst="rect">
            <a:avLst/>
          </a:prstGeom>
          <a:noFill/>
        </p:spPr>
        <p:txBody>
          <a:bodyPr wrap="square" rtlCol="0">
            <a:spAutoFit/>
          </a:bodyPr>
          <a:lstStyle/>
          <a:p>
            <a:r>
              <a:rPr lang="en-GB" sz="1200" dirty="0">
                <a:effectLst/>
                <a:latin typeface="Arial" panose="020B0604020202020204" pitchFamily="34" charset="0"/>
                <a:ea typeface="Montserrat" panose="00000500000000000000" pitchFamily="2" charset="0"/>
                <a:cs typeface="Arial" panose="020B0604020202020204" pitchFamily="34" charset="0"/>
              </a:rPr>
              <a:t>One of the four time travelling sessions starts </a:t>
            </a:r>
            <a:r>
              <a:rPr lang="en-GB" sz="1200" dirty="0">
                <a:latin typeface="Arial" panose="020B0604020202020204" pitchFamily="34" charset="0"/>
                <a:ea typeface="Calibri" panose="020F0502020204030204" pitchFamily="34" charset="0"/>
                <a:cs typeface="Arial" panose="020B0604020202020204" pitchFamily="34" charset="0"/>
              </a:rPr>
              <a:t>at</a:t>
            </a:r>
            <a:r>
              <a:rPr lang="en-GB" sz="1200" dirty="0">
                <a:effectLst/>
                <a:latin typeface="Arial" panose="020B0604020202020204" pitchFamily="34" charset="0"/>
                <a:ea typeface="Calibri" panose="020F0502020204030204" pitchFamily="34" charset="0"/>
                <a:cs typeface="Arial" panose="020B0604020202020204" pitchFamily="34" charset="0"/>
              </a:rPr>
              <a:t> the Assumption Day, </a:t>
            </a:r>
          </a:p>
          <a:p>
            <a:r>
              <a:rPr lang="en-GB" sz="1200" dirty="0">
                <a:effectLst/>
                <a:latin typeface="Arial" panose="020B0604020202020204" pitchFamily="34" charset="0"/>
                <a:ea typeface="Calibri" panose="020F0502020204030204" pitchFamily="34" charset="0"/>
                <a:cs typeface="Arial" panose="020B0604020202020204" pitchFamily="34" charset="0"/>
              </a:rPr>
              <a:t>15th of August 2014.</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1315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9218" name="Titel 1"/>
          <p:cNvSpPr>
            <a:spLocks noGrp="1"/>
          </p:cNvSpPr>
          <p:nvPr>
            <p:ph type="title"/>
          </p:nvPr>
        </p:nvSpPr>
        <p:spPr>
          <a:xfrm>
            <a:off x="1433509" y="116632"/>
            <a:ext cx="7498080" cy="576064"/>
          </a:xfrm>
        </p:spPr>
        <p:txBody>
          <a:bodyPr>
            <a:normAutofit/>
          </a:bodyPr>
          <a:lstStyle/>
          <a:p>
            <a:r>
              <a:rPr lang="en-GB" sz="2400" dirty="0">
                <a:effectLst>
                  <a:outerShdw blurRad="38100" dist="38100" dir="2700000" algn="tl">
                    <a:srgbClr val="000000">
                      <a:alpha val="43137"/>
                    </a:srgbClr>
                  </a:outerShdw>
                </a:effectLst>
                <a:latin typeface="+mn-lt"/>
              </a:rPr>
              <a:t>Case Study II: </a:t>
            </a:r>
            <a:r>
              <a:rPr lang="en-GB" sz="2400" dirty="0">
                <a:effectLst>
                  <a:outerShdw blurRad="38100" dist="38100" dir="2700000" algn="tl">
                    <a:srgbClr val="000000">
                      <a:alpha val="43137"/>
                    </a:srgbClr>
                  </a:outerShdw>
                </a:effectLst>
                <a:latin typeface="+mn-lt"/>
                <a:cs typeface="Calibri" panose="020F0502020204030204" pitchFamily="34" charset="0"/>
              </a:rPr>
              <a:t> </a:t>
            </a:r>
            <a:r>
              <a:rPr lang="en-GB" sz="2400" dirty="0">
                <a:effectLst>
                  <a:outerShdw blurRad="38100" dist="38100" dir="2700000" algn="tl">
                    <a:srgbClr val="000000">
                      <a:alpha val="43137"/>
                    </a:srgbClr>
                  </a:outerShdw>
                </a:effectLst>
                <a:latin typeface="+mn-lt"/>
              </a:rPr>
              <a:t>The learning outcome</a:t>
            </a:r>
          </a:p>
        </p:txBody>
      </p:sp>
      <p:sp>
        <p:nvSpPr>
          <p:cNvPr id="9219" name="Pladsholder til indhold 2"/>
          <p:cNvSpPr>
            <a:spLocks noGrp="1"/>
          </p:cNvSpPr>
          <p:nvPr>
            <p:ph idx="1"/>
          </p:nvPr>
        </p:nvSpPr>
        <p:spPr>
          <a:xfrm>
            <a:off x="1433509" y="908720"/>
            <a:ext cx="7498080" cy="3312368"/>
          </a:xfrm>
        </p:spPr>
        <p:txBody>
          <a:bodyPr>
            <a:normAutofit/>
          </a:bodyPr>
          <a:lstStyle/>
          <a:p>
            <a:pPr marL="82296" indent="0" algn="just">
              <a:lnSpc>
                <a:spcPct val="110000"/>
              </a:lnSpc>
              <a:spcBef>
                <a:spcPts val="600"/>
              </a:spcBef>
              <a:buNone/>
            </a:pPr>
            <a:r>
              <a:rPr lang="en-GB" sz="1600" dirty="0">
                <a:effectLst/>
                <a:latin typeface="Arial" panose="020B0604020202020204" pitchFamily="34" charset="0"/>
                <a:ea typeface="Calibri" panose="020F0502020204030204" pitchFamily="34" charset="0"/>
                <a:cs typeface="Arial" panose="020B0604020202020204" pitchFamily="34" charset="0"/>
              </a:rPr>
              <a:t>The evaluations of the events indicated the Time Travel approach:</a:t>
            </a:r>
            <a:endParaRPr lang="en-GB" sz="1600" dirty="0">
              <a:latin typeface="Arial" panose="020B0604020202020204" pitchFamily="34" charset="0"/>
              <a:ea typeface="Calibri" panose="020F0502020204030204" pitchFamily="34" charset="0"/>
              <a:cs typeface="Arial" panose="020B0604020202020204" pitchFamily="34" charset="0"/>
            </a:endParaRPr>
          </a:p>
          <a:p>
            <a:pPr algn="just">
              <a:lnSpc>
                <a:spcPct val="110000"/>
              </a:lnSpc>
            </a:pPr>
            <a:r>
              <a:rPr lang="en-GB" sz="1600" dirty="0">
                <a:latin typeface="Arial" panose="020B0604020202020204" pitchFamily="34" charset="0"/>
                <a:ea typeface="Calibri" panose="020F0502020204030204" pitchFamily="34" charset="0"/>
                <a:cs typeface="Arial" panose="020B0604020202020204" pitchFamily="34" charset="0"/>
              </a:rPr>
              <a:t>Developed i</a:t>
            </a:r>
            <a:r>
              <a:rPr lang="en-GB" sz="1600" dirty="0">
                <a:effectLst/>
                <a:latin typeface="Arial" panose="020B0604020202020204" pitchFamily="34" charset="0"/>
                <a:ea typeface="Calibri" panose="020F0502020204030204" pitchFamily="34" charset="0"/>
                <a:cs typeface="Arial" panose="020B0604020202020204" pitchFamily="34" charset="0"/>
              </a:rPr>
              <a:t>nter-generational bonding </a:t>
            </a:r>
          </a:p>
          <a:p>
            <a:pPr algn="just">
              <a:lnSpc>
                <a:spcPct val="110000"/>
              </a:lnSpc>
            </a:pPr>
            <a:r>
              <a:rPr lang="en-GB" sz="1600" dirty="0">
                <a:effectLst/>
                <a:latin typeface="Arial" panose="020B0604020202020204" pitchFamily="34" charset="0"/>
                <a:ea typeface="Calibri" panose="020F0502020204030204" pitchFamily="34" charset="0"/>
                <a:cs typeface="Arial" panose="020B0604020202020204" pitchFamily="34" charset="0"/>
              </a:rPr>
              <a:t>Strengthen the </a:t>
            </a:r>
            <a:r>
              <a:rPr lang="en-GB" sz="1600" dirty="0">
                <a:latin typeface="Arial" panose="020B0604020202020204" pitchFamily="34" charset="0"/>
                <a:ea typeface="Calibri" panose="020F0502020204030204" pitchFamily="34" charset="0"/>
                <a:cs typeface="Arial" panose="020B0604020202020204" pitchFamily="34" charset="0"/>
              </a:rPr>
              <a:t>historical </a:t>
            </a:r>
            <a:r>
              <a:rPr lang="en-GB" sz="1600" dirty="0">
                <a:effectLst/>
                <a:latin typeface="Arial" panose="020B0604020202020204" pitchFamily="34" charset="0"/>
                <a:ea typeface="Calibri" panose="020F0502020204030204" pitchFamily="34" charset="0"/>
                <a:cs typeface="Arial" panose="020B0604020202020204" pitchFamily="34" charset="0"/>
              </a:rPr>
              <a:t>identity and sense of belonging</a:t>
            </a:r>
          </a:p>
          <a:p>
            <a:pPr marL="82296" indent="0" algn="just">
              <a:lnSpc>
                <a:spcPct val="110000"/>
              </a:lnSpc>
              <a:spcBef>
                <a:spcPts val="2400"/>
              </a:spcBef>
              <a:buNone/>
            </a:pPr>
            <a:r>
              <a:rPr lang="en-GB" sz="1600" dirty="0">
                <a:effectLst/>
                <a:latin typeface="Arial" panose="020B0604020202020204" pitchFamily="34" charset="0"/>
                <a:ea typeface="Calibri" panose="020F0502020204030204" pitchFamily="34" charset="0"/>
                <a:cs typeface="Arial" panose="020B0604020202020204" pitchFamily="34" charset="0"/>
              </a:rPr>
              <a:t>In general, the free, civic learning context, where different citizen groups worked and created together, helped:</a:t>
            </a:r>
          </a:p>
          <a:p>
            <a:pPr algn="just">
              <a:lnSpc>
                <a:spcPct val="110000"/>
              </a:lnSpc>
            </a:pPr>
            <a:r>
              <a:rPr lang="en-GB" sz="1600" dirty="0">
                <a:effectLst/>
                <a:latin typeface="Arial" panose="020B0604020202020204" pitchFamily="34" charset="0"/>
                <a:ea typeface="Calibri" panose="020F0502020204030204" pitchFamily="34" charset="0"/>
                <a:cs typeface="Arial" panose="020B0604020202020204" pitchFamily="34" charset="0"/>
              </a:rPr>
              <a:t>to strengthen the recognition and understanding between the generations, from children, young people, adult and senior citizens; and </a:t>
            </a:r>
          </a:p>
          <a:p>
            <a:pPr algn="just">
              <a:lnSpc>
                <a:spcPct val="110000"/>
              </a:lnSpc>
            </a:pPr>
            <a:r>
              <a:rPr lang="en-GB" sz="1600" dirty="0">
                <a:effectLst/>
                <a:latin typeface="Arial" panose="020B0604020202020204" pitchFamily="34" charset="0"/>
                <a:ea typeface="Calibri" panose="020F0502020204030204" pitchFamily="34" charset="0"/>
                <a:cs typeface="Arial" panose="020B0604020202020204" pitchFamily="34" charset="0"/>
              </a:rPr>
              <a:t>to build bridges between the past and the present,</a:t>
            </a:r>
            <a:r>
              <a:rPr lang="en-GB" sz="1600" dirty="0">
                <a:latin typeface="Arial" panose="020B0604020202020204" pitchFamily="34" charset="0"/>
                <a:ea typeface="Calibri" panose="020F0502020204030204" pitchFamily="34" charset="0"/>
                <a:cs typeface="Arial" panose="020B0604020202020204" pitchFamily="34" charset="0"/>
              </a:rPr>
              <a:t> and </a:t>
            </a:r>
          </a:p>
          <a:p>
            <a:pPr algn="just">
              <a:lnSpc>
                <a:spcPct val="110000"/>
              </a:lnSpc>
            </a:pPr>
            <a:r>
              <a:rPr lang="en-GB" sz="1600" dirty="0">
                <a:latin typeface="Arial" panose="020B0604020202020204" pitchFamily="34" charset="0"/>
                <a:ea typeface="Calibri" panose="020F0502020204030204" pitchFamily="34" charset="0"/>
                <a:cs typeface="Arial" panose="020B0604020202020204" pitchFamily="34" charset="0"/>
              </a:rPr>
              <a:t>to promote mutual recognition as being part of the same bigger history.</a:t>
            </a:r>
          </a:p>
          <a:p>
            <a:pPr algn="just">
              <a:lnSpc>
                <a:spcPct val="110000"/>
              </a:lnSpc>
            </a:pPr>
            <a:endParaRPr lang="en-GB" sz="1600" dirty="0">
              <a:latin typeface="Arial" panose="020B0604020202020204" pitchFamily="34" charset="0"/>
              <a:ea typeface="Calibri" panose="020F0502020204030204" pitchFamily="34" charset="0"/>
              <a:cs typeface="Arial" panose="020B0604020202020204" pitchFamily="34" charset="0"/>
            </a:endParaRPr>
          </a:p>
          <a:p>
            <a:pPr marL="82296" indent="0" algn="just">
              <a:lnSpc>
                <a:spcPct val="110000"/>
              </a:lnSpc>
              <a:buNone/>
            </a:pPr>
            <a:endParaRPr lang="en-GB" sz="1600" dirty="0">
              <a:latin typeface="Arial" panose="020B0604020202020204" pitchFamily="34" charset="0"/>
              <a:ea typeface="Calibri" panose="020F0502020204030204" pitchFamily="34" charset="0"/>
              <a:cs typeface="Arial" panose="020B0604020202020204" pitchFamily="34" charset="0"/>
            </a:endParaRPr>
          </a:p>
          <a:p>
            <a:pPr marL="82296" indent="0" algn="just">
              <a:lnSpc>
                <a:spcPct val="110000"/>
              </a:lnSpc>
              <a:spcBef>
                <a:spcPts val="600"/>
              </a:spcBef>
              <a:buNone/>
            </a:pPr>
            <a:endParaRPr lang="da-DK" sz="1600" dirty="0">
              <a:effectLst/>
              <a:latin typeface="Arial" panose="020B0604020202020204" pitchFamily="34" charset="0"/>
              <a:ea typeface="Calibri" panose="020F0502020204030204" pitchFamily="34" charset="0"/>
              <a:cs typeface="Arial" panose="020B0604020202020204" pitchFamily="34" charset="0"/>
            </a:endParaRPr>
          </a:p>
        </p:txBody>
      </p:sp>
      <p:sp>
        <p:nvSpPr>
          <p:cNvPr id="2" name="Pladsholder til diasnummer 7">
            <a:extLst>
              <a:ext uri="{FF2B5EF4-FFF2-40B4-BE49-F238E27FC236}">
                <a16:creationId xmlns:a16="http://schemas.microsoft.com/office/drawing/2014/main" id="{9BC4CC92-F337-244C-8ACC-7967AA532202}"/>
              </a:ext>
            </a:extLst>
          </p:cNvPr>
          <p:cNvSpPr>
            <a:spLocks noGrp="1"/>
          </p:cNvSpPr>
          <p:nvPr>
            <p:ph type="sldNum" sz="quarter" idx="12"/>
          </p:nvPr>
        </p:nvSpPr>
        <p:spPr>
          <a:xfrm>
            <a:off x="201935" y="279524"/>
            <a:ext cx="457200" cy="332234"/>
          </a:xfrm>
        </p:spPr>
        <p:txBody>
          <a:bodyPr/>
          <a:lstStyle/>
          <a:p>
            <a:fld id="{6BAAE076-7F58-41A9-8F73-CDE9F5E0F14C}" type="slidenum">
              <a:rPr lang="da-DK" b="1" smtClean="0">
                <a:solidFill>
                  <a:schemeClr val="tx2"/>
                </a:solidFill>
              </a:rPr>
              <a:pPr/>
              <a:t>23</a:t>
            </a:fld>
            <a:endParaRPr lang="da-DK" b="1" dirty="0">
              <a:solidFill>
                <a:schemeClr val="tx2"/>
              </a:solidFill>
            </a:endParaRPr>
          </a:p>
        </p:txBody>
      </p:sp>
      <p:pic>
        <p:nvPicPr>
          <p:cNvPr id="3" name="Billede 2" descr="Et billede, der indeholder krus, bus&#10;&#10;Automatisk genereret beskrivelse">
            <a:extLst>
              <a:ext uri="{FF2B5EF4-FFF2-40B4-BE49-F238E27FC236}">
                <a16:creationId xmlns:a16="http://schemas.microsoft.com/office/drawing/2014/main" id="{4145C1E0-3C0E-7BE4-9E60-3451B17E51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5856" y="4365105"/>
            <a:ext cx="1368152" cy="2036890"/>
          </a:xfrm>
          <a:prstGeom prst="rect">
            <a:avLst/>
          </a:prstGeom>
        </p:spPr>
      </p:pic>
      <p:pic>
        <p:nvPicPr>
          <p:cNvPr id="4" name="Billede 3" descr="Et billede, der indeholder krus, bus&#10;&#10;Automatisk genereret beskrivelse">
            <a:extLst>
              <a:ext uri="{FF2B5EF4-FFF2-40B4-BE49-F238E27FC236}">
                <a16:creationId xmlns:a16="http://schemas.microsoft.com/office/drawing/2014/main" id="{0EF69FE2-7AFE-74BD-2278-EF3E0C3B2B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0072" y="4365105"/>
            <a:ext cx="1368152" cy="2036890"/>
          </a:xfrm>
          <a:prstGeom prst="rect">
            <a:avLst/>
          </a:prstGeom>
        </p:spPr>
      </p:pic>
      <p:sp>
        <p:nvSpPr>
          <p:cNvPr id="6" name="Tekstfelt 5">
            <a:extLst>
              <a:ext uri="{FF2B5EF4-FFF2-40B4-BE49-F238E27FC236}">
                <a16:creationId xmlns:a16="http://schemas.microsoft.com/office/drawing/2014/main" id="{BBF7062F-41BF-619A-3761-D7BA9AE9B364}"/>
              </a:ext>
            </a:extLst>
          </p:cNvPr>
          <p:cNvSpPr txBox="1"/>
          <p:nvPr/>
        </p:nvSpPr>
        <p:spPr>
          <a:xfrm>
            <a:off x="3779912" y="6439404"/>
            <a:ext cx="4572000" cy="369332"/>
          </a:xfrm>
          <a:prstGeom prst="rect">
            <a:avLst/>
          </a:prstGeom>
          <a:noFill/>
        </p:spPr>
        <p:txBody>
          <a:bodyPr wrap="square">
            <a:spAutoFit/>
          </a:bodyPr>
          <a:lstStyle/>
          <a:p>
            <a:r>
              <a:rPr lang="es-ES" sz="1800" dirty="0">
                <a:latin typeface="Arial" pitchFamily="34" charset="0"/>
                <a:cs typeface="Arial" pitchFamily="34" charset="0"/>
              </a:rPr>
              <a:t> </a:t>
            </a:r>
            <a:r>
              <a:rPr lang="es-ES" sz="1200" dirty="0">
                <a:latin typeface="Arial" pitchFamily="34" charset="0"/>
                <a:cs typeface="Arial" pitchFamily="34" charset="0"/>
              </a:rPr>
              <a:t>Picabia, M`Amenes-y, 1919 </a:t>
            </a:r>
            <a:endParaRPr lang="da-DK" sz="1200" dirty="0"/>
          </a:p>
        </p:txBody>
      </p:sp>
    </p:spTree>
    <p:extLst>
      <p:ext uri="{BB962C8B-B14F-4D97-AF65-F5344CB8AC3E}">
        <p14:creationId xmlns:p14="http://schemas.microsoft.com/office/powerpoint/2010/main" val="27656421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9218" name="Titel 1"/>
          <p:cNvSpPr>
            <a:spLocks noGrp="1"/>
          </p:cNvSpPr>
          <p:nvPr>
            <p:ph type="title"/>
          </p:nvPr>
        </p:nvSpPr>
        <p:spPr>
          <a:xfrm>
            <a:off x="1443985" y="250702"/>
            <a:ext cx="7498080" cy="514002"/>
          </a:xfrm>
        </p:spPr>
        <p:txBody>
          <a:bodyPr>
            <a:normAutofit/>
          </a:bodyPr>
          <a:lstStyle/>
          <a:p>
            <a:r>
              <a:rPr lang="da-DK" sz="2400" dirty="0">
                <a:effectLst>
                  <a:outerShdw blurRad="38100" dist="38100" dir="2700000" algn="tl">
                    <a:srgbClr val="000000">
                      <a:alpha val="43137"/>
                    </a:srgbClr>
                  </a:outerShdw>
                </a:effectLst>
                <a:latin typeface="+mn-lt"/>
              </a:rPr>
              <a:t>Case Study III:  </a:t>
            </a:r>
            <a:r>
              <a:rPr lang="en-GB" sz="2400" dirty="0">
                <a:effectLst>
                  <a:outerShdw blurRad="38100" dist="38100" dir="2700000" algn="tl">
                    <a:srgbClr val="000000">
                      <a:alpha val="43137"/>
                    </a:srgbClr>
                  </a:outerShdw>
                </a:effectLst>
                <a:latin typeface="+mn-lt"/>
                <a:ea typeface="Calibri" panose="020F0502020204030204" pitchFamily="34" charset="0"/>
                <a:cs typeface="Calibri" panose="020F0502020204030204" pitchFamily="34" charset="0"/>
              </a:rPr>
              <a:t>A new community centre in Ejby </a:t>
            </a:r>
            <a:endParaRPr lang="da-DK" sz="2400" dirty="0">
              <a:effectLst>
                <a:outerShdw blurRad="38100" dist="38100" dir="2700000" algn="tl">
                  <a:srgbClr val="000000">
                    <a:alpha val="43137"/>
                  </a:srgbClr>
                </a:outerShdw>
              </a:effectLst>
              <a:latin typeface="+mn-lt"/>
            </a:endParaRPr>
          </a:p>
        </p:txBody>
      </p:sp>
      <p:sp>
        <p:nvSpPr>
          <p:cNvPr id="9219" name="Pladsholder til indhold 2"/>
          <p:cNvSpPr>
            <a:spLocks noGrp="1"/>
          </p:cNvSpPr>
          <p:nvPr>
            <p:ph idx="1"/>
          </p:nvPr>
        </p:nvSpPr>
        <p:spPr>
          <a:xfrm>
            <a:off x="1477261" y="908720"/>
            <a:ext cx="7498080" cy="5832648"/>
          </a:xfrm>
        </p:spPr>
        <p:txBody>
          <a:bodyPr>
            <a:noAutofit/>
          </a:bodyPr>
          <a:lstStyle/>
          <a:p>
            <a:pPr marL="0" indent="0">
              <a:lnSpc>
                <a:spcPct val="115000"/>
              </a:lnSpc>
              <a:spcBef>
                <a:spcPts val="200"/>
              </a:spcBef>
              <a:buNone/>
              <a:tabLst>
                <a:tab pos="226695" algn="l"/>
                <a:tab pos="453390" algn="l"/>
              </a:tabLst>
            </a:pPr>
            <a:r>
              <a:rPr lang="en-GB" sz="1600" b="1" dirty="0">
                <a:latin typeface="Arial" panose="020B0604020202020204" pitchFamily="34" charset="0"/>
                <a:ea typeface="Calibri" panose="020F0502020204030204" pitchFamily="34" charset="0"/>
                <a:cs typeface="Arial" panose="020B0604020202020204" pitchFamily="34" charset="0"/>
              </a:rPr>
              <a:t>C</a:t>
            </a:r>
            <a:r>
              <a:rPr lang="en-GB" sz="1600" b="1" dirty="0">
                <a:effectLst/>
                <a:latin typeface="Arial" panose="020B0604020202020204" pitchFamily="34" charset="0"/>
                <a:ea typeface="Calibri" panose="020F0502020204030204" pitchFamily="34" charset="0"/>
                <a:cs typeface="Arial" panose="020B0604020202020204" pitchFamily="34" charset="0"/>
              </a:rPr>
              <a:t>ontext </a:t>
            </a:r>
            <a:r>
              <a:rPr lang="en-GB" sz="1600" dirty="0">
                <a:effectLst/>
                <a:latin typeface="Arial" panose="020B0604020202020204" pitchFamily="34" charset="0"/>
                <a:ea typeface="Calibri" panose="020F0502020204030204" pitchFamily="34" charset="0"/>
                <a:cs typeface="Arial" panose="020B0604020202020204" pitchFamily="34" charset="0"/>
              </a:rPr>
              <a:t>– an Erasmus+ Strategic Partnerships for adult education, innovation: “Bridging social capital by participatory and co-creative culture”, Sept 2017 – Aug 2019 with </a:t>
            </a:r>
            <a:r>
              <a:rPr lang="en-GB" sz="1600" dirty="0">
                <a:latin typeface="Arial" panose="020B0604020202020204" pitchFamily="34" charset="0"/>
                <a:ea typeface="Calibri" panose="020F0502020204030204" pitchFamily="34" charset="0"/>
                <a:cs typeface="Arial" panose="020B0604020202020204" pitchFamily="34" charset="0"/>
              </a:rPr>
              <a:t>8</a:t>
            </a:r>
            <a:r>
              <a:rPr lang="en-GB" sz="1600" dirty="0">
                <a:effectLst/>
                <a:latin typeface="Arial" panose="020B0604020202020204" pitchFamily="34" charset="0"/>
                <a:ea typeface="Calibri" panose="020F0502020204030204" pitchFamily="34" charset="0"/>
                <a:cs typeface="Arial" panose="020B0604020202020204" pitchFamily="34" charset="0"/>
              </a:rPr>
              <a:t> partners from 7 countries: DK, UK, PL, AT, LT, SI, NL. </a:t>
            </a:r>
          </a:p>
          <a:p>
            <a:pPr marL="0" lvl="0" indent="0">
              <a:lnSpc>
                <a:spcPct val="115000"/>
              </a:lnSpc>
              <a:spcBef>
                <a:spcPts val="200"/>
              </a:spcBef>
              <a:buNone/>
              <a:tabLst>
                <a:tab pos="226695" algn="l"/>
                <a:tab pos="453390" algn="l"/>
              </a:tabLst>
            </a:pPr>
            <a:r>
              <a:rPr lang="en-GB" sz="1600" dirty="0">
                <a:effectLst/>
                <a:latin typeface="Arial" panose="020B0604020202020204" pitchFamily="34" charset="0"/>
                <a:ea typeface="Calibri" panose="020F0502020204030204" pitchFamily="34" charset="0"/>
                <a:cs typeface="Arial" panose="020B0604020202020204" pitchFamily="34" charset="0"/>
              </a:rPr>
              <a:t>Interfolk was coordinator. </a:t>
            </a:r>
          </a:p>
          <a:p>
            <a:pPr marL="0" lvl="0" indent="0">
              <a:lnSpc>
                <a:spcPct val="115000"/>
              </a:lnSpc>
              <a:spcBef>
                <a:spcPts val="1200"/>
              </a:spcBef>
              <a:buNone/>
              <a:tabLst>
                <a:tab pos="226695" algn="l"/>
                <a:tab pos="453390" algn="l"/>
              </a:tabLst>
            </a:pPr>
            <a:r>
              <a:rPr lang="en-GB" sz="1600" b="1" dirty="0">
                <a:latin typeface="Arial" panose="020B0604020202020204" pitchFamily="34" charset="0"/>
                <a:ea typeface="Calibri" panose="020F0502020204030204" pitchFamily="34" charset="0"/>
                <a:cs typeface="Arial" panose="020B0604020202020204" pitchFamily="34" charset="0"/>
              </a:rPr>
              <a:t>A</a:t>
            </a:r>
            <a:r>
              <a:rPr lang="en-GB" sz="1600" b="1" dirty="0">
                <a:effectLst/>
                <a:latin typeface="Arial" panose="020B0604020202020204" pitchFamily="34" charset="0"/>
                <a:ea typeface="Calibri" panose="020F0502020204030204" pitchFamily="34" charset="0"/>
                <a:cs typeface="Arial" panose="020B0604020202020204" pitchFamily="34" charset="0"/>
              </a:rPr>
              <a:t>im </a:t>
            </a:r>
            <a:r>
              <a:rPr lang="en-GB" sz="1600" dirty="0">
                <a:effectLst/>
                <a:latin typeface="Arial" panose="020B0604020202020204" pitchFamily="34" charset="0"/>
                <a:ea typeface="Calibri" panose="020F0502020204030204" pitchFamily="34" charset="0"/>
                <a:cs typeface="Arial" panose="020B0604020202020204" pitchFamily="34" charset="0"/>
              </a:rPr>
              <a:t>– to bridge social capital and to promote inclusion, cohesion, and trust by strengthening the participatory and co-creative culture activities</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15000"/>
              </a:lnSpc>
              <a:spcBef>
                <a:spcPts val="1200"/>
              </a:spcBef>
              <a:buNone/>
              <a:tabLst>
                <a:tab pos="226695" algn="l"/>
                <a:tab pos="453390" algn="l"/>
              </a:tabLst>
            </a:pPr>
            <a:r>
              <a:rPr lang="en-GB" sz="1600" b="1" dirty="0">
                <a:latin typeface="Arial" panose="020B0604020202020204" pitchFamily="34" charset="0"/>
                <a:ea typeface="Calibri" panose="020F0502020204030204" pitchFamily="34" charset="0"/>
                <a:cs typeface="Arial" panose="020B0604020202020204" pitchFamily="34" charset="0"/>
              </a:rPr>
              <a:t>A</a:t>
            </a:r>
            <a:r>
              <a:rPr lang="en-GB" sz="1600" b="1" dirty="0">
                <a:effectLst/>
                <a:latin typeface="Arial" panose="020B0604020202020204" pitchFamily="34" charset="0"/>
                <a:ea typeface="Calibri" panose="020F0502020204030204" pitchFamily="34" charset="0"/>
                <a:cs typeface="Arial" panose="020B0604020202020204" pitchFamily="34" charset="0"/>
              </a:rPr>
              <a:t>ctivities - </a:t>
            </a:r>
            <a:r>
              <a:rPr lang="en-GB" sz="1600" dirty="0">
                <a:effectLst/>
                <a:latin typeface="Arial" panose="020B0604020202020204" pitchFamily="34" charset="0"/>
                <a:ea typeface="Calibri" panose="020F0502020204030204" pitchFamily="34" charset="0"/>
                <a:cs typeface="Arial" panose="020B0604020202020204" pitchFamily="34" charset="0"/>
              </a:rPr>
              <a:t>included a state of arts survey, pilot work with inter-social, inter-generational, inter-regional, inter-cultural, and inter-European bridging, publish five thematic Compendia, test curricula by seven national pilot courses and two European pilot courses, provide a Curriculum Report, launch a Communication Portal, and complete seven national conferences. </a:t>
            </a:r>
            <a:endParaRPr lang="da-DK" sz="1600" dirty="0">
              <a:effectLst/>
              <a:latin typeface="Arial" panose="020B0604020202020204" pitchFamily="34" charset="0"/>
              <a:ea typeface="Calibri" panose="020F0502020204030204" pitchFamily="34" charset="0"/>
              <a:cs typeface="Arial" panose="020B0604020202020204" pitchFamily="34" charset="0"/>
            </a:endParaRPr>
          </a:p>
          <a:p>
            <a:pPr marL="0" lvl="0" indent="0" algn="just">
              <a:lnSpc>
                <a:spcPct val="115000"/>
              </a:lnSpc>
              <a:spcBef>
                <a:spcPts val="1200"/>
              </a:spcBef>
              <a:buNone/>
              <a:tabLst>
                <a:tab pos="226695" algn="l"/>
                <a:tab pos="453390" algn="l"/>
              </a:tabLst>
            </a:pPr>
            <a:endParaRPr lang="en-GB" sz="1600" u="none" strike="noStrike" dirty="0">
              <a:solidFill>
                <a:srgbClr val="222222"/>
              </a:solidFill>
              <a:latin typeface="Arial" panose="020B0604020202020204" pitchFamily="34" charset="0"/>
              <a:ea typeface="Cambria" panose="02040503050406030204" pitchFamily="18" charset="0"/>
              <a:cs typeface="Arial" panose="020B0604020202020204" pitchFamily="34" charset="0"/>
            </a:endParaRPr>
          </a:p>
          <a:p>
            <a:pPr marL="0" lvl="0" indent="0" algn="just">
              <a:lnSpc>
                <a:spcPct val="115000"/>
              </a:lnSpc>
              <a:spcBef>
                <a:spcPts val="1200"/>
              </a:spcBef>
              <a:buNone/>
              <a:tabLst>
                <a:tab pos="226695" algn="l"/>
                <a:tab pos="453390" algn="l"/>
              </a:tabLst>
            </a:pPr>
            <a:endParaRPr lang="en-GB" sz="1600" u="none" strike="noStrike" dirty="0">
              <a:solidFill>
                <a:srgbClr val="222222"/>
              </a:solidFill>
              <a:latin typeface="Arial" panose="020B0604020202020204" pitchFamily="34" charset="0"/>
              <a:ea typeface="Cambria" panose="02040503050406030204" pitchFamily="18" charset="0"/>
              <a:cs typeface="Arial" panose="020B0604020202020204" pitchFamily="34" charset="0"/>
            </a:endParaRPr>
          </a:p>
          <a:p>
            <a:pPr marL="0" lvl="0" indent="0" algn="just">
              <a:lnSpc>
                <a:spcPct val="115000"/>
              </a:lnSpc>
              <a:spcBef>
                <a:spcPts val="1200"/>
              </a:spcBef>
              <a:buNone/>
              <a:tabLst>
                <a:tab pos="226695" algn="l"/>
                <a:tab pos="453390" algn="l"/>
              </a:tabLst>
            </a:pPr>
            <a:r>
              <a:rPr lang="en-GB" sz="1600" b="1" dirty="0">
                <a:solidFill>
                  <a:srgbClr val="222222"/>
                </a:solidFill>
                <a:effectLst/>
                <a:latin typeface="Arial" panose="020B0604020202020204" pitchFamily="34" charset="0"/>
                <a:ea typeface="Cambria" panose="02040503050406030204" pitchFamily="18" charset="0"/>
                <a:cs typeface="Arial" panose="020B0604020202020204" pitchFamily="34" charset="0"/>
              </a:rPr>
              <a:t>The case study </a:t>
            </a:r>
            <a:r>
              <a:rPr lang="en-GB" sz="1600" dirty="0">
                <a:solidFill>
                  <a:srgbClr val="222222"/>
                </a:solidFill>
                <a:effectLst/>
                <a:latin typeface="Arial" panose="020B0604020202020204" pitchFamily="34" charset="0"/>
                <a:ea typeface="Cambria" panose="02040503050406030204" pitchFamily="18" charset="0"/>
                <a:cs typeface="Arial" panose="020B0604020202020204" pitchFamily="34" charset="0"/>
              </a:rPr>
              <a:t>- a </a:t>
            </a:r>
            <a:r>
              <a:rPr lang="en-GB" sz="1600" dirty="0">
                <a:effectLst/>
                <a:latin typeface="Arial" panose="020B0604020202020204" pitchFamily="34" charset="0"/>
                <a:ea typeface="Calibri" panose="020F0502020204030204" pitchFamily="34" charset="0"/>
                <a:cs typeface="Arial" panose="020B0604020202020204" pitchFamily="34" charset="0"/>
              </a:rPr>
              <a:t>Danish pilot work, provided </a:t>
            </a:r>
          </a:p>
          <a:p>
            <a:pPr marL="0" lvl="0" indent="0" algn="just">
              <a:lnSpc>
                <a:spcPct val="115000"/>
              </a:lnSpc>
              <a:spcBef>
                <a:spcPts val="0"/>
              </a:spcBef>
              <a:buNone/>
              <a:tabLst>
                <a:tab pos="226695" algn="l"/>
                <a:tab pos="453390" algn="l"/>
              </a:tabLst>
            </a:pPr>
            <a:r>
              <a:rPr lang="en-GB" sz="1600" dirty="0">
                <a:effectLst/>
                <a:latin typeface="Arial" panose="020B0604020202020204" pitchFamily="34" charset="0"/>
                <a:ea typeface="Calibri" panose="020F0502020204030204" pitchFamily="34" charset="0"/>
                <a:cs typeface="Arial" panose="020B0604020202020204" pitchFamily="34" charset="0"/>
              </a:rPr>
              <a:t>by the National Association of Cultural Councils </a:t>
            </a:r>
          </a:p>
          <a:p>
            <a:pPr marL="0" lvl="0" indent="0" algn="just">
              <a:lnSpc>
                <a:spcPct val="115000"/>
              </a:lnSpc>
              <a:spcBef>
                <a:spcPts val="0"/>
              </a:spcBef>
              <a:buNone/>
              <a:tabLst>
                <a:tab pos="226695" algn="l"/>
                <a:tab pos="453390" algn="l"/>
              </a:tabLst>
            </a:pPr>
            <a:r>
              <a:rPr lang="en-GB" sz="1600" dirty="0">
                <a:effectLst/>
                <a:latin typeface="Arial" panose="020B0604020202020204" pitchFamily="34" charset="0"/>
                <a:ea typeface="Calibri" panose="020F0502020204030204" pitchFamily="34" charset="0"/>
                <a:cs typeface="Arial" panose="020B0604020202020204" pitchFamily="34" charset="0"/>
              </a:rPr>
              <a:t>with the Cultural </a:t>
            </a:r>
            <a:r>
              <a:rPr lang="en-GB" sz="1600" dirty="0">
                <a:latin typeface="Arial" panose="020B0604020202020204" pitchFamily="34" charset="0"/>
                <a:ea typeface="Calibri" panose="020F0502020204030204" pitchFamily="34" charset="0"/>
                <a:cs typeface="Arial" panose="020B0604020202020204" pitchFamily="34" charset="0"/>
              </a:rPr>
              <a:t>Council in Køge Municipality; </a:t>
            </a:r>
          </a:p>
          <a:p>
            <a:pPr marL="0" lvl="0" indent="0" algn="just">
              <a:lnSpc>
                <a:spcPct val="115000"/>
              </a:lnSpc>
              <a:spcBef>
                <a:spcPts val="0"/>
              </a:spcBef>
              <a:buNone/>
              <a:tabLst>
                <a:tab pos="226695" algn="l"/>
                <a:tab pos="453390" algn="l"/>
              </a:tabLst>
            </a:pPr>
            <a:r>
              <a:rPr lang="en-GB" sz="1600" dirty="0">
                <a:effectLst/>
                <a:latin typeface="Arial" panose="020B0604020202020204" pitchFamily="34" charset="0"/>
                <a:ea typeface="Calibri" panose="020F0502020204030204" pitchFamily="34" charset="0"/>
                <a:cs typeface="Arial" panose="020B0604020202020204" pitchFamily="34" charset="0"/>
              </a:rPr>
              <a:t>entitled ““A new community centre in Ejby”. </a:t>
            </a:r>
            <a:endParaRPr lang="da-DK" sz="1600" u="none" strike="noStrike" dirty="0">
              <a:solidFill>
                <a:srgbClr val="222222"/>
              </a:solidFill>
              <a:effectLst/>
              <a:latin typeface="Arial" panose="020B0604020202020204" pitchFamily="34" charset="0"/>
              <a:ea typeface="Cambria" panose="02040503050406030204" pitchFamily="18" charset="0"/>
              <a:cs typeface="Arial" panose="020B0604020202020204" pitchFamily="34" charset="0"/>
            </a:endParaRPr>
          </a:p>
        </p:txBody>
      </p:sp>
      <p:sp>
        <p:nvSpPr>
          <p:cNvPr id="2" name="Pladsholder til diasnummer 7">
            <a:extLst>
              <a:ext uri="{FF2B5EF4-FFF2-40B4-BE49-F238E27FC236}">
                <a16:creationId xmlns:a16="http://schemas.microsoft.com/office/drawing/2014/main" id="{E9F48F58-2305-844E-DDAE-E21F28FA61B5}"/>
              </a:ext>
            </a:extLst>
          </p:cNvPr>
          <p:cNvSpPr>
            <a:spLocks noGrp="1"/>
          </p:cNvSpPr>
          <p:nvPr>
            <p:ph type="sldNum" sz="quarter" idx="12"/>
          </p:nvPr>
        </p:nvSpPr>
        <p:spPr>
          <a:xfrm>
            <a:off x="201935" y="279524"/>
            <a:ext cx="457200" cy="332234"/>
          </a:xfrm>
        </p:spPr>
        <p:txBody>
          <a:bodyPr/>
          <a:lstStyle/>
          <a:p>
            <a:fld id="{6BAAE076-7F58-41A9-8F73-CDE9F5E0F14C}" type="slidenum">
              <a:rPr lang="da-DK" b="1" smtClean="0">
                <a:solidFill>
                  <a:schemeClr val="tx2"/>
                </a:solidFill>
              </a:rPr>
              <a:pPr/>
              <a:t>24</a:t>
            </a:fld>
            <a:endParaRPr lang="da-DK" b="1" dirty="0">
              <a:solidFill>
                <a:schemeClr val="tx2"/>
              </a:solidFill>
            </a:endParaRPr>
          </a:p>
        </p:txBody>
      </p:sp>
      <p:pic>
        <p:nvPicPr>
          <p:cNvPr id="4" name="Billede 3" descr="Et billede, der indeholder kort, tekst, atlas&#10;&#10;Automatisk genereret beskrivelse">
            <a:extLst>
              <a:ext uri="{FF2B5EF4-FFF2-40B4-BE49-F238E27FC236}">
                <a16:creationId xmlns:a16="http://schemas.microsoft.com/office/drawing/2014/main" id="{4761EBCE-8613-9095-440A-18A5406823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6216" y="4293231"/>
            <a:ext cx="2614127" cy="2582208"/>
          </a:xfrm>
          <a:prstGeom prst="rect">
            <a:avLst/>
          </a:prstGeom>
        </p:spPr>
      </p:pic>
    </p:spTree>
    <p:extLst>
      <p:ext uri="{BB962C8B-B14F-4D97-AF65-F5344CB8AC3E}">
        <p14:creationId xmlns:p14="http://schemas.microsoft.com/office/powerpoint/2010/main" val="5639885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9218" name="Titel 1"/>
          <p:cNvSpPr>
            <a:spLocks noGrp="1"/>
          </p:cNvSpPr>
          <p:nvPr>
            <p:ph type="title"/>
          </p:nvPr>
        </p:nvSpPr>
        <p:spPr>
          <a:xfrm>
            <a:off x="1433509" y="116632"/>
            <a:ext cx="7498080" cy="658018"/>
          </a:xfrm>
        </p:spPr>
        <p:txBody>
          <a:bodyPr>
            <a:normAutofit/>
          </a:bodyPr>
          <a:lstStyle/>
          <a:p>
            <a:r>
              <a:rPr lang="da-DK" sz="2400" dirty="0">
                <a:effectLst>
                  <a:outerShdw blurRad="38100" dist="38100" dir="2700000" algn="tl">
                    <a:srgbClr val="000000">
                      <a:alpha val="43137"/>
                    </a:srgbClr>
                  </a:outerShdw>
                </a:effectLst>
                <a:latin typeface="+mn-lt"/>
              </a:rPr>
              <a:t>Case Study III:  </a:t>
            </a:r>
            <a:r>
              <a:rPr lang="en-GB" sz="2400" dirty="0">
                <a:effectLst>
                  <a:outerShdw blurRad="38100" dist="38100" dir="2700000" algn="tl">
                    <a:srgbClr val="000000">
                      <a:alpha val="43137"/>
                    </a:srgbClr>
                  </a:outerShdw>
                </a:effectLst>
                <a:latin typeface="+mn-lt"/>
                <a:ea typeface="Calibri" panose="020F0502020204030204" pitchFamily="34" charset="0"/>
                <a:cs typeface="Calibri" panose="020F0502020204030204" pitchFamily="34" charset="0"/>
              </a:rPr>
              <a:t>A new community centre in Ejby </a:t>
            </a:r>
            <a:endParaRPr lang="da-DK" sz="2400" dirty="0"/>
          </a:p>
        </p:txBody>
      </p:sp>
      <p:sp>
        <p:nvSpPr>
          <p:cNvPr id="9219" name="Pladsholder til indhold 2"/>
          <p:cNvSpPr>
            <a:spLocks noGrp="1"/>
          </p:cNvSpPr>
          <p:nvPr>
            <p:ph idx="1"/>
          </p:nvPr>
        </p:nvSpPr>
        <p:spPr>
          <a:xfrm>
            <a:off x="1433509" y="774650"/>
            <a:ext cx="7170939" cy="5150694"/>
          </a:xfrm>
        </p:spPr>
        <p:txBody>
          <a:bodyPr>
            <a:normAutofit/>
          </a:bodyPr>
          <a:lstStyle/>
          <a:p>
            <a:pPr marL="0" lvl="0" indent="0" algn="just">
              <a:lnSpc>
                <a:spcPct val="115000"/>
              </a:lnSpc>
              <a:spcBef>
                <a:spcPts val="200"/>
              </a:spcBef>
              <a:buNone/>
              <a:tabLst>
                <a:tab pos="226695" algn="l"/>
                <a:tab pos="453390" algn="l"/>
              </a:tabLst>
            </a:pPr>
            <a:r>
              <a:rPr lang="da-DK" sz="1600" b="1" u="none" strike="noStrike" dirty="0">
                <a:solidFill>
                  <a:srgbClr val="222222"/>
                </a:solidFill>
                <a:effectLst/>
                <a:latin typeface="Arial" panose="020B0604020202020204" pitchFamily="34" charset="0"/>
                <a:ea typeface="Cambria" panose="02040503050406030204" pitchFamily="18" charset="0"/>
                <a:cs typeface="Arial" panose="020B0604020202020204" pitchFamily="34" charset="0"/>
              </a:rPr>
              <a:t>Background:</a:t>
            </a:r>
          </a:p>
          <a:p>
            <a:pPr marL="0" lvl="0" indent="0">
              <a:lnSpc>
                <a:spcPct val="115000"/>
              </a:lnSpc>
              <a:spcBef>
                <a:spcPts val="200"/>
              </a:spcBef>
              <a:buNone/>
              <a:tabLst>
                <a:tab pos="226695" algn="l"/>
                <a:tab pos="453390" algn="l"/>
              </a:tabLst>
            </a:pPr>
            <a:r>
              <a:rPr lang="en-GB" sz="1600" dirty="0">
                <a:effectLst/>
                <a:latin typeface="Arial" panose="020B0604020202020204" pitchFamily="34" charset="0"/>
                <a:ea typeface="Calibri" panose="020F0502020204030204" pitchFamily="34" charset="0"/>
                <a:cs typeface="Arial" panose="020B0604020202020204" pitchFamily="34" charset="0"/>
              </a:rPr>
              <a:t>The background for this pilot work was the trend with immigration from the countryside to bigger cities, which are a challenge in all developed countries. </a:t>
            </a:r>
          </a:p>
          <a:p>
            <a:pPr marL="285750" lvl="0" indent="-285750">
              <a:lnSpc>
                <a:spcPct val="115000"/>
              </a:lnSpc>
              <a:spcBef>
                <a:spcPts val="200"/>
              </a:spcBef>
              <a:buFont typeface="Wingdings" panose="05000000000000000000" pitchFamily="2" charset="2"/>
              <a:buChar char="Ø"/>
              <a:tabLst>
                <a:tab pos="226695" algn="l"/>
                <a:tab pos="453390" algn="l"/>
              </a:tabLst>
            </a:pPr>
            <a:r>
              <a:rPr lang="en-GB" sz="1600" u="none" strike="noStrike" dirty="0">
                <a:solidFill>
                  <a:srgbClr val="222222"/>
                </a:solidFill>
                <a:latin typeface="Arial" panose="020B0604020202020204" pitchFamily="34" charset="0"/>
                <a:ea typeface="Cambria" panose="02040503050406030204" pitchFamily="18" charset="0"/>
                <a:cs typeface="Arial" panose="020B0604020202020204" pitchFamily="34" charset="0"/>
              </a:rPr>
              <a:t>One of the reasons for this immigration is to get better leisure time and culture opportunities. </a:t>
            </a:r>
          </a:p>
          <a:p>
            <a:pPr marL="0" lvl="0" indent="0">
              <a:lnSpc>
                <a:spcPct val="115000"/>
              </a:lnSpc>
              <a:spcBef>
                <a:spcPts val="200"/>
              </a:spcBef>
              <a:buNone/>
              <a:tabLst>
                <a:tab pos="226695" algn="l"/>
                <a:tab pos="453390" algn="l"/>
              </a:tabLst>
            </a:pPr>
            <a:endParaRPr lang="da-DK" sz="1600" u="none" strike="noStrike" dirty="0">
              <a:solidFill>
                <a:srgbClr val="222222"/>
              </a:solidFill>
              <a:effectLst/>
              <a:latin typeface="Arial" panose="020B0604020202020204" pitchFamily="34" charset="0"/>
              <a:ea typeface="Cambria" panose="02040503050406030204" pitchFamily="18" charset="0"/>
              <a:cs typeface="Arial" panose="020B0604020202020204" pitchFamily="34" charset="0"/>
            </a:endParaRPr>
          </a:p>
          <a:p>
            <a:pPr marL="0" lvl="0" indent="0" algn="just">
              <a:lnSpc>
                <a:spcPct val="115000"/>
              </a:lnSpc>
              <a:spcBef>
                <a:spcPts val="200"/>
              </a:spcBef>
              <a:buNone/>
              <a:tabLst>
                <a:tab pos="226695" algn="l"/>
                <a:tab pos="453390" algn="l"/>
              </a:tabLst>
            </a:pPr>
            <a:r>
              <a:rPr lang="en-GB" sz="1600" b="1" dirty="0">
                <a:solidFill>
                  <a:srgbClr val="222222"/>
                </a:solidFill>
                <a:latin typeface="Arial" panose="020B0604020202020204" pitchFamily="34" charset="0"/>
                <a:ea typeface="Cambria" panose="02040503050406030204" pitchFamily="18" charset="0"/>
                <a:cs typeface="Arial" panose="020B0604020202020204" pitchFamily="34" charset="0"/>
              </a:rPr>
              <a:t>To counter this trend, </a:t>
            </a:r>
            <a:r>
              <a:rPr lang="en-GB" sz="1600" dirty="0">
                <a:effectLst/>
                <a:latin typeface="Arial" panose="020B0604020202020204" pitchFamily="34" charset="0"/>
                <a:ea typeface="Calibri" panose="020F0502020204030204" pitchFamily="34" charset="0"/>
                <a:cs typeface="Arial" panose="020B0604020202020204" pitchFamily="34" charset="0"/>
              </a:rPr>
              <a:t>the president of the local cultural council in Ejby succeeded in March 2013 to acquire the disused library and to create a community centre in cooperation with Køge municipality and </a:t>
            </a:r>
            <a:r>
              <a:rPr lang="en-GB" sz="1600" dirty="0">
                <a:latin typeface="Arial" panose="020B0604020202020204" pitchFamily="34" charset="0"/>
                <a:ea typeface="Calibri" panose="020F0502020204030204" pitchFamily="34" charset="0"/>
                <a:cs typeface="Arial" panose="020B0604020202020204" pitchFamily="34" charset="0"/>
              </a:rPr>
              <a:t>the </a:t>
            </a:r>
            <a:r>
              <a:rPr lang="en-GB" sz="1600" dirty="0">
                <a:effectLst/>
                <a:latin typeface="Arial" panose="020B0604020202020204" pitchFamily="34" charset="0"/>
                <a:ea typeface="Calibri" panose="020F0502020204030204" pitchFamily="34" charset="0"/>
                <a:cs typeface="Arial" panose="020B0604020202020204" pitchFamily="34" charset="0"/>
              </a:rPr>
              <a:t>residents of the city</a:t>
            </a:r>
            <a:r>
              <a:rPr lang="en-GB" sz="1600" dirty="0">
                <a:effectLst/>
                <a:latin typeface="Arial" panose="020B0604020202020204" pitchFamily="34" charset="0"/>
                <a:cs typeface="Arial" panose="020B0604020202020204" pitchFamily="34" charset="0"/>
              </a:rPr>
              <a:t> </a:t>
            </a:r>
            <a:r>
              <a:rPr lang="en-GB" sz="1600" dirty="0">
                <a:effectLst/>
                <a:latin typeface="Arial" panose="020B0604020202020204" pitchFamily="34" charset="0"/>
                <a:ea typeface="Calibri" panose="020F0502020204030204" pitchFamily="34" charset="0"/>
                <a:cs typeface="Arial" panose="020B0604020202020204" pitchFamily="34" charset="0"/>
              </a:rPr>
              <a:t>Ejby. </a:t>
            </a:r>
          </a:p>
          <a:p>
            <a:pPr marL="0" lvl="0" indent="0" algn="just">
              <a:lnSpc>
                <a:spcPct val="115000"/>
              </a:lnSpc>
              <a:spcBef>
                <a:spcPts val="200"/>
              </a:spcBef>
              <a:buNone/>
              <a:tabLst>
                <a:tab pos="226695" algn="l"/>
                <a:tab pos="453390" algn="l"/>
              </a:tabLst>
            </a:pPr>
            <a:endParaRPr lang="da-DK" sz="1800" b="1" u="none" strike="noStrike" dirty="0">
              <a:solidFill>
                <a:srgbClr val="222222"/>
              </a:solidFill>
              <a:effectLst/>
              <a:latin typeface="Cambria" panose="02040503050406030204" pitchFamily="18" charset="0"/>
              <a:ea typeface="Cambria" panose="02040503050406030204" pitchFamily="18" charset="0"/>
              <a:cs typeface="Calibri" panose="020F0502020204030204" pitchFamily="34" charset="0"/>
            </a:endParaRPr>
          </a:p>
          <a:p>
            <a:pPr marL="0" lvl="0" indent="0" algn="just">
              <a:lnSpc>
                <a:spcPct val="115000"/>
              </a:lnSpc>
              <a:spcBef>
                <a:spcPts val="200"/>
              </a:spcBef>
              <a:buNone/>
              <a:tabLst>
                <a:tab pos="226695" algn="l"/>
                <a:tab pos="453390" algn="l"/>
              </a:tabLst>
            </a:pPr>
            <a:endParaRPr lang="da-DK" sz="1800" b="1" dirty="0">
              <a:solidFill>
                <a:srgbClr val="222222"/>
              </a:solidFill>
              <a:latin typeface="Cambria" panose="02040503050406030204" pitchFamily="18" charset="0"/>
              <a:ea typeface="Cambria" panose="02040503050406030204" pitchFamily="18" charset="0"/>
              <a:cs typeface="Calibri" panose="020F0502020204030204" pitchFamily="34" charset="0"/>
            </a:endParaRPr>
          </a:p>
          <a:p>
            <a:pPr marL="0" lvl="0" indent="0" algn="just">
              <a:lnSpc>
                <a:spcPct val="115000"/>
              </a:lnSpc>
              <a:spcBef>
                <a:spcPts val="200"/>
              </a:spcBef>
              <a:buNone/>
              <a:tabLst>
                <a:tab pos="226695" algn="l"/>
                <a:tab pos="453390" algn="l"/>
              </a:tabLst>
            </a:pPr>
            <a:endParaRPr lang="da-DK" sz="1800" b="1" u="none" strike="noStrike" dirty="0">
              <a:solidFill>
                <a:srgbClr val="222222"/>
              </a:solidFill>
              <a:effectLst/>
              <a:latin typeface="Cambria" panose="02040503050406030204" pitchFamily="18" charset="0"/>
              <a:ea typeface="Cambria" panose="02040503050406030204" pitchFamily="18" charset="0"/>
              <a:cs typeface="Calibri" panose="020F0502020204030204" pitchFamily="34" charset="0"/>
            </a:endParaRPr>
          </a:p>
          <a:p>
            <a:pPr marL="0" lvl="0" indent="0" algn="just">
              <a:lnSpc>
                <a:spcPct val="115000"/>
              </a:lnSpc>
              <a:spcBef>
                <a:spcPts val="200"/>
              </a:spcBef>
              <a:buNone/>
              <a:tabLst>
                <a:tab pos="226695" algn="l"/>
                <a:tab pos="453390" algn="l"/>
              </a:tabLst>
            </a:pPr>
            <a:endParaRPr lang="da-DK" sz="1800" b="1" u="none" strike="noStrike" dirty="0">
              <a:solidFill>
                <a:srgbClr val="222222"/>
              </a:solidFill>
              <a:effectLst/>
              <a:latin typeface="Cambria" panose="02040503050406030204" pitchFamily="18" charset="0"/>
              <a:ea typeface="Cambria" panose="02040503050406030204" pitchFamily="18" charset="0"/>
              <a:cs typeface="Calibri" panose="020F0502020204030204" pitchFamily="34" charset="0"/>
            </a:endParaRPr>
          </a:p>
        </p:txBody>
      </p:sp>
      <p:pic>
        <p:nvPicPr>
          <p:cNvPr id="2" name="Billede 1">
            <a:extLst>
              <a:ext uri="{FF2B5EF4-FFF2-40B4-BE49-F238E27FC236}">
                <a16:creationId xmlns:a16="http://schemas.microsoft.com/office/drawing/2014/main" id="{596AE09B-14C7-0D9B-4970-4C453B24EE3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4149080"/>
            <a:ext cx="6930932" cy="1776264"/>
          </a:xfrm>
          <a:prstGeom prst="rect">
            <a:avLst/>
          </a:prstGeom>
          <a:noFill/>
          <a:ln>
            <a:noFill/>
          </a:ln>
        </p:spPr>
      </p:pic>
      <p:sp>
        <p:nvSpPr>
          <p:cNvPr id="3" name="Pladsholder til diasnummer 7">
            <a:extLst>
              <a:ext uri="{FF2B5EF4-FFF2-40B4-BE49-F238E27FC236}">
                <a16:creationId xmlns:a16="http://schemas.microsoft.com/office/drawing/2014/main" id="{DF42D210-99B1-4C92-3C67-477205356291}"/>
              </a:ext>
            </a:extLst>
          </p:cNvPr>
          <p:cNvSpPr>
            <a:spLocks noGrp="1"/>
          </p:cNvSpPr>
          <p:nvPr>
            <p:ph type="sldNum" sz="quarter" idx="12"/>
          </p:nvPr>
        </p:nvSpPr>
        <p:spPr>
          <a:xfrm>
            <a:off x="201935" y="279524"/>
            <a:ext cx="457200" cy="332234"/>
          </a:xfrm>
        </p:spPr>
        <p:txBody>
          <a:bodyPr/>
          <a:lstStyle/>
          <a:p>
            <a:fld id="{6BAAE076-7F58-41A9-8F73-CDE9F5E0F14C}" type="slidenum">
              <a:rPr lang="da-DK" b="1" smtClean="0">
                <a:solidFill>
                  <a:schemeClr val="tx2"/>
                </a:solidFill>
              </a:rPr>
              <a:pPr/>
              <a:t>25</a:t>
            </a:fld>
            <a:endParaRPr lang="da-DK" b="1" dirty="0">
              <a:solidFill>
                <a:schemeClr val="tx2"/>
              </a:solidFill>
            </a:endParaRPr>
          </a:p>
        </p:txBody>
      </p:sp>
      <p:sp>
        <p:nvSpPr>
          <p:cNvPr id="5" name="Tekstfelt 4">
            <a:extLst>
              <a:ext uri="{FF2B5EF4-FFF2-40B4-BE49-F238E27FC236}">
                <a16:creationId xmlns:a16="http://schemas.microsoft.com/office/drawing/2014/main" id="{1CB0CBE4-4DBB-E90B-9EA2-906602EF053F}"/>
              </a:ext>
            </a:extLst>
          </p:cNvPr>
          <p:cNvSpPr txBox="1"/>
          <p:nvPr/>
        </p:nvSpPr>
        <p:spPr>
          <a:xfrm>
            <a:off x="1440135" y="5985265"/>
            <a:ext cx="4554668" cy="286682"/>
          </a:xfrm>
          <a:prstGeom prst="rect">
            <a:avLst/>
          </a:prstGeom>
          <a:noFill/>
        </p:spPr>
        <p:txBody>
          <a:bodyPr wrap="square">
            <a:spAutoFit/>
          </a:bodyPr>
          <a:lstStyle/>
          <a:p>
            <a:pPr marL="0" indent="0" algn="just">
              <a:lnSpc>
                <a:spcPct val="115000"/>
              </a:lnSpc>
              <a:spcBef>
                <a:spcPts val="200"/>
              </a:spcBef>
              <a:buNone/>
              <a:tabLst>
                <a:tab pos="226695" algn="l"/>
                <a:tab pos="453390" algn="l"/>
              </a:tabLst>
            </a:pPr>
            <a:r>
              <a:rPr lang="en-GB" sz="1200" dirty="0">
                <a:effectLst/>
                <a:latin typeface="Arial" panose="020B0604020202020204" pitchFamily="34" charset="0"/>
                <a:ea typeface="Calibri" panose="020F0502020204030204" pitchFamily="34" charset="0"/>
                <a:cs typeface="Arial" panose="020B0604020202020204" pitchFamily="34" charset="0"/>
              </a:rPr>
              <a:t>Ejby </a:t>
            </a:r>
            <a:r>
              <a:rPr lang="en-GB" sz="1200" dirty="0" err="1">
                <a:effectLst/>
                <a:latin typeface="Arial" panose="020B0604020202020204" pitchFamily="34" charset="0"/>
                <a:ea typeface="Calibri" panose="020F0502020204030204" pitchFamily="34" charset="0"/>
                <a:cs typeface="Arial" panose="020B0604020202020204" pitchFamily="34" charset="0"/>
              </a:rPr>
              <a:t>Medborgerhus</a:t>
            </a:r>
            <a:r>
              <a:rPr lang="en-GB" sz="1200" dirty="0">
                <a:effectLst/>
                <a:latin typeface="Arial" panose="020B0604020202020204" pitchFamily="34" charset="0"/>
                <a:ea typeface="Calibri" panose="020F0502020204030204" pitchFamily="34" charset="0"/>
                <a:cs typeface="Arial" panose="020B0604020202020204" pitchFamily="34" charset="0"/>
              </a:rPr>
              <a:t>: </a:t>
            </a:r>
            <a:r>
              <a:rPr lang="en-GB" sz="12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3"/>
              </a:rPr>
              <a:t>http://www.ejby-medborgerhus.dk/</a:t>
            </a:r>
            <a:endParaRPr lang="en-GB" sz="1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927646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9218" name="Titel 1"/>
          <p:cNvSpPr>
            <a:spLocks noGrp="1"/>
          </p:cNvSpPr>
          <p:nvPr>
            <p:ph type="title"/>
          </p:nvPr>
        </p:nvSpPr>
        <p:spPr>
          <a:xfrm>
            <a:off x="1414982" y="0"/>
            <a:ext cx="7498080" cy="658018"/>
          </a:xfrm>
        </p:spPr>
        <p:txBody>
          <a:bodyPr>
            <a:normAutofit/>
          </a:bodyPr>
          <a:lstStyle/>
          <a:p>
            <a:r>
              <a:rPr lang="da-DK" sz="2400" dirty="0">
                <a:latin typeface="+mn-lt"/>
              </a:rPr>
              <a:t>Case Study III:  </a:t>
            </a:r>
            <a:r>
              <a:rPr lang="en-GB" sz="2400" dirty="0">
                <a:effectLst/>
                <a:latin typeface="+mn-lt"/>
                <a:cs typeface="Calibri" panose="020F0502020204030204" pitchFamily="34" charset="0"/>
              </a:rPr>
              <a:t>Activities</a:t>
            </a:r>
            <a:endParaRPr lang="da-DK" sz="2400" dirty="0">
              <a:latin typeface="+mn-lt"/>
            </a:endParaRPr>
          </a:p>
        </p:txBody>
      </p:sp>
      <p:sp>
        <p:nvSpPr>
          <p:cNvPr id="9219" name="Pladsholder til indhold 2"/>
          <p:cNvSpPr>
            <a:spLocks noGrp="1"/>
          </p:cNvSpPr>
          <p:nvPr>
            <p:ph idx="1"/>
          </p:nvPr>
        </p:nvSpPr>
        <p:spPr>
          <a:xfrm>
            <a:off x="1547664" y="658018"/>
            <a:ext cx="7117458" cy="6011342"/>
          </a:xfrm>
        </p:spPr>
        <p:txBody>
          <a:bodyPr>
            <a:normAutofit fontScale="92500" lnSpcReduction="10000"/>
          </a:bodyPr>
          <a:lstStyle/>
          <a:p>
            <a:pPr marL="0" lvl="0" indent="0" algn="just">
              <a:lnSpc>
                <a:spcPct val="115000"/>
              </a:lnSpc>
              <a:spcBef>
                <a:spcPts val="200"/>
              </a:spcBef>
              <a:buNone/>
              <a:tabLst>
                <a:tab pos="226695" algn="l"/>
                <a:tab pos="453390" algn="l"/>
              </a:tabLst>
            </a:pPr>
            <a:r>
              <a:rPr lang="en-GB" sz="1600" b="1" u="none" strike="noStrike" dirty="0">
                <a:solidFill>
                  <a:srgbClr val="222222"/>
                </a:solidFill>
                <a:effectLst/>
                <a:latin typeface="Arial" panose="020B0604020202020204" pitchFamily="34" charset="0"/>
                <a:ea typeface="Cambria" panose="02040503050406030204" pitchFamily="18" charset="0"/>
                <a:cs typeface="Arial" panose="020B0604020202020204" pitchFamily="34" charset="0"/>
              </a:rPr>
              <a:t>The cross-sector cooperation:</a:t>
            </a:r>
          </a:p>
          <a:p>
            <a:pPr marL="285750" indent="-285750">
              <a:lnSpc>
                <a:spcPct val="115000"/>
              </a:lnSpc>
              <a:tabLst>
                <a:tab pos="226695" algn="l"/>
                <a:tab pos="453390" algn="l"/>
              </a:tabLst>
            </a:pPr>
            <a:r>
              <a:rPr lang="en-GB" sz="1600" dirty="0">
                <a:effectLst/>
                <a:latin typeface="Arial" panose="020B0604020202020204" pitchFamily="34" charset="0"/>
                <a:ea typeface="Calibri" panose="020F0502020204030204" pitchFamily="34" charset="0"/>
                <a:cs typeface="Arial" panose="020B0604020202020204" pitchFamily="34" charset="0"/>
              </a:rPr>
              <a:t>The municipality agreed to cover the cost of the renovation of the building, and cost of idle operation and maintenance of the alarm system and the exterior.</a:t>
            </a:r>
          </a:p>
          <a:p>
            <a:pPr marL="285750" indent="-285750">
              <a:lnSpc>
                <a:spcPct val="115000"/>
              </a:lnSpc>
              <a:tabLst>
                <a:tab pos="226695" algn="l"/>
                <a:tab pos="453390" algn="l"/>
              </a:tabLst>
            </a:pPr>
            <a:r>
              <a:rPr lang="en-GB" sz="1600" dirty="0">
                <a:latin typeface="Arial" panose="020B0604020202020204" pitchFamily="34" charset="0"/>
                <a:ea typeface="Calibri" panose="020F0502020204030204" pitchFamily="34" charset="0"/>
                <a:cs typeface="Arial" panose="020B0604020202020204" pitchFamily="34" charset="0"/>
              </a:rPr>
              <a:t>The public culture institution, the </a:t>
            </a:r>
            <a:r>
              <a:rPr lang="en-GB" sz="1600" dirty="0">
                <a:effectLst/>
                <a:latin typeface="Arial" panose="020B0604020202020204" pitchFamily="34" charset="0"/>
                <a:ea typeface="Calibri" panose="020F0502020204030204" pitchFamily="34" charset="0"/>
                <a:cs typeface="Arial" panose="020B0604020202020204" pitchFamily="34" charset="0"/>
              </a:rPr>
              <a:t>library agreed to let most furniture and books stand to make it possible to continue to borrow books. The collection of books was also supplemented with books from a disused library nearby. </a:t>
            </a:r>
            <a:endParaRPr lang="en-GB" sz="1600" u="none" strike="noStrike" dirty="0">
              <a:solidFill>
                <a:srgbClr val="222222"/>
              </a:solidFill>
              <a:latin typeface="Arial" panose="020B0604020202020204" pitchFamily="34" charset="0"/>
              <a:ea typeface="Cambria" panose="02040503050406030204" pitchFamily="18" charset="0"/>
              <a:cs typeface="Arial" panose="020B0604020202020204" pitchFamily="34" charset="0"/>
            </a:endParaRPr>
          </a:p>
          <a:p>
            <a:pPr marL="285750" indent="-285750">
              <a:lnSpc>
                <a:spcPct val="115000"/>
              </a:lnSpc>
              <a:tabLst>
                <a:tab pos="226695" algn="l"/>
                <a:tab pos="453390" algn="l"/>
              </a:tabLst>
            </a:pPr>
            <a:r>
              <a:rPr lang="en-GB" sz="1600" dirty="0">
                <a:effectLst/>
                <a:latin typeface="Arial" panose="020B0604020202020204" pitchFamily="34" charset="0"/>
                <a:ea typeface="Calibri" panose="020F0502020204030204" pitchFamily="34" charset="0"/>
                <a:cs typeface="Arial" panose="020B0604020202020204" pitchFamily="34" charset="0"/>
              </a:rPr>
              <a:t>On the other hand, the local Cultural Council and related citizen groups agreed to organise the activities in the old library on a voluntary basis. </a:t>
            </a:r>
          </a:p>
          <a:p>
            <a:pPr marL="82296" indent="0" algn="just">
              <a:lnSpc>
                <a:spcPct val="115000"/>
              </a:lnSpc>
              <a:spcBef>
                <a:spcPts val="1200"/>
              </a:spcBef>
              <a:buNone/>
            </a:pPr>
            <a:r>
              <a:rPr lang="en-GB" sz="1600" b="1" dirty="0">
                <a:effectLst/>
                <a:latin typeface="Arial" panose="020B0604020202020204" pitchFamily="34" charset="0"/>
                <a:ea typeface="Calibri" panose="020F0502020204030204" pitchFamily="34" charset="0"/>
                <a:cs typeface="Arial" panose="020B0604020202020204" pitchFamily="34" charset="0"/>
              </a:rPr>
              <a:t>The activities:</a:t>
            </a:r>
          </a:p>
          <a:p>
            <a:pPr marL="82296" indent="0" algn="just">
              <a:lnSpc>
                <a:spcPct val="115000"/>
              </a:lnSpc>
              <a:spcBef>
                <a:spcPts val="0"/>
              </a:spcBef>
              <a:buNone/>
            </a:pPr>
            <a:r>
              <a:rPr lang="en-GB" sz="1600" dirty="0">
                <a:latin typeface="Arial" panose="020B0604020202020204" pitchFamily="34" charset="0"/>
                <a:ea typeface="Calibri" panose="020F0502020204030204" pitchFamily="34" charset="0"/>
                <a:cs typeface="Arial" panose="020B0604020202020204" pitchFamily="34" charset="0"/>
              </a:rPr>
              <a:t>Are </a:t>
            </a:r>
            <a:r>
              <a:rPr lang="en-GB" sz="1600" dirty="0">
                <a:effectLst/>
                <a:latin typeface="Arial" panose="020B0604020202020204" pitchFamily="34" charset="0"/>
                <a:ea typeface="Calibri" panose="020F0502020204030204" pitchFamily="34" charset="0"/>
                <a:cs typeface="Arial" panose="020B0604020202020204" pitchFamily="34" charset="0"/>
              </a:rPr>
              <a:t>initiated and controlled by the members, and they consist for the most part of artistic and cultural activities such as the following:</a:t>
            </a:r>
            <a:endParaRPr lang="da-DK" sz="16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spcAft>
                <a:spcPts val="0"/>
              </a:spcAft>
              <a:buFont typeface="Cambria" panose="02040503050406030204" pitchFamily="18" charset="0"/>
              <a:buChar char="•"/>
            </a:pPr>
            <a:r>
              <a:rPr lang="en-GB" sz="1600" dirty="0">
                <a:latin typeface="Arial" panose="020B0604020202020204" pitchFamily="34" charset="0"/>
                <a:ea typeface="Calibri" panose="020F0502020204030204" pitchFamily="34" charset="0"/>
                <a:cs typeface="Arial" panose="020B0604020202020204" pitchFamily="34" charset="0"/>
              </a:rPr>
              <a:t>A</a:t>
            </a:r>
            <a:r>
              <a:rPr lang="en-GB" sz="1600" dirty="0">
                <a:effectLst/>
                <a:latin typeface="Arial" panose="020B0604020202020204" pitchFamily="34" charset="0"/>
                <a:ea typeface="Calibri" panose="020F0502020204030204" pitchFamily="34" charset="0"/>
                <a:cs typeface="Arial" panose="020B0604020202020204" pitchFamily="34" charset="0"/>
              </a:rPr>
              <a:t>rt exhibitions, theatre performances, concerts, and lectures on a variety of topics throughout the year. </a:t>
            </a:r>
          </a:p>
          <a:p>
            <a:pPr marL="342900" lvl="0" indent="-342900" algn="just">
              <a:lnSpc>
                <a:spcPct val="115000"/>
              </a:lnSpc>
              <a:spcAft>
                <a:spcPts val="0"/>
              </a:spcAft>
              <a:buFont typeface="Cambria" panose="02040503050406030204" pitchFamily="18" charset="0"/>
              <a:buChar char="•"/>
            </a:pPr>
            <a:r>
              <a:rPr lang="en-GB" sz="1600" dirty="0">
                <a:effectLst/>
                <a:latin typeface="Arial" panose="020B0604020202020204" pitchFamily="34" charset="0"/>
                <a:ea typeface="Calibri" panose="020F0502020204030204" pitchFamily="34" charset="0"/>
                <a:cs typeface="Arial" panose="020B0604020202020204" pitchFamily="34" charset="0"/>
              </a:rPr>
              <a:t>Courses in genealogy and IT.</a:t>
            </a:r>
            <a:endParaRPr lang="da-DK" sz="16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spcAft>
                <a:spcPts val="0"/>
              </a:spcAft>
              <a:buFont typeface="Cambria" panose="02040503050406030204" pitchFamily="18" charset="0"/>
              <a:buChar char="•"/>
            </a:pPr>
            <a:r>
              <a:rPr lang="en-GB" sz="1600" dirty="0">
                <a:effectLst/>
                <a:latin typeface="Arial" panose="020B0604020202020204" pitchFamily="34" charset="0"/>
                <a:ea typeface="Calibri" panose="020F0502020204030204" pitchFamily="34" charset="0"/>
                <a:cs typeface="Arial" panose="020B0604020202020204" pitchFamily="34" charset="0"/>
              </a:rPr>
              <a:t>Throughout the summer workshops with theatre and music for children.</a:t>
            </a:r>
            <a:endParaRPr lang="da-DK" sz="16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spcAft>
                <a:spcPts val="0"/>
              </a:spcAft>
              <a:buFont typeface="Cambria" panose="02040503050406030204" pitchFamily="18" charset="0"/>
              <a:buChar char="•"/>
            </a:pPr>
            <a:r>
              <a:rPr lang="en-GB" sz="1600" dirty="0">
                <a:effectLst/>
                <a:latin typeface="Arial" panose="020B0604020202020204" pitchFamily="34" charset="0"/>
                <a:ea typeface="Calibri" panose="020F0502020204030204" pitchFamily="34" charset="0"/>
                <a:cs typeface="Arial" panose="020B0604020202020204" pitchFamily="34" charset="0"/>
              </a:rPr>
              <a:t>Throughout the year the member can borrow all the books. It is up to the members themselves to arrange for the return, and many leave their own books on the library shelves, so others can benefit from them.</a:t>
            </a:r>
            <a:endParaRPr lang="da-DK" sz="1600"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15000"/>
              </a:lnSpc>
              <a:spcBef>
                <a:spcPts val="1200"/>
              </a:spcBef>
              <a:buNone/>
              <a:tabLst>
                <a:tab pos="226695" algn="l"/>
                <a:tab pos="453390" algn="l"/>
              </a:tabLst>
            </a:pPr>
            <a:r>
              <a:rPr lang="en-GB" sz="1600" dirty="0">
                <a:effectLst/>
                <a:latin typeface="Arial" panose="020B0604020202020204" pitchFamily="34" charset="0"/>
                <a:ea typeface="Calibri" panose="020F0502020204030204" pitchFamily="34" charset="0"/>
                <a:cs typeface="Arial" panose="020B0604020202020204" pitchFamily="34" charset="0"/>
              </a:rPr>
              <a:t>In addition, there are meeting rooms, reading rooms and kitchenette available to members, and all associations in the city can for free book a place in a meeting room.</a:t>
            </a:r>
            <a:endParaRPr lang="da-DK" sz="16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Pladsholder til diasnummer 7">
            <a:extLst>
              <a:ext uri="{FF2B5EF4-FFF2-40B4-BE49-F238E27FC236}">
                <a16:creationId xmlns:a16="http://schemas.microsoft.com/office/drawing/2014/main" id="{1C9B09BF-86B8-D182-304E-090F13118BE9}"/>
              </a:ext>
            </a:extLst>
          </p:cNvPr>
          <p:cNvSpPr>
            <a:spLocks noGrp="1"/>
          </p:cNvSpPr>
          <p:nvPr>
            <p:ph type="sldNum" sz="quarter" idx="12"/>
          </p:nvPr>
        </p:nvSpPr>
        <p:spPr>
          <a:xfrm>
            <a:off x="323528" y="172512"/>
            <a:ext cx="457200" cy="312994"/>
          </a:xfrm>
        </p:spPr>
        <p:txBody>
          <a:bodyPr/>
          <a:lstStyle/>
          <a:p>
            <a:fld id="{6BAAE076-7F58-41A9-8F73-CDE9F5E0F14C}" type="slidenum">
              <a:rPr lang="da-DK" b="1" smtClean="0">
                <a:solidFill>
                  <a:schemeClr val="tx2"/>
                </a:solidFill>
              </a:rPr>
              <a:pPr/>
              <a:t>26</a:t>
            </a:fld>
            <a:endParaRPr lang="da-DK" b="1" dirty="0">
              <a:solidFill>
                <a:schemeClr val="tx2"/>
              </a:solidFill>
            </a:endParaRPr>
          </a:p>
        </p:txBody>
      </p:sp>
    </p:spTree>
    <p:extLst>
      <p:ext uri="{BB962C8B-B14F-4D97-AF65-F5344CB8AC3E}">
        <p14:creationId xmlns:p14="http://schemas.microsoft.com/office/powerpoint/2010/main" val="28223794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alpha val="53000"/>
          </a:schemeClr>
        </a:solidFill>
        <a:effectLst/>
      </p:bgPr>
    </p:bg>
    <p:spTree>
      <p:nvGrpSpPr>
        <p:cNvPr id="1" name=""/>
        <p:cNvGrpSpPr/>
        <p:nvPr/>
      </p:nvGrpSpPr>
      <p:grpSpPr>
        <a:xfrm>
          <a:off x="0" y="0"/>
          <a:ext cx="0" cy="0"/>
          <a:chOff x="0" y="0"/>
          <a:chExt cx="0" cy="0"/>
        </a:xfrm>
      </p:grpSpPr>
      <p:sp>
        <p:nvSpPr>
          <p:cNvPr id="9218" name="Titel 1"/>
          <p:cNvSpPr>
            <a:spLocks noGrp="1"/>
          </p:cNvSpPr>
          <p:nvPr>
            <p:ph type="title"/>
          </p:nvPr>
        </p:nvSpPr>
        <p:spPr>
          <a:xfrm>
            <a:off x="1414982" y="0"/>
            <a:ext cx="7498080" cy="658018"/>
          </a:xfrm>
        </p:spPr>
        <p:txBody>
          <a:bodyPr>
            <a:normAutofit/>
          </a:bodyPr>
          <a:lstStyle/>
          <a:p>
            <a:r>
              <a:rPr lang="da-DK" sz="2400" dirty="0">
                <a:latin typeface="+mn-lt"/>
              </a:rPr>
              <a:t>Case Study III:  </a:t>
            </a:r>
            <a:r>
              <a:rPr lang="en-GB" sz="2400" dirty="0">
                <a:effectLst/>
                <a:latin typeface="+mn-lt"/>
                <a:cs typeface="Calibri" panose="020F0502020204030204" pitchFamily="34" charset="0"/>
              </a:rPr>
              <a:t>Learning Outcome</a:t>
            </a:r>
            <a:endParaRPr lang="da-DK" sz="2400" dirty="0">
              <a:latin typeface="+mn-lt"/>
            </a:endParaRPr>
          </a:p>
        </p:txBody>
      </p:sp>
      <p:sp>
        <p:nvSpPr>
          <p:cNvPr id="9219" name="Pladsholder til indhold 2"/>
          <p:cNvSpPr>
            <a:spLocks noGrp="1"/>
          </p:cNvSpPr>
          <p:nvPr>
            <p:ph idx="1"/>
          </p:nvPr>
        </p:nvSpPr>
        <p:spPr>
          <a:xfrm>
            <a:off x="1414982" y="679676"/>
            <a:ext cx="7498080" cy="6061692"/>
          </a:xfrm>
        </p:spPr>
        <p:txBody>
          <a:bodyPr>
            <a:normAutofit/>
          </a:bodyPr>
          <a:lstStyle/>
          <a:p>
            <a:pPr marL="0" lvl="0" indent="0" algn="just">
              <a:lnSpc>
                <a:spcPct val="115000"/>
              </a:lnSpc>
              <a:spcBef>
                <a:spcPts val="200"/>
              </a:spcBef>
              <a:buNone/>
              <a:tabLst>
                <a:tab pos="226695" algn="l"/>
                <a:tab pos="453390" algn="l"/>
              </a:tabLst>
            </a:pPr>
            <a:r>
              <a:rPr lang="en-GB" sz="1600" b="1" dirty="0">
                <a:effectLst/>
                <a:latin typeface="Arial" panose="020B0604020202020204" pitchFamily="34" charset="0"/>
                <a:ea typeface="Calibri" panose="020F0502020204030204" pitchFamily="34" charset="0"/>
                <a:cs typeface="Arial" panose="020B0604020202020204" pitchFamily="34" charset="0"/>
              </a:rPr>
              <a:t>Active citizenship and democratic learning</a:t>
            </a:r>
          </a:p>
          <a:p>
            <a:pPr marL="0" lvl="0" indent="0" algn="just">
              <a:lnSpc>
                <a:spcPct val="115000"/>
              </a:lnSpc>
              <a:spcBef>
                <a:spcPts val="0"/>
              </a:spcBef>
              <a:buNone/>
              <a:tabLst>
                <a:tab pos="226695" algn="l"/>
                <a:tab pos="453390" algn="l"/>
              </a:tabLst>
            </a:pPr>
            <a:r>
              <a:rPr lang="en-GB" sz="1600" dirty="0">
                <a:effectLst/>
                <a:latin typeface="Arial" panose="020B0604020202020204" pitchFamily="34" charset="0"/>
                <a:ea typeface="Calibri" panose="020F0502020204030204" pitchFamily="34" charset="0"/>
                <a:cs typeface="Arial" panose="020B0604020202020204" pitchFamily="34" charset="0"/>
              </a:rPr>
              <a:t>The Community and Culture House in Ejby were based on forming a democratically structured association and developed by democratic community values.</a:t>
            </a:r>
          </a:p>
          <a:p>
            <a:pPr marL="0" lvl="0" indent="0" algn="just">
              <a:lnSpc>
                <a:spcPct val="115000"/>
              </a:lnSpc>
              <a:spcBef>
                <a:spcPts val="1200"/>
              </a:spcBef>
              <a:buNone/>
              <a:tabLst>
                <a:tab pos="226695" algn="l"/>
                <a:tab pos="453390" algn="l"/>
              </a:tabLst>
            </a:pPr>
            <a:r>
              <a:rPr lang="en-GB" sz="1600" dirty="0">
                <a:effectLst/>
                <a:latin typeface="Arial" panose="020B0604020202020204" pitchFamily="34" charset="0"/>
                <a:ea typeface="Calibri" panose="020F0502020204030204" pitchFamily="34" charset="0"/>
                <a:cs typeface="Arial" panose="020B0604020202020204" pitchFamily="34" charset="0"/>
              </a:rPr>
              <a:t> The case study indicates that </a:t>
            </a:r>
          </a:p>
          <a:p>
            <a:pPr marL="285750" indent="-285750" algn="just">
              <a:lnSpc>
                <a:spcPct val="115000"/>
              </a:lnSpc>
              <a:spcBef>
                <a:spcPts val="0"/>
              </a:spcBef>
              <a:tabLst>
                <a:tab pos="226695" algn="l"/>
                <a:tab pos="453390" algn="l"/>
              </a:tabLst>
            </a:pPr>
            <a:r>
              <a:rPr lang="en-GB" sz="1600" dirty="0">
                <a:effectLst/>
                <a:latin typeface="Arial" panose="020B0604020202020204" pitchFamily="34" charset="0"/>
                <a:ea typeface="Calibri" panose="020F0502020204030204" pitchFamily="34" charset="0"/>
                <a:cs typeface="Arial" panose="020B0604020202020204" pitchFamily="34" charset="0"/>
              </a:rPr>
              <a:t>a strong participatory culture can strengthen the social capital and mutual trusts in the community; and </a:t>
            </a:r>
          </a:p>
          <a:p>
            <a:pPr marL="285750" indent="-285750" algn="just">
              <a:lnSpc>
                <a:spcPct val="115000"/>
              </a:lnSpc>
              <a:spcBef>
                <a:spcPts val="0"/>
              </a:spcBef>
              <a:tabLst>
                <a:tab pos="226695" algn="l"/>
                <a:tab pos="453390" algn="l"/>
              </a:tabLst>
            </a:pPr>
            <a:r>
              <a:rPr lang="en-GB" sz="1600" dirty="0">
                <a:effectLst/>
                <a:latin typeface="Arial" panose="020B0604020202020204" pitchFamily="34" charset="0"/>
                <a:ea typeface="Calibri" panose="020F0502020204030204" pitchFamily="34" charset="0"/>
                <a:cs typeface="Arial" panose="020B0604020202020204" pitchFamily="34" charset="0"/>
              </a:rPr>
              <a:t>culture volunteers in the field of arts, culture and heritage can help to promote the community bonding and local identity in their communities.</a:t>
            </a:r>
          </a:p>
          <a:p>
            <a:pPr marL="0" lvl="0" indent="0" algn="just">
              <a:lnSpc>
                <a:spcPct val="115000"/>
              </a:lnSpc>
              <a:spcBef>
                <a:spcPts val="200"/>
              </a:spcBef>
              <a:buNone/>
              <a:tabLst>
                <a:tab pos="226695" algn="l"/>
                <a:tab pos="453390" algn="l"/>
              </a:tabLst>
            </a:pPr>
            <a:endParaRPr lang="en-GB" sz="1800" dirty="0">
              <a:effectLst/>
              <a:latin typeface="Cambria" panose="02040503050406030204" pitchFamily="18" charset="0"/>
              <a:ea typeface="Calibri" panose="020F0502020204030204" pitchFamily="34" charset="0"/>
              <a:cs typeface="Calibri" panose="020F0502020204030204" pitchFamily="34" charset="0"/>
            </a:endParaRPr>
          </a:p>
          <a:p>
            <a:pPr marL="0" lvl="0" indent="0" algn="just">
              <a:lnSpc>
                <a:spcPct val="115000"/>
              </a:lnSpc>
              <a:spcBef>
                <a:spcPts val="200"/>
              </a:spcBef>
              <a:buNone/>
              <a:tabLst>
                <a:tab pos="226695" algn="l"/>
                <a:tab pos="453390" algn="l"/>
              </a:tabLst>
            </a:pPr>
            <a:endParaRPr lang="da-DK" sz="1800" u="none" strike="noStrike" dirty="0">
              <a:solidFill>
                <a:srgbClr val="222222"/>
              </a:solidFill>
              <a:effectLst/>
              <a:latin typeface="Cambria" panose="02040503050406030204" pitchFamily="18" charset="0"/>
              <a:ea typeface="Cambria" panose="02040503050406030204" pitchFamily="18" charset="0"/>
              <a:cs typeface="Calibri" panose="020F0502020204030204" pitchFamily="34" charset="0"/>
            </a:endParaRPr>
          </a:p>
        </p:txBody>
      </p:sp>
      <p:pic>
        <p:nvPicPr>
          <p:cNvPr id="2" name="Billede 1">
            <a:extLst>
              <a:ext uri="{FF2B5EF4-FFF2-40B4-BE49-F238E27FC236}">
                <a16:creationId xmlns:a16="http://schemas.microsoft.com/office/drawing/2014/main" id="{F6930E79-6F58-5D84-2BFF-102A8549FF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088213" y="3717032"/>
            <a:ext cx="6156195" cy="2479349"/>
          </a:xfrm>
          <a:prstGeom prst="rect">
            <a:avLst/>
          </a:prstGeom>
          <a:noFill/>
          <a:ln>
            <a:noFill/>
          </a:ln>
        </p:spPr>
      </p:pic>
      <p:sp>
        <p:nvSpPr>
          <p:cNvPr id="3" name="Pladsholder til diasnummer 7">
            <a:extLst>
              <a:ext uri="{FF2B5EF4-FFF2-40B4-BE49-F238E27FC236}">
                <a16:creationId xmlns:a16="http://schemas.microsoft.com/office/drawing/2014/main" id="{1C9B09BF-86B8-D182-304E-090F13118BE9}"/>
              </a:ext>
            </a:extLst>
          </p:cNvPr>
          <p:cNvSpPr>
            <a:spLocks noGrp="1"/>
          </p:cNvSpPr>
          <p:nvPr>
            <p:ph type="sldNum" sz="quarter" idx="12"/>
          </p:nvPr>
        </p:nvSpPr>
        <p:spPr>
          <a:xfrm>
            <a:off x="323528" y="172512"/>
            <a:ext cx="457200" cy="312994"/>
          </a:xfrm>
        </p:spPr>
        <p:txBody>
          <a:bodyPr/>
          <a:lstStyle/>
          <a:p>
            <a:fld id="{6BAAE076-7F58-41A9-8F73-CDE9F5E0F14C}" type="slidenum">
              <a:rPr lang="da-DK" b="1" smtClean="0">
                <a:solidFill>
                  <a:schemeClr val="tx2"/>
                </a:solidFill>
              </a:rPr>
              <a:pPr/>
              <a:t>27</a:t>
            </a:fld>
            <a:endParaRPr lang="da-DK" b="1" dirty="0">
              <a:solidFill>
                <a:schemeClr val="tx2"/>
              </a:solidFill>
            </a:endParaRPr>
          </a:p>
        </p:txBody>
      </p:sp>
      <p:sp>
        <p:nvSpPr>
          <p:cNvPr id="5" name="Tekstfelt 4">
            <a:extLst>
              <a:ext uri="{FF2B5EF4-FFF2-40B4-BE49-F238E27FC236}">
                <a16:creationId xmlns:a16="http://schemas.microsoft.com/office/drawing/2014/main" id="{A289E09E-DF5A-076D-97FA-1302031243BF}"/>
              </a:ext>
            </a:extLst>
          </p:cNvPr>
          <p:cNvSpPr txBox="1"/>
          <p:nvPr/>
        </p:nvSpPr>
        <p:spPr>
          <a:xfrm>
            <a:off x="1979712" y="6276995"/>
            <a:ext cx="4824536" cy="286617"/>
          </a:xfrm>
          <a:prstGeom prst="rect">
            <a:avLst/>
          </a:prstGeom>
          <a:noFill/>
        </p:spPr>
        <p:txBody>
          <a:bodyPr wrap="square">
            <a:spAutoFit/>
          </a:bodyPr>
          <a:lstStyle/>
          <a:p>
            <a:pPr algn="just">
              <a:lnSpc>
                <a:spcPct val="115000"/>
              </a:lnSpc>
              <a:spcBef>
                <a:spcPts val="200"/>
              </a:spcBef>
            </a:pPr>
            <a:r>
              <a:rPr lang="en-GB" sz="1200" dirty="0">
                <a:effectLst/>
                <a:latin typeface="Arial" panose="020B0604020202020204" pitchFamily="34" charset="0"/>
                <a:ea typeface="Calibri" panose="020F0502020204030204" pitchFamily="34" charset="0"/>
                <a:cs typeface="Arial" panose="020B0604020202020204" pitchFamily="34" charset="0"/>
              </a:rPr>
              <a:t>Meeting in Ejby Culture and Citizen House</a:t>
            </a:r>
            <a:endParaRPr lang="da-DK" sz="1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077784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p:bgPr>
    </p:bg>
    <p:spTree>
      <p:nvGrpSpPr>
        <p:cNvPr id="1" name=""/>
        <p:cNvGrpSpPr/>
        <p:nvPr/>
      </p:nvGrpSpPr>
      <p:grpSpPr>
        <a:xfrm>
          <a:off x="0" y="0"/>
          <a:ext cx="0" cy="0"/>
          <a:chOff x="0" y="0"/>
          <a:chExt cx="0" cy="0"/>
        </a:xfrm>
      </p:grpSpPr>
      <p:sp>
        <p:nvSpPr>
          <p:cNvPr id="9218" name="Titel 1"/>
          <p:cNvSpPr>
            <a:spLocks noGrp="1"/>
          </p:cNvSpPr>
          <p:nvPr>
            <p:ph type="title"/>
          </p:nvPr>
        </p:nvSpPr>
        <p:spPr>
          <a:xfrm>
            <a:off x="1412525" y="35151"/>
            <a:ext cx="7498080" cy="399509"/>
          </a:xfrm>
        </p:spPr>
        <p:txBody>
          <a:bodyPr>
            <a:noAutofit/>
          </a:bodyPr>
          <a:lstStyle/>
          <a:p>
            <a:r>
              <a:rPr lang="en-GB" sz="2400" dirty="0"/>
              <a:t>Perspectives from the case studies</a:t>
            </a:r>
          </a:p>
        </p:txBody>
      </p:sp>
      <p:sp>
        <p:nvSpPr>
          <p:cNvPr id="9219" name="Pladsholder til indhold 2"/>
          <p:cNvSpPr>
            <a:spLocks noGrp="1"/>
          </p:cNvSpPr>
          <p:nvPr>
            <p:ph idx="1"/>
          </p:nvPr>
        </p:nvSpPr>
        <p:spPr>
          <a:xfrm>
            <a:off x="1412525" y="679026"/>
            <a:ext cx="7498080" cy="6021288"/>
          </a:xfrm>
        </p:spPr>
        <p:txBody>
          <a:bodyPr>
            <a:normAutofit/>
          </a:bodyPr>
          <a:lstStyle/>
          <a:p>
            <a:pPr marL="0" lvl="0" indent="0">
              <a:lnSpc>
                <a:spcPct val="115000"/>
              </a:lnSpc>
              <a:spcBef>
                <a:spcPts val="200"/>
              </a:spcBef>
              <a:buNone/>
              <a:tabLst>
                <a:tab pos="226695" algn="l"/>
                <a:tab pos="453390" algn="l"/>
              </a:tabLst>
            </a:pPr>
            <a:r>
              <a:rPr lang="en-GB" sz="1600" dirty="0">
                <a:effectLst/>
                <a:latin typeface="Arial" panose="020B0604020202020204" pitchFamily="34" charset="0"/>
                <a:ea typeface="Calibri" panose="020F0502020204030204" pitchFamily="34" charset="0"/>
                <a:cs typeface="Arial" panose="020B0604020202020204" pitchFamily="34" charset="0"/>
              </a:rPr>
              <a:t>The cultural NGOs represent a free civic area for </a:t>
            </a:r>
            <a:r>
              <a:rPr lang="en-GB" sz="1600" b="1" dirty="0">
                <a:effectLst/>
                <a:latin typeface="Arial" panose="020B0604020202020204" pitchFamily="34" charset="0"/>
                <a:ea typeface="Calibri" panose="020F0502020204030204" pitchFamily="34" charset="0"/>
                <a:cs typeface="Arial" panose="020B0604020202020204" pitchFamily="34" charset="0"/>
              </a:rPr>
              <a:t>lifelong learning</a:t>
            </a:r>
            <a:r>
              <a:rPr lang="en-GB" sz="1600" dirty="0">
                <a:effectLst/>
                <a:latin typeface="Arial" panose="020B0604020202020204" pitchFamily="34" charset="0"/>
                <a:ea typeface="Calibri" panose="020F0502020204030204" pitchFamily="34" charset="0"/>
                <a:cs typeface="Arial" panose="020B0604020202020204" pitchFamily="34" charset="0"/>
              </a:rPr>
              <a:t>, where citizens and associations </a:t>
            </a:r>
            <a:r>
              <a:rPr lang="en-GB" sz="1600" b="1" dirty="0">
                <a:effectLst/>
                <a:latin typeface="Arial" panose="020B0604020202020204" pitchFamily="34" charset="0"/>
                <a:ea typeface="Calibri" panose="020F0502020204030204" pitchFamily="34" charset="0"/>
                <a:cs typeface="Arial" panose="020B0604020202020204" pitchFamily="34" charset="0"/>
              </a:rPr>
              <a:t>beyond public control and market pricing </a:t>
            </a:r>
            <a:r>
              <a:rPr lang="en-GB" sz="1600" dirty="0">
                <a:effectLst/>
                <a:latin typeface="Arial" panose="020B0604020202020204" pitchFamily="34" charset="0"/>
                <a:ea typeface="Calibri" panose="020F0502020204030204" pitchFamily="34" charset="0"/>
                <a:cs typeface="Arial" panose="020B0604020202020204" pitchFamily="34" charset="0"/>
              </a:rPr>
              <a:t>organise myriad of arts and culture activities </a:t>
            </a:r>
            <a:r>
              <a:rPr lang="en-GB" sz="1600" b="1" dirty="0">
                <a:effectLst/>
                <a:latin typeface="Arial" panose="020B0604020202020204" pitchFamily="34" charset="0"/>
                <a:ea typeface="Calibri" panose="020F0502020204030204" pitchFamily="34" charset="0"/>
                <a:cs typeface="Arial" panose="020B0604020202020204" pitchFamily="34" charset="0"/>
              </a:rPr>
              <a:t>with strong added values </a:t>
            </a:r>
            <a:r>
              <a:rPr lang="en-GB" sz="1600" dirty="0">
                <a:effectLst/>
                <a:latin typeface="Arial" panose="020B0604020202020204" pitchFamily="34" charset="0"/>
                <a:ea typeface="Calibri" panose="020F0502020204030204" pitchFamily="34" charset="0"/>
                <a:cs typeface="Arial" panose="020B0604020202020204" pitchFamily="34" charset="0"/>
              </a:rPr>
              <a:t>for</a:t>
            </a:r>
          </a:p>
          <a:p>
            <a:pPr marL="285750" indent="-285750">
              <a:lnSpc>
                <a:spcPct val="115000"/>
              </a:lnSpc>
              <a:spcBef>
                <a:spcPts val="200"/>
              </a:spcBef>
              <a:tabLst>
                <a:tab pos="226695" algn="l"/>
                <a:tab pos="453390" algn="l"/>
              </a:tabLst>
            </a:pPr>
            <a:r>
              <a:rPr lang="en-GB" sz="1600" dirty="0">
                <a:latin typeface="Arial" panose="020B0604020202020204" pitchFamily="34" charset="0"/>
                <a:ea typeface="Calibri" panose="020F0502020204030204" pitchFamily="34" charset="0"/>
                <a:cs typeface="Arial" panose="020B0604020202020204" pitchFamily="34" charset="0"/>
              </a:rPr>
              <a:t>P</a:t>
            </a:r>
            <a:r>
              <a:rPr lang="en-GB" sz="1600" dirty="0">
                <a:effectLst/>
                <a:latin typeface="Arial" panose="020B0604020202020204" pitchFamily="34" charset="0"/>
                <a:ea typeface="Calibri" panose="020F0502020204030204" pitchFamily="34" charset="0"/>
                <a:cs typeface="Arial" panose="020B0604020202020204" pitchFamily="34" charset="0"/>
              </a:rPr>
              <a:t>ersonal development and Bildung</a:t>
            </a:r>
          </a:p>
          <a:p>
            <a:pPr marL="285750" indent="-285750" algn="just">
              <a:lnSpc>
                <a:spcPct val="115000"/>
              </a:lnSpc>
              <a:spcBef>
                <a:spcPts val="300"/>
              </a:spcBef>
              <a:tabLst>
                <a:tab pos="226695" algn="l"/>
                <a:tab pos="453390" algn="l"/>
              </a:tabLst>
            </a:pPr>
            <a:r>
              <a:rPr lang="en-GB" sz="1600" dirty="0">
                <a:effectLst/>
                <a:latin typeface="Arial" panose="020B0604020202020204" pitchFamily="34" charset="0"/>
                <a:ea typeface="Calibri" panose="020F0502020204030204" pitchFamily="34" charset="0"/>
                <a:cs typeface="Arial" panose="020B0604020202020204" pitchFamily="34" charset="0"/>
              </a:rPr>
              <a:t>Active citizenship and democratic values. </a:t>
            </a:r>
          </a:p>
          <a:p>
            <a:pPr marL="285750" indent="-285750" algn="just">
              <a:lnSpc>
                <a:spcPct val="115000"/>
              </a:lnSpc>
              <a:spcBef>
                <a:spcPts val="200"/>
              </a:spcBef>
              <a:tabLst>
                <a:tab pos="226695" algn="l"/>
                <a:tab pos="453390" algn="l"/>
              </a:tabLst>
            </a:pPr>
            <a:r>
              <a:rPr lang="en-GB" sz="1600" dirty="0">
                <a:latin typeface="Arial" panose="020B0604020202020204" pitchFamily="34" charset="0"/>
                <a:ea typeface="Calibri" panose="020F0502020204030204" pitchFamily="34" charset="0"/>
                <a:cs typeface="Arial" panose="020B0604020202020204" pitchFamily="34" charset="0"/>
              </a:rPr>
              <a:t>M</a:t>
            </a:r>
            <a:r>
              <a:rPr lang="en-GB" sz="1600" dirty="0">
                <a:effectLst/>
                <a:latin typeface="Arial" panose="020B0604020202020204" pitchFamily="34" charset="0"/>
                <a:ea typeface="Calibri" panose="020F0502020204030204" pitchFamily="34" charset="0"/>
                <a:cs typeface="Arial" panose="020B0604020202020204" pitchFamily="34" charset="0"/>
              </a:rPr>
              <a:t>utual trust and social cohesion between different social groups.</a:t>
            </a:r>
          </a:p>
          <a:p>
            <a:pPr marL="285750" indent="-285750" algn="just">
              <a:lnSpc>
                <a:spcPct val="115000"/>
              </a:lnSpc>
              <a:spcBef>
                <a:spcPts val="200"/>
              </a:spcBef>
              <a:tabLst>
                <a:tab pos="226695" algn="l"/>
                <a:tab pos="453390" algn="l"/>
              </a:tabLst>
            </a:pPr>
            <a:r>
              <a:rPr lang="en-GB" sz="1600" dirty="0">
                <a:latin typeface="Arial" panose="020B0604020202020204" pitchFamily="34" charset="0"/>
                <a:ea typeface="Calibri" panose="020F0502020204030204" pitchFamily="34" charset="0"/>
                <a:cs typeface="Arial" panose="020B0604020202020204" pitchFamily="34" charset="0"/>
              </a:rPr>
              <a:t>S</a:t>
            </a:r>
            <a:r>
              <a:rPr lang="en-GB" sz="1600" dirty="0">
                <a:effectLst/>
                <a:latin typeface="Arial" panose="020B0604020202020204" pitchFamily="34" charset="0"/>
                <a:ea typeface="Calibri" panose="020F0502020204030204" pitchFamily="34" charset="0"/>
                <a:cs typeface="Arial" panose="020B0604020202020204" pitchFamily="34" charset="0"/>
              </a:rPr>
              <a:t>ocial inclusion and empowerment of vulnerable groups.</a:t>
            </a:r>
          </a:p>
          <a:p>
            <a:pPr marL="285750" indent="-285750" algn="just">
              <a:lnSpc>
                <a:spcPct val="115000"/>
              </a:lnSpc>
              <a:spcBef>
                <a:spcPts val="200"/>
              </a:spcBef>
              <a:tabLst>
                <a:tab pos="226695" algn="l"/>
                <a:tab pos="453390" algn="l"/>
              </a:tabLst>
            </a:pPr>
            <a:r>
              <a:rPr lang="en-GB" sz="1600" dirty="0">
                <a:effectLst/>
                <a:latin typeface="Arial" panose="020B0604020202020204" pitchFamily="34" charset="0"/>
                <a:ea typeface="Calibri" panose="020F0502020204030204" pitchFamily="34" charset="0"/>
                <a:cs typeface="Arial" panose="020B0604020202020204" pitchFamily="34" charset="0"/>
              </a:rPr>
              <a:t>Local identity and community bonding. </a:t>
            </a:r>
          </a:p>
          <a:p>
            <a:pPr marL="82296" indent="0">
              <a:spcBef>
                <a:spcPts val="1200"/>
              </a:spcBef>
              <a:buNone/>
            </a:pPr>
            <a:r>
              <a:rPr lang="en-GB" sz="1500" dirty="0">
                <a:effectLst/>
                <a:latin typeface="Arial" panose="020B0604020202020204" pitchFamily="34" charset="0"/>
                <a:ea typeface="Calibri" panose="020F0502020204030204" pitchFamily="34" charset="0"/>
                <a:cs typeface="Arial" panose="020B0604020202020204" pitchFamily="34" charset="0"/>
              </a:rPr>
              <a:t>The </a:t>
            </a:r>
            <a:r>
              <a:rPr lang="en-GB" sz="1500" b="1" dirty="0">
                <a:effectLst/>
                <a:latin typeface="Arial" panose="020B0604020202020204" pitchFamily="34" charset="0"/>
                <a:ea typeface="Calibri" panose="020F0502020204030204" pitchFamily="34" charset="0"/>
                <a:cs typeface="Arial" panose="020B0604020202020204" pitchFamily="34" charset="0"/>
              </a:rPr>
              <a:t>most transformative </a:t>
            </a:r>
            <a:r>
              <a:rPr lang="en-GB" sz="1500" dirty="0">
                <a:effectLst/>
                <a:latin typeface="Arial" panose="020B0604020202020204" pitchFamily="34" charset="0"/>
                <a:ea typeface="Calibri" panose="020F0502020204030204" pitchFamily="34" charset="0"/>
                <a:cs typeface="Arial" panose="020B0604020202020204" pitchFamily="34" charset="0"/>
              </a:rPr>
              <a:t>activities may be:</a:t>
            </a:r>
            <a:r>
              <a:rPr lang="en-GB" sz="1500" dirty="0">
                <a:latin typeface="Arial" panose="020B0604020202020204" pitchFamily="34" charset="0"/>
                <a:ea typeface="Calibri" panose="020F0502020204030204" pitchFamily="34" charset="0"/>
                <a:cs typeface="Arial" panose="020B0604020202020204" pitchFamily="34" charset="0"/>
              </a:rPr>
              <a:t> </a:t>
            </a:r>
          </a:p>
          <a:p>
            <a:pPr>
              <a:spcBef>
                <a:spcPts val="300"/>
              </a:spcBef>
            </a:pPr>
            <a:r>
              <a:rPr lang="en-GB" sz="1500" dirty="0">
                <a:effectLst/>
                <a:latin typeface="Arial" panose="020B0604020202020204" pitchFamily="34" charset="0"/>
                <a:ea typeface="Calibri" panose="020F0502020204030204" pitchFamily="34" charset="0"/>
                <a:cs typeface="Arial" panose="020B0604020202020204" pitchFamily="34" charset="0"/>
              </a:rPr>
              <a:t>not only to promote social capital between rather similar social groups of individuals, </a:t>
            </a:r>
          </a:p>
          <a:p>
            <a:pPr>
              <a:spcBef>
                <a:spcPts val="300"/>
              </a:spcBef>
            </a:pPr>
            <a:r>
              <a:rPr lang="en-GB" sz="1500" dirty="0">
                <a:effectLst/>
                <a:latin typeface="Arial" panose="020B0604020202020204" pitchFamily="34" charset="0"/>
                <a:ea typeface="Calibri" panose="020F0502020204030204" pitchFamily="34" charset="0"/>
                <a:cs typeface="Arial" panose="020B0604020202020204" pitchFamily="34" charset="0"/>
              </a:rPr>
              <a:t>but to bridge former segregated social and cultural groups </a:t>
            </a:r>
          </a:p>
          <a:p>
            <a:pPr>
              <a:spcBef>
                <a:spcPts val="300"/>
              </a:spcBef>
            </a:pPr>
            <a:r>
              <a:rPr lang="en-GB" sz="1500" dirty="0">
                <a:effectLst/>
                <a:latin typeface="Arial" panose="020B0604020202020204" pitchFamily="34" charset="0"/>
                <a:ea typeface="Calibri" panose="020F0502020204030204" pitchFamily="34" charset="0"/>
                <a:cs typeface="Arial" panose="020B0604020202020204" pitchFamily="34" charset="0"/>
              </a:rPr>
              <a:t>as a mean to promote mutual trust, social inclusion, and recognition among different groups of people in our communities. </a:t>
            </a:r>
          </a:p>
          <a:p>
            <a:pPr>
              <a:spcBef>
                <a:spcPts val="300"/>
              </a:spcBef>
            </a:pPr>
            <a:r>
              <a:rPr lang="en-GB" sz="1500" u="none" strike="noStrike" dirty="0">
                <a:solidFill>
                  <a:srgbClr val="222222"/>
                </a:solidFill>
                <a:latin typeface="Arial" panose="020B0604020202020204" pitchFamily="34" charset="0"/>
                <a:ea typeface="Cambria" panose="02040503050406030204" pitchFamily="18" charset="0"/>
                <a:cs typeface="Arial" panose="020B0604020202020204" pitchFamily="34" charset="0"/>
              </a:rPr>
              <a:t>And thereby promote a </a:t>
            </a:r>
            <a:r>
              <a:rPr lang="en-GB" sz="1500" dirty="0">
                <a:solidFill>
                  <a:srgbClr val="222222"/>
                </a:solidFill>
                <a:latin typeface="Arial" panose="020B0604020202020204" pitchFamily="34" charset="0"/>
                <a:ea typeface="Cambria" panose="02040503050406030204" pitchFamily="18" charset="0"/>
                <a:cs typeface="Arial" panose="020B0604020202020204" pitchFamily="34" charset="0"/>
              </a:rPr>
              <a:t>shared </a:t>
            </a:r>
            <a:r>
              <a:rPr lang="en-GB" sz="1500" u="none" strike="noStrike" dirty="0">
                <a:solidFill>
                  <a:srgbClr val="222222"/>
                </a:solidFill>
                <a:latin typeface="Arial" panose="020B0604020202020204" pitchFamily="34" charset="0"/>
                <a:ea typeface="Cambria" panose="02040503050406030204" pitchFamily="18" charset="0"/>
                <a:cs typeface="Arial" panose="020B0604020202020204" pitchFamily="34" charset="0"/>
              </a:rPr>
              <a:t>community spirit and respect for the common good. </a:t>
            </a:r>
          </a:p>
          <a:p>
            <a:pPr marL="0" lvl="0" indent="0" algn="just">
              <a:lnSpc>
                <a:spcPct val="115000"/>
              </a:lnSpc>
              <a:spcBef>
                <a:spcPts val="200"/>
              </a:spcBef>
              <a:buNone/>
              <a:tabLst>
                <a:tab pos="226695" algn="l"/>
                <a:tab pos="453390" algn="l"/>
              </a:tabLst>
            </a:pPr>
            <a:endParaRPr lang="en-GB" sz="1600" dirty="0">
              <a:effectLst/>
              <a:latin typeface="Arial" panose="020B0604020202020204" pitchFamily="34" charset="0"/>
              <a:ea typeface="Calibri" panose="020F0502020204030204" pitchFamily="34" charset="0"/>
              <a:cs typeface="Arial" panose="020B0604020202020204" pitchFamily="34" charset="0"/>
            </a:endParaRPr>
          </a:p>
        </p:txBody>
      </p:sp>
      <p:sp>
        <p:nvSpPr>
          <p:cNvPr id="2" name="Pladsholder til diasnummer 7">
            <a:extLst>
              <a:ext uri="{FF2B5EF4-FFF2-40B4-BE49-F238E27FC236}">
                <a16:creationId xmlns:a16="http://schemas.microsoft.com/office/drawing/2014/main" id="{EB078ECD-1E1D-2796-A3E9-B61E053F0CA7}"/>
              </a:ext>
            </a:extLst>
          </p:cNvPr>
          <p:cNvSpPr>
            <a:spLocks noGrp="1"/>
          </p:cNvSpPr>
          <p:nvPr>
            <p:ph type="sldNum" sz="quarter" idx="12"/>
          </p:nvPr>
        </p:nvSpPr>
        <p:spPr>
          <a:xfrm>
            <a:off x="163564" y="116632"/>
            <a:ext cx="533872" cy="399509"/>
          </a:xfrm>
        </p:spPr>
        <p:txBody>
          <a:bodyPr/>
          <a:lstStyle/>
          <a:p>
            <a:pPr algn="r"/>
            <a:fld id="{6BAAE076-7F58-41A9-8F73-CDE9F5E0F14C}" type="slidenum">
              <a:rPr lang="da-DK" b="1" smtClean="0">
                <a:solidFill>
                  <a:schemeClr val="tx2"/>
                </a:solidFill>
              </a:rPr>
              <a:pPr algn="r"/>
              <a:t>28</a:t>
            </a:fld>
            <a:endParaRPr lang="da-DK" b="1" dirty="0">
              <a:solidFill>
                <a:schemeClr val="tx2"/>
              </a:solidFill>
            </a:endParaRPr>
          </a:p>
        </p:txBody>
      </p:sp>
      <p:pic>
        <p:nvPicPr>
          <p:cNvPr id="3" name="Billede 2" descr="Et billede, der indeholder sidder, kat, ser, bord&#10;&#10;Automatisk genereret beskrivelse">
            <a:extLst>
              <a:ext uri="{FF2B5EF4-FFF2-40B4-BE49-F238E27FC236}">
                <a16:creationId xmlns:a16="http://schemas.microsoft.com/office/drawing/2014/main" id="{4D386AE3-01D9-953D-A3D1-3660935E6D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1800" y="5373216"/>
            <a:ext cx="4608512" cy="1147007"/>
          </a:xfrm>
          <a:prstGeom prst="rect">
            <a:avLst/>
          </a:prstGeom>
        </p:spPr>
      </p:pic>
    </p:spTree>
    <p:extLst>
      <p:ext uri="{BB962C8B-B14F-4D97-AF65-F5344CB8AC3E}">
        <p14:creationId xmlns:p14="http://schemas.microsoft.com/office/powerpoint/2010/main" val="21039606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p:bgPr>
    </p:bg>
    <p:spTree>
      <p:nvGrpSpPr>
        <p:cNvPr id="1" name=""/>
        <p:cNvGrpSpPr/>
        <p:nvPr/>
      </p:nvGrpSpPr>
      <p:grpSpPr>
        <a:xfrm>
          <a:off x="0" y="0"/>
          <a:ext cx="0" cy="0"/>
          <a:chOff x="0" y="0"/>
          <a:chExt cx="0" cy="0"/>
        </a:xfrm>
      </p:grpSpPr>
      <p:sp>
        <p:nvSpPr>
          <p:cNvPr id="9218" name="Titel 1"/>
          <p:cNvSpPr>
            <a:spLocks noGrp="1"/>
          </p:cNvSpPr>
          <p:nvPr>
            <p:ph type="title"/>
          </p:nvPr>
        </p:nvSpPr>
        <p:spPr>
          <a:xfrm>
            <a:off x="1418995" y="116632"/>
            <a:ext cx="7498080" cy="490066"/>
          </a:xfrm>
        </p:spPr>
        <p:txBody>
          <a:bodyPr>
            <a:normAutofit/>
          </a:bodyPr>
          <a:lstStyle/>
          <a:p>
            <a:r>
              <a:rPr lang="en-GB" sz="2400" dirty="0"/>
              <a:t>Perspectives from the case studies</a:t>
            </a:r>
          </a:p>
        </p:txBody>
      </p:sp>
      <p:sp>
        <p:nvSpPr>
          <p:cNvPr id="9219" name="Pladsholder til indhold 2"/>
          <p:cNvSpPr>
            <a:spLocks noGrp="1"/>
          </p:cNvSpPr>
          <p:nvPr>
            <p:ph idx="1"/>
          </p:nvPr>
        </p:nvSpPr>
        <p:spPr>
          <a:xfrm>
            <a:off x="1412369" y="836712"/>
            <a:ext cx="7498080" cy="6021288"/>
          </a:xfrm>
        </p:spPr>
        <p:txBody>
          <a:bodyPr>
            <a:normAutofit/>
          </a:bodyPr>
          <a:lstStyle/>
          <a:p>
            <a:pPr marL="0" lvl="0" indent="0" algn="just">
              <a:lnSpc>
                <a:spcPct val="115000"/>
              </a:lnSpc>
              <a:spcBef>
                <a:spcPts val="200"/>
              </a:spcBef>
              <a:buNone/>
              <a:tabLst>
                <a:tab pos="226695" algn="l"/>
                <a:tab pos="453390" algn="l"/>
              </a:tabLst>
            </a:pPr>
            <a:r>
              <a:rPr lang="en-GB" sz="1600" b="1" dirty="0">
                <a:solidFill>
                  <a:srgbClr val="222222"/>
                </a:solidFill>
                <a:latin typeface="Arial" panose="020B0604020202020204" pitchFamily="34" charset="0"/>
                <a:ea typeface="Cambria" panose="02040503050406030204" pitchFamily="18" charset="0"/>
                <a:cs typeface="Arial" panose="020B0604020202020204" pitchFamily="34" charset="0"/>
              </a:rPr>
              <a:t>M</a:t>
            </a:r>
            <a:r>
              <a:rPr lang="en-GB" sz="1600" b="1" u="none" strike="noStrike" dirty="0">
                <a:solidFill>
                  <a:srgbClr val="222222"/>
                </a:solidFill>
                <a:effectLst/>
                <a:latin typeface="Arial" panose="020B0604020202020204" pitchFamily="34" charset="0"/>
                <a:ea typeface="Cambria" panose="02040503050406030204" pitchFamily="18" charset="0"/>
                <a:cs typeface="Arial" panose="020B0604020202020204" pitchFamily="34" charset="0"/>
              </a:rPr>
              <a:t>aybe most important:</a:t>
            </a:r>
          </a:p>
          <a:p>
            <a:pPr marL="0" lvl="0" indent="0">
              <a:lnSpc>
                <a:spcPct val="115000"/>
              </a:lnSpc>
              <a:spcBef>
                <a:spcPts val="200"/>
              </a:spcBef>
              <a:buNone/>
              <a:tabLst>
                <a:tab pos="226695" algn="l"/>
                <a:tab pos="453390" algn="l"/>
              </a:tabLst>
            </a:pPr>
            <a:r>
              <a:rPr lang="en-GB" sz="1600" dirty="0">
                <a:solidFill>
                  <a:srgbClr val="222222"/>
                </a:solidFill>
                <a:latin typeface="Arial" panose="020B0604020202020204" pitchFamily="34" charset="0"/>
                <a:ea typeface="Cambria" panose="02040503050406030204" pitchFamily="18" charset="0"/>
                <a:cs typeface="Arial" panose="020B0604020202020204" pitchFamily="34" charset="0"/>
              </a:rPr>
              <a:t>Successful local cultural activities </a:t>
            </a:r>
            <a:r>
              <a:rPr lang="en-GB" sz="1600" dirty="0">
                <a:effectLst/>
                <a:latin typeface="Arial" panose="020B0604020202020204" pitchFamily="34" charset="0"/>
                <a:ea typeface="Calibri" panose="020F0502020204030204" pitchFamily="34" charset="0"/>
                <a:cs typeface="Arial" panose="020B0604020202020204" pitchFamily="34" charset="0"/>
              </a:rPr>
              <a:t>implies </a:t>
            </a:r>
            <a:r>
              <a:rPr lang="en-GB" sz="1600" b="1" dirty="0">
                <a:effectLst/>
                <a:latin typeface="Arial" panose="020B0604020202020204" pitchFamily="34" charset="0"/>
                <a:ea typeface="Calibri" panose="020F0502020204030204" pitchFamily="34" charset="0"/>
                <a:cs typeface="Arial" panose="020B0604020202020204" pitchFamily="34" charset="0"/>
              </a:rPr>
              <a:t>cross-sector cooperation </a:t>
            </a:r>
            <a:r>
              <a:rPr lang="en-GB" sz="1600" dirty="0">
                <a:effectLst/>
                <a:latin typeface="Arial" panose="020B0604020202020204" pitchFamily="34" charset="0"/>
                <a:ea typeface="Calibri" panose="020F0502020204030204" pitchFamily="34" charset="0"/>
                <a:cs typeface="Arial" panose="020B0604020202020204" pitchFamily="34" charset="0"/>
              </a:rPr>
              <a:t>between stakeholders both from the civil society and public institutions and municipality authorities. </a:t>
            </a:r>
            <a:endParaRPr lang="en-GB" sz="1600" dirty="0">
              <a:solidFill>
                <a:srgbClr val="222222"/>
              </a:solidFill>
              <a:latin typeface="Arial" panose="020B0604020202020204" pitchFamily="34" charset="0"/>
              <a:ea typeface="Cambria" panose="02040503050406030204" pitchFamily="18" charset="0"/>
              <a:cs typeface="Arial" panose="020B0604020202020204" pitchFamily="34" charset="0"/>
            </a:endParaRPr>
          </a:p>
          <a:p>
            <a:pPr marL="0" lvl="0" indent="0">
              <a:lnSpc>
                <a:spcPct val="115000"/>
              </a:lnSpc>
              <a:spcBef>
                <a:spcPts val="1200"/>
              </a:spcBef>
              <a:buNone/>
              <a:tabLst>
                <a:tab pos="226695" algn="l"/>
                <a:tab pos="453390" algn="l"/>
              </a:tabLst>
            </a:pPr>
            <a:r>
              <a:rPr lang="en-GB" sz="1600" u="none" strike="noStrike" dirty="0">
                <a:solidFill>
                  <a:srgbClr val="222222"/>
                </a:solidFill>
                <a:effectLst/>
                <a:latin typeface="Arial" panose="020B0604020202020204" pitchFamily="34" charset="0"/>
                <a:ea typeface="Cambria" panose="02040503050406030204" pitchFamily="18" charset="0"/>
                <a:cs typeface="Arial" panose="020B0604020202020204" pitchFamily="34" charset="0"/>
              </a:rPr>
              <a:t>Such cross-sector cooperation, labelled </a:t>
            </a:r>
            <a:r>
              <a:rPr lang="en-GB" sz="1600" b="1" u="none" strike="noStrike" dirty="0">
                <a:solidFill>
                  <a:srgbClr val="222222"/>
                </a:solidFill>
                <a:effectLst/>
                <a:latin typeface="Arial" panose="020B0604020202020204" pitchFamily="34" charset="0"/>
                <a:ea typeface="Cambria" panose="02040503050406030204" pitchFamily="18" charset="0"/>
                <a:cs typeface="Arial" panose="020B0604020202020204" pitchFamily="34" charset="0"/>
              </a:rPr>
              <a:t>“co-creation” </a:t>
            </a:r>
            <a:r>
              <a:rPr lang="en-GB" sz="1600" u="none" strike="noStrike" dirty="0">
                <a:solidFill>
                  <a:srgbClr val="222222"/>
                </a:solidFill>
                <a:effectLst/>
                <a:latin typeface="Arial" panose="020B0604020202020204" pitchFamily="34" charset="0"/>
                <a:ea typeface="Cambria" panose="02040503050406030204" pitchFamily="18" charset="0"/>
                <a:cs typeface="Arial" panose="020B0604020202020204" pitchFamily="34" charset="0"/>
              </a:rPr>
              <a:t>is today part of the development strategies in most Danish municipalities and an accepted goal for the civil society actors as well. </a:t>
            </a:r>
          </a:p>
          <a:p>
            <a:pPr marL="0" lvl="0" indent="0">
              <a:lnSpc>
                <a:spcPct val="115000"/>
              </a:lnSpc>
              <a:spcBef>
                <a:spcPts val="1200"/>
              </a:spcBef>
              <a:buNone/>
              <a:tabLst>
                <a:tab pos="226695" algn="l"/>
                <a:tab pos="453390" algn="l"/>
              </a:tabLst>
            </a:pPr>
            <a:r>
              <a:rPr lang="en-GB" sz="1600" dirty="0">
                <a:effectLst/>
                <a:latin typeface="Arial" panose="020B0604020202020204" pitchFamily="34" charset="0"/>
                <a:ea typeface="Calibri" panose="020F0502020204030204" pitchFamily="34" charset="0"/>
                <a:cs typeface="Arial" panose="020B0604020202020204" pitchFamily="34" charset="0"/>
              </a:rPr>
              <a:t>Ideally seen, the co-creation shall be based on open and equal terms, where t</a:t>
            </a:r>
            <a:r>
              <a:rPr lang="en-GB" sz="1600" dirty="0">
                <a:latin typeface="Arial" panose="020B0604020202020204" pitchFamily="34" charset="0"/>
                <a:ea typeface="Calibri" panose="020F0502020204030204" pitchFamily="34" charset="0"/>
                <a:cs typeface="Arial" panose="020B0604020202020204" pitchFamily="34" charset="0"/>
              </a:rPr>
              <a:t>he citizens groups and civil society associations </a:t>
            </a:r>
            <a:r>
              <a:rPr lang="en-GB" sz="1600" dirty="0">
                <a:effectLst/>
                <a:latin typeface="Arial" panose="020B0604020202020204" pitchFamily="34" charset="0"/>
                <a:ea typeface="Calibri" panose="020F0502020204030204" pitchFamily="34" charset="0"/>
                <a:cs typeface="Arial" panose="020B0604020202020204" pitchFamily="34" charset="0"/>
              </a:rPr>
              <a:t>are engaged </a:t>
            </a:r>
          </a:p>
          <a:p>
            <a:pPr marL="285750" lvl="0" indent="-285750">
              <a:lnSpc>
                <a:spcPct val="115000"/>
              </a:lnSpc>
              <a:spcBef>
                <a:spcPts val="0"/>
              </a:spcBef>
              <a:buFontTx/>
              <a:buChar char="-"/>
              <a:tabLst>
                <a:tab pos="226695" algn="l"/>
                <a:tab pos="453390" algn="l"/>
              </a:tabLst>
            </a:pPr>
            <a:r>
              <a:rPr lang="en-GB" sz="1600" dirty="0">
                <a:effectLst/>
                <a:latin typeface="Arial" panose="020B0604020202020204" pitchFamily="34" charset="0"/>
                <a:ea typeface="Calibri" panose="020F0502020204030204" pitchFamily="34" charset="0"/>
                <a:cs typeface="Arial" panose="020B0604020202020204" pitchFamily="34" charset="0"/>
              </a:rPr>
              <a:t>not only as co-implementers of aims defined by the public authorities, </a:t>
            </a:r>
          </a:p>
          <a:p>
            <a:pPr marL="285750" lvl="0" indent="-285750">
              <a:lnSpc>
                <a:spcPct val="115000"/>
              </a:lnSpc>
              <a:spcBef>
                <a:spcPts val="0"/>
              </a:spcBef>
              <a:buFontTx/>
              <a:buChar char="-"/>
              <a:tabLst>
                <a:tab pos="226695" algn="l"/>
                <a:tab pos="453390" algn="l"/>
              </a:tabLst>
            </a:pPr>
            <a:r>
              <a:rPr lang="en-GB" sz="1600" dirty="0">
                <a:effectLst/>
                <a:latin typeface="Arial" panose="020B0604020202020204" pitchFamily="34" charset="0"/>
                <a:ea typeface="Calibri" panose="020F0502020204030204" pitchFamily="34" charset="0"/>
                <a:cs typeface="Arial" panose="020B0604020202020204" pitchFamily="34" charset="0"/>
              </a:rPr>
              <a:t>but also, as initiators and co-designers of new welfare services in our local communities.  </a:t>
            </a:r>
          </a:p>
        </p:txBody>
      </p:sp>
      <p:sp>
        <p:nvSpPr>
          <p:cNvPr id="2" name="Pladsholder til diasnummer 7">
            <a:extLst>
              <a:ext uri="{FF2B5EF4-FFF2-40B4-BE49-F238E27FC236}">
                <a16:creationId xmlns:a16="http://schemas.microsoft.com/office/drawing/2014/main" id="{EB078ECD-1E1D-2796-A3E9-B61E053F0CA7}"/>
              </a:ext>
            </a:extLst>
          </p:cNvPr>
          <p:cNvSpPr>
            <a:spLocks noGrp="1"/>
          </p:cNvSpPr>
          <p:nvPr>
            <p:ph type="sldNum" sz="quarter" idx="12"/>
          </p:nvPr>
        </p:nvSpPr>
        <p:spPr>
          <a:xfrm>
            <a:off x="163564" y="116632"/>
            <a:ext cx="533872" cy="399509"/>
          </a:xfrm>
        </p:spPr>
        <p:txBody>
          <a:bodyPr/>
          <a:lstStyle/>
          <a:p>
            <a:pPr algn="r"/>
            <a:fld id="{6BAAE076-7F58-41A9-8F73-CDE9F5E0F14C}" type="slidenum">
              <a:rPr lang="da-DK" b="1" smtClean="0">
                <a:solidFill>
                  <a:schemeClr val="tx2"/>
                </a:solidFill>
              </a:rPr>
              <a:pPr algn="r"/>
              <a:t>29</a:t>
            </a:fld>
            <a:endParaRPr lang="da-DK" b="1" dirty="0">
              <a:solidFill>
                <a:schemeClr val="tx2"/>
              </a:solidFill>
            </a:endParaRPr>
          </a:p>
        </p:txBody>
      </p:sp>
      <p:pic>
        <p:nvPicPr>
          <p:cNvPr id="8" name="Billede 7" descr="Et billede, der indeholder Børnekunst, maleri, tegning, kunst&#10;&#10;Automatisk genereret beskrivelse">
            <a:extLst>
              <a:ext uri="{FF2B5EF4-FFF2-40B4-BE49-F238E27FC236}">
                <a16:creationId xmlns:a16="http://schemas.microsoft.com/office/drawing/2014/main" id="{363E06B9-67EC-87E3-5A3F-9D4FE3F492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1881" y="4625902"/>
            <a:ext cx="2736304" cy="1998785"/>
          </a:xfrm>
          <a:prstGeom prst="rect">
            <a:avLst/>
          </a:prstGeom>
        </p:spPr>
      </p:pic>
      <p:sp>
        <p:nvSpPr>
          <p:cNvPr id="9" name="Tekstfelt 8">
            <a:extLst>
              <a:ext uri="{FF2B5EF4-FFF2-40B4-BE49-F238E27FC236}">
                <a16:creationId xmlns:a16="http://schemas.microsoft.com/office/drawing/2014/main" id="{A434AC5E-3DCA-9997-AF44-8640A64E0902}"/>
              </a:ext>
            </a:extLst>
          </p:cNvPr>
          <p:cNvSpPr txBox="1"/>
          <p:nvPr/>
        </p:nvSpPr>
        <p:spPr>
          <a:xfrm>
            <a:off x="6588224" y="6163022"/>
            <a:ext cx="1728192"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Georgia O'Keeffe:</a:t>
            </a:r>
          </a:p>
          <a:p>
            <a:r>
              <a:rPr lang="en-US" sz="1200" dirty="0">
                <a:latin typeface="Arial" panose="020B0604020202020204" pitchFamily="34" charset="0"/>
                <a:cs typeface="Arial" panose="020B0604020202020204" pitchFamily="34" charset="0"/>
              </a:rPr>
              <a:t>Evening star iv, 1917</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1425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475656" y="188640"/>
            <a:ext cx="7498080" cy="634082"/>
          </a:xfrm>
        </p:spPr>
        <p:txBody>
          <a:bodyPr>
            <a:noAutofit/>
          </a:bodyPr>
          <a:lstStyle/>
          <a:p>
            <a:r>
              <a:rPr lang="en-GB" sz="3200" dirty="0"/>
              <a:t>Project activity </a:t>
            </a:r>
            <a:endParaRPr lang="en-GB" sz="2000" dirty="0"/>
          </a:p>
        </p:txBody>
      </p:sp>
      <p:sp>
        <p:nvSpPr>
          <p:cNvPr id="10" name="Pladsholder til indhold 9"/>
          <p:cNvSpPr>
            <a:spLocks noGrp="1"/>
          </p:cNvSpPr>
          <p:nvPr>
            <p:ph idx="1"/>
          </p:nvPr>
        </p:nvSpPr>
        <p:spPr>
          <a:xfrm>
            <a:off x="1475656" y="1106297"/>
            <a:ext cx="7498080" cy="5596490"/>
          </a:xfrm>
        </p:spPr>
        <p:txBody>
          <a:bodyPr>
            <a:normAutofit/>
          </a:bodyPr>
          <a:lstStyle/>
          <a:p>
            <a:pPr marL="0" indent="0">
              <a:lnSpc>
                <a:spcPct val="130000"/>
              </a:lnSpc>
              <a:spcBef>
                <a:spcPts val="0"/>
              </a:spcBef>
              <a:buNone/>
            </a:pPr>
            <a:r>
              <a:rPr lang="en-US" sz="1600" dirty="0">
                <a:latin typeface="Arial" pitchFamily="34" charset="0"/>
                <a:cs typeface="Arial" pitchFamily="34" charset="0"/>
              </a:rPr>
              <a:t>Overview of international projects – see </a:t>
            </a:r>
            <a:r>
              <a:rPr lang="en-US" sz="1600" dirty="0">
                <a:latin typeface="Arial" pitchFamily="34" charset="0"/>
                <a:cs typeface="Arial" pitchFamily="34" charset="0"/>
                <a:hlinkClick r:id="rId3"/>
              </a:rPr>
              <a:t>http://interfolk.dk/projects.html</a:t>
            </a:r>
            <a:r>
              <a:rPr lang="en-US" sz="1600" dirty="0">
                <a:latin typeface="Arial" pitchFamily="34" charset="0"/>
                <a:cs typeface="Arial" pitchFamily="34" charset="0"/>
              </a:rPr>
              <a:t> </a:t>
            </a:r>
          </a:p>
          <a:p>
            <a:pPr marL="82296" indent="0">
              <a:spcBef>
                <a:spcPts val="1800"/>
              </a:spcBef>
              <a:spcAft>
                <a:spcPts val="0"/>
              </a:spcAft>
              <a:buNone/>
              <a:tabLst>
                <a:tab pos="453390" algn="l"/>
                <a:tab pos="680720" algn="l"/>
              </a:tabLst>
            </a:pPr>
            <a:r>
              <a:rPr lang="en-GB" sz="1600" dirty="0">
                <a:latin typeface="Arial" panose="020B0604020202020204" pitchFamily="34" charset="0"/>
                <a:ea typeface="Calibri"/>
                <a:cs typeface="Arial" panose="020B0604020202020204" pitchFamily="34" charset="0"/>
              </a:rPr>
              <a:t>Last 15 years been engaged in more than 30 international projects with support from</a:t>
            </a:r>
          </a:p>
          <a:p>
            <a:pPr>
              <a:spcBef>
                <a:spcPts val="900"/>
              </a:spcBef>
              <a:tabLst>
                <a:tab pos="453390" algn="l"/>
                <a:tab pos="680720" algn="l"/>
              </a:tabLst>
            </a:pPr>
            <a:r>
              <a:rPr lang="en-GB" sz="1600" dirty="0">
                <a:latin typeface="Arial" panose="020B0604020202020204" pitchFamily="34" charset="0"/>
                <a:ea typeface="Calibri"/>
                <a:cs typeface="Arial" panose="020B0604020202020204" pitchFamily="34" charset="0"/>
              </a:rPr>
              <a:t>EU programmes like Erasmus+, Grundtvig, Creative Europe, and Europe for Citizens, both to projects and training courses. </a:t>
            </a:r>
          </a:p>
          <a:p>
            <a:pPr>
              <a:spcBef>
                <a:spcPts val="900"/>
              </a:spcBef>
              <a:tabLst>
                <a:tab pos="453390" algn="l"/>
                <a:tab pos="680720" algn="l"/>
              </a:tabLst>
            </a:pPr>
            <a:r>
              <a:rPr lang="en-GB" sz="1600" dirty="0">
                <a:latin typeface="Arial" panose="020B0604020202020204" pitchFamily="34" charset="0"/>
                <a:ea typeface="Calibri"/>
                <a:cs typeface="Arial" panose="020B0604020202020204" pitchFamily="34" charset="0"/>
              </a:rPr>
              <a:t>Nordic Baltic programmes, like Nordplus Adult and Nordic Culture Contact.</a:t>
            </a:r>
          </a:p>
          <a:p>
            <a:pPr>
              <a:spcBef>
                <a:spcPts val="900"/>
              </a:spcBef>
              <a:tabLst>
                <a:tab pos="453390" algn="l"/>
                <a:tab pos="680720" algn="l"/>
              </a:tabLst>
            </a:pPr>
            <a:r>
              <a:rPr lang="en-GB" sz="1600" dirty="0">
                <a:latin typeface="Arial" panose="020B0604020202020204" pitchFamily="34" charset="0"/>
                <a:ea typeface="Calibri"/>
                <a:cs typeface="Arial" panose="020B0604020202020204" pitchFamily="34" charset="0"/>
              </a:rPr>
              <a:t>The Nordic Council of Ministers’ support to NGO-cooperation in the Baltic Sea region. </a:t>
            </a:r>
          </a:p>
          <a:p>
            <a:pPr marL="360000" indent="-360000">
              <a:lnSpc>
                <a:spcPct val="130000"/>
              </a:lnSpc>
              <a:spcBef>
                <a:spcPts val="0"/>
              </a:spcBef>
              <a:buNone/>
            </a:pPr>
            <a:endParaRPr lang="en-GB" sz="1600" dirty="0">
              <a:latin typeface="Arial" pitchFamily="34" charset="0"/>
              <a:cs typeface="Arial" pitchFamily="34" charset="0"/>
            </a:endParaRPr>
          </a:p>
          <a:p>
            <a:pPr marL="0" indent="0">
              <a:lnSpc>
                <a:spcPct val="130000"/>
              </a:lnSpc>
              <a:spcBef>
                <a:spcPts val="0"/>
              </a:spcBef>
              <a:buNone/>
            </a:pPr>
            <a:endParaRPr lang="en-GB" sz="1600" dirty="0">
              <a:latin typeface="Arial" pitchFamily="34" charset="0"/>
              <a:cs typeface="Arial" pitchFamily="34" charset="0"/>
            </a:endParaRPr>
          </a:p>
          <a:p>
            <a:pPr marL="0" indent="0">
              <a:lnSpc>
                <a:spcPct val="130000"/>
              </a:lnSpc>
              <a:spcBef>
                <a:spcPts val="0"/>
              </a:spcBef>
              <a:buNone/>
            </a:pPr>
            <a:endParaRPr lang="en-GB" sz="1600" dirty="0">
              <a:latin typeface="Arial" pitchFamily="34" charset="0"/>
              <a:cs typeface="Arial" pitchFamily="34" charset="0"/>
            </a:endParaRPr>
          </a:p>
          <a:p>
            <a:pPr marL="0" indent="0">
              <a:lnSpc>
                <a:spcPct val="130000"/>
              </a:lnSpc>
              <a:spcBef>
                <a:spcPts val="0"/>
              </a:spcBef>
              <a:buNone/>
            </a:pPr>
            <a:endParaRPr lang="en-GB" sz="1600" dirty="0">
              <a:latin typeface="Arial" pitchFamily="34" charset="0"/>
              <a:cs typeface="Arial" pitchFamily="34" charset="0"/>
            </a:endParaRPr>
          </a:p>
          <a:p>
            <a:pPr marL="0" indent="0">
              <a:lnSpc>
                <a:spcPct val="130000"/>
              </a:lnSpc>
              <a:spcBef>
                <a:spcPts val="0"/>
              </a:spcBef>
              <a:buNone/>
            </a:pPr>
            <a:endParaRPr lang="en-GB" sz="1600" dirty="0">
              <a:latin typeface="Arial" pitchFamily="34" charset="0"/>
              <a:cs typeface="Arial" pitchFamily="34" charset="0"/>
            </a:endParaRPr>
          </a:p>
          <a:p>
            <a:pPr marL="0" indent="0">
              <a:lnSpc>
                <a:spcPct val="130000"/>
              </a:lnSpc>
              <a:spcBef>
                <a:spcPts val="0"/>
              </a:spcBef>
              <a:buNone/>
            </a:pPr>
            <a:endParaRPr lang="en-GB" sz="1600" dirty="0">
              <a:latin typeface="Arial" pitchFamily="34" charset="0"/>
              <a:cs typeface="Arial" pitchFamily="34" charset="0"/>
            </a:endParaRPr>
          </a:p>
          <a:p>
            <a:pPr marL="0" indent="0">
              <a:lnSpc>
                <a:spcPct val="130000"/>
              </a:lnSpc>
              <a:spcBef>
                <a:spcPts val="0"/>
              </a:spcBef>
              <a:buNone/>
            </a:pPr>
            <a:endParaRPr lang="en-US" sz="1600" dirty="0">
              <a:latin typeface="Arial" pitchFamily="34" charset="0"/>
              <a:cs typeface="Arial" pitchFamily="34" charset="0"/>
            </a:endParaRPr>
          </a:p>
        </p:txBody>
      </p:sp>
      <p:sp>
        <p:nvSpPr>
          <p:cNvPr id="4" name="Tekstboks 3"/>
          <p:cNvSpPr txBox="1"/>
          <p:nvPr/>
        </p:nvSpPr>
        <p:spPr>
          <a:xfrm>
            <a:off x="0" y="5949280"/>
            <a:ext cx="1043608" cy="369332"/>
          </a:xfrm>
          <a:prstGeom prst="rect">
            <a:avLst/>
          </a:prstGeom>
          <a:noFill/>
        </p:spPr>
        <p:txBody>
          <a:bodyPr wrap="square" rtlCol="0">
            <a:spAutoFit/>
          </a:bodyPr>
          <a:lstStyle/>
          <a:p>
            <a:endParaRPr lang="da-DK" dirty="0"/>
          </a:p>
        </p:txBody>
      </p:sp>
      <p:pic>
        <p:nvPicPr>
          <p:cNvPr id="7" name="Pladsholder til indhold 3" descr="rapport_logo, lille.jpg"/>
          <p:cNvPicPr>
            <a:picLocks noChangeAspect="1"/>
          </p:cNvPicPr>
          <p:nvPr/>
        </p:nvPicPr>
        <p:blipFill>
          <a:blip r:embed="rId4" cstate="print"/>
          <a:stretch>
            <a:fillRect/>
          </a:stretch>
        </p:blipFill>
        <p:spPr>
          <a:xfrm>
            <a:off x="211053" y="6145451"/>
            <a:ext cx="497667" cy="536358"/>
          </a:xfrm>
          <a:prstGeom prst="rect">
            <a:avLst/>
          </a:prstGeom>
        </p:spPr>
      </p:pic>
      <p:sp>
        <p:nvSpPr>
          <p:cNvPr id="9" name="Pladsholder til diasnummer 7"/>
          <p:cNvSpPr>
            <a:spLocks noGrp="1"/>
          </p:cNvSpPr>
          <p:nvPr>
            <p:ph type="sldNum" sz="quarter" idx="12"/>
          </p:nvPr>
        </p:nvSpPr>
        <p:spPr>
          <a:xfrm>
            <a:off x="251520" y="332656"/>
            <a:ext cx="457200" cy="476250"/>
          </a:xfrm>
        </p:spPr>
        <p:txBody>
          <a:bodyPr/>
          <a:lstStyle/>
          <a:p>
            <a:fld id="{6BAAE076-7F58-41A9-8F73-CDE9F5E0F14C}" type="slidenum">
              <a:rPr lang="da-DK" b="1" smtClean="0">
                <a:solidFill>
                  <a:schemeClr val="tx2"/>
                </a:solidFill>
              </a:rPr>
              <a:pPr/>
              <a:t>3</a:t>
            </a:fld>
            <a:endParaRPr lang="da-DK" b="1" dirty="0">
              <a:solidFill>
                <a:schemeClr val="tx2"/>
              </a:solidFill>
            </a:endParaRPr>
          </a:p>
        </p:txBody>
      </p:sp>
      <p:pic>
        <p:nvPicPr>
          <p:cNvPr id="5" name="Billed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2596" y="3812193"/>
            <a:ext cx="3924200" cy="2601437"/>
          </a:xfrm>
          <a:prstGeom prst="rect">
            <a:avLst/>
          </a:prstGeom>
        </p:spPr>
      </p:pic>
      <p:sp>
        <p:nvSpPr>
          <p:cNvPr id="6" name="Tekstboks 5"/>
          <p:cNvSpPr txBox="1"/>
          <p:nvPr/>
        </p:nvSpPr>
        <p:spPr>
          <a:xfrm>
            <a:off x="3167844" y="6392361"/>
            <a:ext cx="4018952" cy="276999"/>
          </a:xfrm>
          <a:prstGeom prst="rect">
            <a:avLst/>
          </a:prstGeom>
          <a:noFill/>
        </p:spPr>
        <p:txBody>
          <a:bodyPr wrap="square" rtlCol="0">
            <a:spAutoFit/>
          </a:bodyPr>
          <a:lstStyle/>
          <a:p>
            <a:r>
              <a:rPr lang="da-DK" sz="1200" dirty="0" err="1">
                <a:latin typeface="Arial" panose="020B0604020202020204" pitchFamily="34" charset="0"/>
                <a:cs typeface="Arial" panose="020B0604020202020204" pitchFamily="34" charset="0"/>
              </a:rPr>
              <a:t>Cultural</a:t>
            </a:r>
            <a:r>
              <a:rPr lang="da-DK" sz="1200" dirty="0">
                <a:latin typeface="Arial" panose="020B0604020202020204" pitchFamily="34" charset="0"/>
                <a:cs typeface="Arial" panose="020B0604020202020204" pitchFamily="34" charset="0"/>
              </a:rPr>
              <a:t> </a:t>
            </a:r>
            <a:r>
              <a:rPr lang="da-DK" sz="1200" dirty="0" err="1">
                <a:latin typeface="Arial" panose="020B0604020202020204" pitchFamily="34" charset="0"/>
                <a:cs typeface="Arial" panose="020B0604020202020204" pitchFamily="34" charset="0"/>
              </a:rPr>
              <a:t>project</a:t>
            </a:r>
            <a:r>
              <a:rPr lang="da-DK" sz="1200" dirty="0">
                <a:latin typeface="Arial" panose="020B0604020202020204" pitchFamily="34" charset="0"/>
                <a:cs typeface="Arial" panose="020B0604020202020204" pitchFamily="34" charset="0"/>
              </a:rPr>
              <a:t> event in the yard of Vartov, Copenhagen</a:t>
            </a:r>
          </a:p>
        </p:txBody>
      </p:sp>
    </p:spTree>
    <p:extLst>
      <p:ext uri="{BB962C8B-B14F-4D97-AF65-F5344CB8AC3E}">
        <p14:creationId xmlns:p14="http://schemas.microsoft.com/office/powerpoint/2010/main" val="37655769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alpha val="29000"/>
          </a:schemeClr>
        </a:solidFill>
        <a:effectLst/>
      </p:bgPr>
    </p:bg>
    <p:spTree>
      <p:nvGrpSpPr>
        <p:cNvPr id="1" name=""/>
        <p:cNvGrpSpPr/>
        <p:nvPr/>
      </p:nvGrpSpPr>
      <p:grpSpPr>
        <a:xfrm>
          <a:off x="0" y="0"/>
          <a:ext cx="0" cy="0"/>
          <a:chOff x="0" y="0"/>
          <a:chExt cx="0" cy="0"/>
        </a:xfrm>
      </p:grpSpPr>
      <p:sp>
        <p:nvSpPr>
          <p:cNvPr id="10" name="Pladsholder til indhold 9"/>
          <p:cNvSpPr>
            <a:spLocks noGrp="1"/>
          </p:cNvSpPr>
          <p:nvPr>
            <p:ph idx="1"/>
          </p:nvPr>
        </p:nvSpPr>
        <p:spPr>
          <a:xfrm>
            <a:off x="1259632" y="515405"/>
            <a:ext cx="7385444" cy="5112568"/>
          </a:xfrm>
        </p:spPr>
        <p:txBody>
          <a:bodyPr>
            <a:noAutofit/>
          </a:bodyPr>
          <a:lstStyle/>
          <a:p>
            <a:pPr marL="82296" lvl="0" indent="0">
              <a:buNone/>
            </a:pPr>
            <a:endParaRPr lang="en-GB" sz="1600" b="1" dirty="0">
              <a:solidFill>
                <a:prstClr val="black"/>
              </a:solidFill>
              <a:latin typeface="Arial" panose="020B0604020202020204" pitchFamily="34" charset="0"/>
              <a:cs typeface="Arial" panose="020B0604020202020204" pitchFamily="34" charset="0"/>
            </a:endParaRPr>
          </a:p>
          <a:p>
            <a:pPr marL="82296" lvl="0" indent="0">
              <a:buNone/>
            </a:pPr>
            <a:endParaRPr lang="en-GB" sz="1600" b="1" dirty="0">
              <a:solidFill>
                <a:prstClr val="black"/>
              </a:solidFill>
              <a:latin typeface="Arial" panose="020B0604020202020204" pitchFamily="34" charset="0"/>
              <a:cs typeface="Arial" panose="020B0604020202020204" pitchFamily="34" charset="0"/>
            </a:endParaRPr>
          </a:p>
          <a:p>
            <a:pPr marL="82296" lvl="0" indent="0" algn="ctr">
              <a:buNone/>
            </a:pPr>
            <a:r>
              <a:rPr lang="pl-PL" b="1" dirty="0">
                <a:solidFill>
                  <a:prstClr val="black"/>
                </a:solidFill>
              </a:rPr>
              <a:t>Thank you for your </a:t>
            </a:r>
            <a:r>
              <a:rPr lang="en-GB" b="1" dirty="0">
                <a:solidFill>
                  <a:prstClr val="black"/>
                </a:solidFill>
              </a:rPr>
              <a:t>attention</a:t>
            </a:r>
            <a:r>
              <a:rPr lang="pl-PL" b="1" dirty="0">
                <a:solidFill>
                  <a:prstClr val="black"/>
                </a:solidFill>
              </a:rPr>
              <a:t>!</a:t>
            </a:r>
            <a:endParaRPr lang="da-DK" b="1" dirty="0">
              <a:solidFill>
                <a:prstClr val="black"/>
              </a:solidFill>
            </a:endParaRPr>
          </a:p>
          <a:p>
            <a:pPr marL="82296" indent="0">
              <a:buNone/>
            </a:pPr>
            <a:r>
              <a:rPr lang="en-GB" sz="1600" dirty="0">
                <a:latin typeface="Arial" panose="020B0604020202020204" pitchFamily="34" charset="0"/>
                <a:cs typeface="Arial" panose="020B0604020202020204" pitchFamily="34" charset="0"/>
              </a:rPr>
              <a:t> </a:t>
            </a:r>
          </a:p>
          <a:p>
            <a:pPr>
              <a:lnSpc>
                <a:spcPct val="114000"/>
              </a:lnSpc>
            </a:pPr>
            <a:endParaRPr lang="en-GB" sz="1600" dirty="0">
              <a:latin typeface="Arial" panose="020B0604020202020204" pitchFamily="34" charset="0"/>
              <a:cs typeface="Arial" panose="020B0604020202020204" pitchFamily="34" charset="0"/>
            </a:endParaRPr>
          </a:p>
          <a:p>
            <a:pPr>
              <a:lnSpc>
                <a:spcPct val="114000"/>
              </a:lnSpc>
            </a:pPr>
            <a:endParaRPr lang="da-DK" sz="1600" dirty="0">
              <a:latin typeface="Arial" panose="020B0604020202020204" pitchFamily="34" charset="0"/>
              <a:cs typeface="Arial" panose="020B0604020202020204" pitchFamily="34" charset="0"/>
            </a:endParaRPr>
          </a:p>
          <a:p>
            <a:pPr marL="0" indent="0">
              <a:lnSpc>
                <a:spcPct val="130000"/>
              </a:lnSpc>
              <a:spcBef>
                <a:spcPts val="1200"/>
              </a:spcBef>
              <a:buNone/>
            </a:pPr>
            <a:endParaRPr lang="en-GB" sz="1400" i="1" dirty="0">
              <a:latin typeface="Arial" pitchFamily="34" charset="0"/>
              <a:cs typeface="Arial" pitchFamily="34" charset="0"/>
            </a:endParaRPr>
          </a:p>
          <a:p>
            <a:pPr marL="0" indent="0">
              <a:lnSpc>
                <a:spcPct val="130000"/>
              </a:lnSpc>
              <a:spcBef>
                <a:spcPts val="1200"/>
              </a:spcBef>
              <a:buNone/>
            </a:pPr>
            <a:endParaRPr lang="en-GB" sz="1400" i="1" dirty="0">
              <a:latin typeface="Arial" pitchFamily="34" charset="0"/>
              <a:cs typeface="Arial" pitchFamily="34" charset="0"/>
            </a:endParaRPr>
          </a:p>
        </p:txBody>
      </p:sp>
      <p:sp>
        <p:nvSpPr>
          <p:cNvPr id="4" name="Tekstboks 3"/>
          <p:cNvSpPr txBox="1"/>
          <p:nvPr/>
        </p:nvSpPr>
        <p:spPr>
          <a:xfrm>
            <a:off x="0" y="5949280"/>
            <a:ext cx="1043608" cy="369332"/>
          </a:xfrm>
          <a:prstGeom prst="rect">
            <a:avLst/>
          </a:prstGeom>
          <a:noFill/>
        </p:spPr>
        <p:txBody>
          <a:bodyPr wrap="square" rtlCol="0">
            <a:spAutoFit/>
          </a:bodyPr>
          <a:lstStyle/>
          <a:p>
            <a:endParaRPr lang="da-DK" dirty="0"/>
          </a:p>
        </p:txBody>
      </p:sp>
      <p:sp>
        <p:nvSpPr>
          <p:cNvPr id="9" name="Pladsholder til diasnummer 7"/>
          <p:cNvSpPr>
            <a:spLocks noGrp="1"/>
          </p:cNvSpPr>
          <p:nvPr>
            <p:ph type="sldNum" sz="quarter" idx="12"/>
          </p:nvPr>
        </p:nvSpPr>
        <p:spPr>
          <a:xfrm>
            <a:off x="8316416" y="260648"/>
            <a:ext cx="457200" cy="332656"/>
          </a:xfrm>
        </p:spPr>
        <p:txBody>
          <a:bodyPr/>
          <a:lstStyle/>
          <a:p>
            <a:fld id="{6BAAE076-7F58-41A9-8F73-CDE9F5E0F14C}" type="slidenum">
              <a:rPr lang="da-DK" b="1" smtClean="0">
                <a:solidFill>
                  <a:schemeClr val="bg1"/>
                </a:solidFill>
              </a:rPr>
              <a:pPr/>
              <a:t>30</a:t>
            </a:fld>
            <a:endParaRPr lang="da-DK" b="1" dirty="0">
              <a:solidFill>
                <a:schemeClr val="bg1"/>
              </a:solidFill>
            </a:endParaRPr>
          </a:p>
        </p:txBody>
      </p:sp>
      <p:pic>
        <p:nvPicPr>
          <p:cNvPr id="7" name="Billede 6" descr="bestyrelse, 150.jpg"/>
          <p:cNvPicPr>
            <a:picLocks noChangeAspect="1"/>
          </p:cNvPicPr>
          <p:nvPr/>
        </p:nvPicPr>
        <p:blipFill>
          <a:blip r:embed="rId3" cstate="print"/>
          <a:stretch>
            <a:fillRect/>
          </a:stretch>
        </p:blipFill>
        <p:spPr>
          <a:xfrm>
            <a:off x="3347864" y="2708920"/>
            <a:ext cx="3456384" cy="2360457"/>
          </a:xfrm>
          <a:prstGeom prst="rect">
            <a:avLst/>
          </a:prstGeom>
        </p:spPr>
      </p:pic>
    </p:spTree>
    <p:extLst>
      <p:ext uri="{BB962C8B-B14F-4D97-AF65-F5344CB8AC3E}">
        <p14:creationId xmlns:p14="http://schemas.microsoft.com/office/powerpoint/2010/main" val="826276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475656" y="260648"/>
            <a:ext cx="7498080" cy="548258"/>
          </a:xfrm>
        </p:spPr>
        <p:txBody>
          <a:bodyPr>
            <a:noAutofit/>
          </a:bodyPr>
          <a:lstStyle/>
          <a:p>
            <a:br>
              <a:rPr lang="en-GB" sz="3200" b="1" dirty="0">
                <a:solidFill>
                  <a:srgbClr val="1F497D"/>
                </a:solidFill>
                <a:effectLst/>
                <a:latin typeface="Cambria" panose="02040503050406030204" pitchFamily="18" charset="0"/>
                <a:ea typeface="Calibri" panose="020F0502020204030204" pitchFamily="34" charset="0"/>
                <a:cs typeface="Calibri" panose="020F0502020204030204" pitchFamily="34" charset="0"/>
              </a:rPr>
            </a:br>
            <a:r>
              <a:rPr lang="en-GB" sz="3200" dirty="0">
                <a:solidFill>
                  <a:srgbClr val="1F497D"/>
                </a:solidFill>
                <a:effectLst>
                  <a:outerShdw blurRad="38100" dist="38100" dir="2700000" algn="tl">
                    <a:srgbClr val="000000">
                      <a:alpha val="43137"/>
                    </a:srgbClr>
                  </a:outerShdw>
                </a:effectLst>
                <a:ea typeface="Calibri" panose="020F0502020204030204" pitchFamily="34" charset="0"/>
                <a:cs typeface="Calibri" panose="020F0502020204030204" pitchFamily="34" charset="0"/>
              </a:rPr>
              <a:t>The three societal sectors</a:t>
            </a:r>
            <a:br>
              <a:rPr lang="da-DK" sz="3200" b="1" dirty="0">
                <a:solidFill>
                  <a:srgbClr val="1F497D"/>
                </a:solidFill>
                <a:effectLst/>
                <a:latin typeface="Cambria" panose="02040503050406030204" pitchFamily="18" charset="0"/>
                <a:ea typeface="Calibri" panose="020F0502020204030204" pitchFamily="34" charset="0"/>
                <a:cs typeface="Calibri" panose="020F0502020204030204" pitchFamily="34" charset="0"/>
              </a:rPr>
            </a:br>
            <a:endParaRPr lang="en-GB" sz="3200" dirty="0"/>
          </a:p>
        </p:txBody>
      </p:sp>
      <p:sp>
        <p:nvSpPr>
          <p:cNvPr id="10" name="Pladsholder til indhold 9"/>
          <p:cNvSpPr>
            <a:spLocks noGrp="1"/>
          </p:cNvSpPr>
          <p:nvPr>
            <p:ph idx="1"/>
          </p:nvPr>
        </p:nvSpPr>
        <p:spPr>
          <a:xfrm>
            <a:off x="1331640" y="1139959"/>
            <a:ext cx="7327816" cy="5562828"/>
          </a:xfrm>
        </p:spPr>
        <p:txBody>
          <a:bodyPr>
            <a:normAutofit/>
          </a:bodyPr>
          <a:lstStyle/>
          <a:p>
            <a:pPr marL="82296" indent="0" algn="just">
              <a:lnSpc>
                <a:spcPct val="110000"/>
              </a:lnSpc>
              <a:spcBef>
                <a:spcPts val="600"/>
              </a:spcBef>
              <a:buNone/>
            </a:pPr>
            <a:r>
              <a:rPr lang="en-GB" sz="1600" dirty="0">
                <a:effectLst/>
                <a:latin typeface="Arial" panose="020B0604020202020204" pitchFamily="34" charset="0"/>
                <a:ea typeface="Calibri" panose="020F0502020204030204" pitchFamily="34" charset="0"/>
                <a:cs typeface="Arial" panose="020B0604020202020204" pitchFamily="34" charset="0"/>
              </a:rPr>
              <a:t>The partners in the Micropolis project represents in varied ways the three main societal sectors and their networking and cooperation:</a:t>
            </a:r>
            <a:endParaRPr lang="da-DK" sz="16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GB" sz="1600" b="1" u="none" strike="noStrike" dirty="0">
                <a:solidFill>
                  <a:srgbClr val="222222"/>
                </a:solidFill>
                <a:effectLst/>
                <a:latin typeface="Arial" panose="020B0604020202020204" pitchFamily="34" charset="0"/>
                <a:ea typeface="Cambria" panose="02040503050406030204" pitchFamily="18" charset="0"/>
                <a:cs typeface="Arial" panose="020B0604020202020204" pitchFamily="34" charset="0"/>
              </a:rPr>
              <a:t>The public sector, </a:t>
            </a:r>
            <a:r>
              <a:rPr lang="en-GB" sz="1600" u="none" strike="noStrike" dirty="0">
                <a:solidFill>
                  <a:srgbClr val="222222"/>
                </a:solidFill>
                <a:effectLst/>
                <a:latin typeface="Arial" panose="020B0604020202020204" pitchFamily="34" charset="0"/>
                <a:ea typeface="Cambria" panose="02040503050406030204" pitchFamily="18" charset="0"/>
                <a:cs typeface="Arial" panose="020B0604020202020204" pitchFamily="34" charset="0"/>
              </a:rPr>
              <a:t>including local public social, educational, and cultural institutions as well as departments from the municipal Authorities.   </a:t>
            </a:r>
          </a:p>
          <a:p>
            <a:pPr marL="342900" lvl="0" indent="-342900">
              <a:lnSpc>
                <a:spcPct val="115000"/>
              </a:lnSpc>
              <a:buFont typeface="Symbol" panose="05050102010706020507" pitchFamily="18" charset="2"/>
              <a:buChar char=""/>
            </a:pPr>
            <a:r>
              <a:rPr lang="en-GB" sz="1600" b="1" u="none" strike="noStrike" dirty="0">
                <a:solidFill>
                  <a:srgbClr val="222222"/>
                </a:solidFill>
                <a:effectLst/>
                <a:latin typeface="Arial" panose="020B0604020202020204" pitchFamily="34" charset="0"/>
                <a:ea typeface="Cambria" panose="02040503050406030204" pitchFamily="18" charset="0"/>
                <a:cs typeface="Arial" panose="020B0604020202020204" pitchFamily="34" charset="0"/>
              </a:rPr>
              <a:t>The market sector, </a:t>
            </a:r>
            <a:r>
              <a:rPr lang="en-GB" sz="1600" u="none" strike="noStrike" dirty="0">
                <a:solidFill>
                  <a:srgbClr val="222222"/>
                </a:solidFill>
                <a:effectLst/>
                <a:latin typeface="Arial" panose="020B0604020202020204" pitchFamily="34" charset="0"/>
                <a:ea typeface="Cambria" panose="02040503050406030204" pitchFamily="18" charset="0"/>
                <a:cs typeface="Arial" panose="020B0604020202020204" pitchFamily="34" charset="0"/>
              </a:rPr>
              <a:t>including local businesses, tourist </a:t>
            </a:r>
            <a:r>
              <a:rPr lang="en-GB" sz="1600" dirty="0">
                <a:solidFill>
                  <a:srgbClr val="222222"/>
                </a:solidFill>
                <a:latin typeface="Arial" panose="020B0604020202020204" pitchFamily="34" charset="0"/>
                <a:ea typeface="Cambria" panose="02040503050406030204" pitchFamily="18" charset="0"/>
                <a:cs typeface="Arial" panose="020B0604020202020204" pitchFamily="34" charset="0"/>
              </a:rPr>
              <a:t>services, trade associations entrepreneurs, </a:t>
            </a:r>
            <a:r>
              <a:rPr lang="en-GB" sz="1600" u="none" strike="noStrike" dirty="0">
                <a:solidFill>
                  <a:srgbClr val="222222"/>
                </a:solidFill>
                <a:effectLst/>
                <a:latin typeface="Arial" panose="020B0604020202020204" pitchFamily="34" charset="0"/>
                <a:ea typeface="Cambria" panose="02040503050406030204" pitchFamily="18" charset="0"/>
                <a:cs typeface="Arial" panose="020B0604020202020204" pitchFamily="34" charset="0"/>
              </a:rPr>
              <a:t>etc. </a:t>
            </a:r>
          </a:p>
          <a:p>
            <a:pPr marL="342900" lvl="0" indent="-342900">
              <a:lnSpc>
                <a:spcPct val="115000"/>
              </a:lnSpc>
              <a:buFont typeface="Symbol" panose="05050102010706020507" pitchFamily="18" charset="2"/>
              <a:buChar char=""/>
            </a:pPr>
            <a:r>
              <a:rPr lang="en-GB" sz="1600" b="1" dirty="0">
                <a:solidFill>
                  <a:srgbClr val="222222"/>
                </a:solidFill>
                <a:latin typeface="Arial" panose="020B0604020202020204" pitchFamily="34" charset="0"/>
                <a:ea typeface="Cambria" panose="02040503050406030204" pitchFamily="18" charset="0"/>
                <a:cs typeface="Arial" panose="020B0604020202020204" pitchFamily="34" charset="0"/>
              </a:rPr>
              <a:t>The civil society, </a:t>
            </a:r>
            <a:r>
              <a:rPr lang="en-GB" sz="1600" dirty="0">
                <a:solidFill>
                  <a:srgbClr val="222222"/>
                </a:solidFill>
                <a:latin typeface="Arial" panose="020B0604020202020204" pitchFamily="34" charset="0"/>
                <a:ea typeface="Cambria" panose="02040503050406030204" pitchFamily="18" charset="0"/>
                <a:cs typeface="Arial" panose="020B0604020202020204" pitchFamily="34" charset="0"/>
              </a:rPr>
              <a:t>including associations and citizen groups from the social, educational, and cultural fields.</a:t>
            </a:r>
            <a:endParaRPr lang="da-DK" sz="1600" dirty="0">
              <a:solidFill>
                <a:srgbClr val="222222"/>
              </a:solidFill>
              <a:latin typeface="Arial" panose="020B0604020202020204" pitchFamily="34" charset="0"/>
              <a:ea typeface="Cambria" panose="02040503050406030204" pitchFamily="18" charset="0"/>
              <a:cs typeface="Arial" panose="020B0604020202020204" pitchFamily="34" charset="0"/>
            </a:endParaRPr>
          </a:p>
          <a:p>
            <a:pPr marL="0" indent="0">
              <a:lnSpc>
                <a:spcPct val="130000"/>
              </a:lnSpc>
              <a:buNone/>
            </a:pPr>
            <a:endParaRPr lang="en-GB" sz="1600" dirty="0">
              <a:latin typeface="Arial" pitchFamily="34" charset="0"/>
              <a:cs typeface="Arial" pitchFamily="34" charset="0"/>
            </a:endParaRPr>
          </a:p>
        </p:txBody>
      </p:sp>
      <p:sp>
        <p:nvSpPr>
          <p:cNvPr id="4" name="Tekstboks 3"/>
          <p:cNvSpPr txBox="1"/>
          <p:nvPr/>
        </p:nvSpPr>
        <p:spPr>
          <a:xfrm>
            <a:off x="0" y="5949280"/>
            <a:ext cx="1043608" cy="369332"/>
          </a:xfrm>
          <a:prstGeom prst="rect">
            <a:avLst/>
          </a:prstGeom>
          <a:noFill/>
        </p:spPr>
        <p:txBody>
          <a:bodyPr wrap="square" rtlCol="0">
            <a:spAutoFit/>
          </a:bodyPr>
          <a:lstStyle/>
          <a:p>
            <a:endParaRPr lang="da-DK" dirty="0"/>
          </a:p>
        </p:txBody>
      </p:sp>
      <p:pic>
        <p:nvPicPr>
          <p:cNvPr id="7" name="Pladsholder til indhold 3" descr="rapport_logo, lille.jpg"/>
          <p:cNvPicPr>
            <a:picLocks noChangeAspect="1"/>
          </p:cNvPicPr>
          <p:nvPr/>
        </p:nvPicPr>
        <p:blipFill>
          <a:blip r:embed="rId3" cstate="print"/>
          <a:stretch>
            <a:fillRect/>
          </a:stretch>
        </p:blipFill>
        <p:spPr>
          <a:xfrm>
            <a:off x="183936" y="6018158"/>
            <a:ext cx="601216" cy="647958"/>
          </a:xfrm>
          <a:prstGeom prst="rect">
            <a:avLst/>
          </a:prstGeom>
        </p:spPr>
      </p:pic>
      <p:sp>
        <p:nvSpPr>
          <p:cNvPr id="9" name="Pladsholder til diasnummer 7"/>
          <p:cNvSpPr>
            <a:spLocks noGrp="1"/>
          </p:cNvSpPr>
          <p:nvPr>
            <p:ph type="sldNum" sz="quarter" idx="12"/>
          </p:nvPr>
        </p:nvSpPr>
        <p:spPr>
          <a:xfrm>
            <a:off x="251520" y="332656"/>
            <a:ext cx="457200" cy="476250"/>
          </a:xfrm>
        </p:spPr>
        <p:txBody>
          <a:bodyPr/>
          <a:lstStyle/>
          <a:p>
            <a:fld id="{6BAAE076-7F58-41A9-8F73-CDE9F5E0F14C}" type="slidenum">
              <a:rPr lang="da-DK" b="1" smtClean="0">
                <a:solidFill>
                  <a:schemeClr val="tx2"/>
                </a:solidFill>
              </a:rPr>
              <a:pPr/>
              <a:t>4</a:t>
            </a:fld>
            <a:endParaRPr lang="da-DK" b="1" dirty="0">
              <a:solidFill>
                <a:schemeClr val="tx2"/>
              </a:solidFill>
            </a:endParaRPr>
          </a:p>
        </p:txBody>
      </p:sp>
      <p:pic>
        <p:nvPicPr>
          <p:cNvPr id="8" name="Billede 7"/>
          <p:cNvPicPr>
            <a:picLocks noChangeAspect="1"/>
          </p:cNvPicPr>
          <p:nvPr/>
        </p:nvPicPr>
        <p:blipFill>
          <a:blip r:embed="rId4">
            <a:extLst>
              <a:ext uri="{28A0092B-C50C-407E-A947-70E740481C1C}">
                <a14:useLocalDpi xmlns:a14="http://schemas.microsoft.com/office/drawing/2010/main" val="0"/>
              </a:ext>
            </a:extLst>
          </a:blip>
          <a:srcRect/>
          <a:stretch/>
        </p:blipFill>
        <p:spPr>
          <a:xfrm>
            <a:off x="3203848" y="4181508"/>
            <a:ext cx="3905950" cy="2271827"/>
          </a:xfrm>
          <a:prstGeom prst="rect">
            <a:avLst/>
          </a:prstGeom>
        </p:spPr>
      </p:pic>
    </p:spTree>
    <p:extLst>
      <p:ext uri="{BB962C8B-B14F-4D97-AF65-F5344CB8AC3E}">
        <p14:creationId xmlns:p14="http://schemas.microsoft.com/office/powerpoint/2010/main" val="2516080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9" name="Ellipse 8"/>
          <p:cNvSpPr/>
          <p:nvPr/>
        </p:nvSpPr>
        <p:spPr>
          <a:xfrm>
            <a:off x="2987824" y="2204864"/>
            <a:ext cx="4032448" cy="1944216"/>
          </a:xfrm>
          <a:prstGeom prst="ellipse">
            <a:avLst/>
          </a:prstGeom>
          <a:solidFill>
            <a:schemeClr val="tx2">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ladsholder til indhold 6"/>
          <p:cNvSpPr>
            <a:spLocks noGrp="1"/>
          </p:cNvSpPr>
          <p:nvPr>
            <p:ph sz="half" idx="4294967295"/>
          </p:nvPr>
        </p:nvSpPr>
        <p:spPr>
          <a:xfrm>
            <a:off x="2987824" y="2060848"/>
            <a:ext cx="4608513" cy="3672407"/>
          </a:xfrm>
        </p:spPr>
        <p:txBody>
          <a:bodyPr>
            <a:normAutofit/>
          </a:bodyPr>
          <a:lstStyle/>
          <a:p>
            <a:pPr algn="ctr">
              <a:buNone/>
            </a:pPr>
            <a:endParaRPr lang="en-GB" dirty="0">
              <a:latin typeface="Arial" pitchFamily="34" charset="0"/>
              <a:cs typeface="Arial" pitchFamily="34" charset="0"/>
            </a:endParaRPr>
          </a:p>
          <a:p>
            <a:pPr>
              <a:spcBef>
                <a:spcPts val="0"/>
              </a:spcBef>
              <a:buNone/>
            </a:pPr>
            <a:r>
              <a:rPr lang="en-GB" dirty="0">
                <a:latin typeface="Arial" pitchFamily="34" charset="0"/>
                <a:cs typeface="Arial" pitchFamily="34" charset="0"/>
              </a:rPr>
              <a:t>  </a:t>
            </a:r>
            <a:r>
              <a:rPr lang="en-GB" sz="2000" b="1" dirty="0">
                <a:latin typeface="Arial" pitchFamily="34" charset="0"/>
                <a:cs typeface="Arial" pitchFamily="34" charset="0"/>
              </a:rPr>
              <a:t>    market</a:t>
            </a:r>
            <a:r>
              <a:rPr lang="en-GB" sz="2000" dirty="0">
                <a:latin typeface="Arial" pitchFamily="34" charset="0"/>
                <a:cs typeface="Arial" pitchFamily="34" charset="0"/>
              </a:rPr>
              <a:t> </a:t>
            </a:r>
            <a:r>
              <a:rPr lang="en-GB" dirty="0">
                <a:latin typeface="Arial" pitchFamily="34" charset="0"/>
                <a:cs typeface="Arial" pitchFamily="34" charset="0"/>
              </a:rPr>
              <a:t>      </a:t>
            </a:r>
            <a:r>
              <a:rPr lang="en-GB" sz="2000" dirty="0">
                <a:latin typeface="Arial" pitchFamily="34" charset="0"/>
                <a:cs typeface="Arial" pitchFamily="34" charset="0"/>
              </a:rPr>
              <a:t> </a:t>
            </a:r>
            <a:r>
              <a:rPr lang="en-GB" sz="2000" b="1" dirty="0">
                <a:latin typeface="Arial" pitchFamily="34" charset="0"/>
                <a:cs typeface="Arial" pitchFamily="34" charset="0"/>
              </a:rPr>
              <a:t>state</a:t>
            </a:r>
          </a:p>
          <a:p>
            <a:pPr>
              <a:spcBef>
                <a:spcPts val="1200"/>
              </a:spcBef>
              <a:buNone/>
            </a:pPr>
            <a:r>
              <a:rPr lang="en-GB" sz="1600" b="1" dirty="0">
                <a:latin typeface="Arial" pitchFamily="34" charset="0"/>
                <a:cs typeface="Arial" pitchFamily="34" charset="0"/>
              </a:rPr>
              <a:t>          </a:t>
            </a:r>
            <a:r>
              <a:rPr lang="en-GB" dirty="0">
                <a:latin typeface="Arial" pitchFamily="34" charset="0"/>
                <a:cs typeface="Arial" pitchFamily="34" charset="0"/>
              </a:rPr>
              <a:t>       </a:t>
            </a:r>
            <a:r>
              <a:rPr lang="en-GB" sz="1400" b="1" i="1" dirty="0">
                <a:latin typeface="Arial" pitchFamily="34" charset="0"/>
                <a:cs typeface="Arial" pitchFamily="34" charset="0"/>
              </a:rPr>
              <a:t>Democracy</a:t>
            </a:r>
          </a:p>
          <a:p>
            <a:pPr>
              <a:spcBef>
                <a:spcPts val="0"/>
              </a:spcBef>
              <a:buNone/>
            </a:pPr>
            <a:r>
              <a:rPr lang="en-GB" sz="1400" b="1" i="1" dirty="0">
                <a:latin typeface="Arial" pitchFamily="34" charset="0"/>
                <a:cs typeface="Arial" pitchFamily="34" charset="0"/>
              </a:rPr>
              <a:t>                         Public sphere</a:t>
            </a:r>
          </a:p>
          <a:p>
            <a:pPr>
              <a:spcBef>
                <a:spcPts val="1200"/>
              </a:spcBef>
              <a:buNone/>
            </a:pPr>
            <a:r>
              <a:rPr lang="en-GB" dirty="0">
                <a:latin typeface="Arial" pitchFamily="34" charset="0"/>
                <a:cs typeface="Arial" pitchFamily="34" charset="0"/>
              </a:rPr>
              <a:t>          </a:t>
            </a:r>
            <a:r>
              <a:rPr lang="en-GB" sz="2000" b="1" dirty="0">
                <a:latin typeface="Arial" pitchFamily="34" charset="0"/>
                <a:cs typeface="Arial" pitchFamily="34" charset="0"/>
              </a:rPr>
              <a:t>civil society</a:t>
            </a:r>
          </a:p>
          <a:p>
            <a:pPr>
              <a:spcBef>
                <a:spcPts val="1200"/>
              </a:spcBef>
              <a:buNone/>
            </a:pPr>
            <a:r>
              <a:rPr lang="en-GB" sz="1600" b="1" dirty="0">
                <a:latin typeface="Arial" pitchFamily="34" charset="0"/>
                <a:cs typeface="Arial" pitchFamily="34" charset="0"/>
              </a:rPr>
              <a:t>                   </a:t>
            </a:r>
            <a:r>
              <a:rPr lang="en-GB" sz="1400" b="1" i="1" dirty="0">
                <a:latin typeface="Arial" pitchFamily="34" charset="0"/>
                <a:cs typeface="Arial" pitchFamily="34" charset="0"/>
              </a:rPr>
              <a:t>Private sphere</a:t>
            </a:r>
          </a:p>
          <a:p>
            <a:pPr>
              <a:buNone/>
            </a:pPr>
            <a:endParaRPr lang="en-GB" sz="1600" b="1" dirty="0">
              <a:latin typeface="Arial" pitchFamily="34" charset="0"/>
              <a:cs typeface="Arial" pitchFamily="34" charset="0"/>
            </a:endParaRPr>
          </a:p>
        </p:txBody>
      </p:sp>
      <p:sp>
        <p:nvSpPr>
          <p:cNvPr id="2" name="Titel 1"/>
          <p:cNvSpPr>
            <a:spLocks noGrp="1"/>
          </p:cNvSpPr>
          <p:nvPr>
            <p:ph type="title" idx="4294967295"/>
          </p:nvPr>
        </p:nvSpPr>
        <p:spPr>
          <a:xfrm>
            <a:off x="1644650" y="274639"/>
            <a:ext cx="7499350" cy="706090"/>
          </a:xfrm>
        </p:spPr>
        <p:txBody>
          <a:bodyPr>
            <a:normAutofit/>
          </a:bodyPr>
          <a:lstStyle/>
          <a:p>
            <a:r>
              <a:rPr lang="en-GB" sz="3600"/>
              <a:t>Habermas – Model of Society</a:t>
            </a:r>
          </a:p>
        </p:txBody>
      </p:sp>
      <p:sp>
        <p:nvSpPr>
          <p:cNvPr id="4" name="Tekstboks 3"/>
          <p:cNvSpPr txBox="1"/>
          <p:nvPr/>
        </p:nvSpPr>
        <p:spPr>
          <a:xfrm>
            <a:off x="0" y="5949280"/>
            <a:ext cx="1043608" cy="369332"/>
          </a:xfrm>
          <a:prstGeom prst="rect">
            <a:avLst/>
          </a:prstGeom>
          <a:noFill/>
        </p:spPr>
        <p:txBody>
          <a:bodyPr wrap="square" rtlCol="0">
            <a:spAutoFit/>
          </a:bodyPr>
          <a:lstStyle/>
          <a:p>
            <a:endParaRPr lang="en-GB"/>
          </a:p>
        </p:txBody>
      </p:sp>
      <p:cxnSp>
        <p:nvCxnSpPr>
          <p:cNvPr id="15" name="Lige forbindelse 14"/>
          <p:cNvCxnSpPr>
            <a:stCxn id="9" idx="0"/>
          </p:cNvCxnSpPr>
          <p:nvPr/>
        </p:nvCxnSpPr>
        <p:spPr>
          <a:xfrm rot="16200000" flipH="1">
            <a:off x="4427984" y="2780928"/>
            <a:ext cx="1152128" cy="0"/>
          </a:xfrm>
          <a:prstGeom prst="line">
            <a:avLst/>
          </a:prstGeom>
        </p:spPr>
        <p:style>
          <a:lnRef idx="1">
            <a:schemeClr val="accent1"/>
          </a:lnRef>
          <a:fillRef idx="0">
            <a:schemeClr val="accent1"/>
          </a:fillRef>
          <a:effectRef idx="0">
            <a:schemeClr val="accent1"/>
          </a:effectRef>
          <a:fontRef idx="minor">
            <a:schemeClr val="tx1"/>
          </a:fontRef>
        </p:style>
      </p:cxnSp>
      <p:pic>
        <p:nvPicPr>
          <p:cNvPr id="17" name="Pladsholder til indhold 3" descr="rapport_logo, lille.jpg"/>
          <p:cNvPicPr>
            <a:picLocks noChangeAspect="1"/>
          </p:cNvPicPr>
          <p:nvPr/>
        </p:nvPicPr>
        <p:blipFill>
          <a:blip r:embed="rId2" cstate="print"/>
          <a:stretch>
            <a:fillRect/>
          </a:stretch>
        </p:blipFill>
        <p:spPr>
          <a:xfrm>
            <a:off x="251520" y="6199789"/>
            <a:ext cx="432048" cy="465637"/>
          </a:xfrm>
          <a:prstGeom prst="rect">
            <a:avLst/>
          </a:prstGeom>
        </p:spPr>
      </p:pic>
      <p:sp>
        <p:nvSpPr>
          <p:cNvPr id="23" name="Pladsholder til diasnummer 7"/>
          <p:cNvSpPr>
            <a:spLocks noGrp="1"/>
          </p:cNvSpPr>
          <p:nvPr>
            <p:ph type="sldNum" sz="quarter" idx="12"/>
          </p:nvPr>
        </p:nvSpPr>
        <p:spPr>
          <a:xfrm>
            <a:off x="251520" y="332656"/>
            <a:ext cx="457200" cy="476250"/>
          </a:xfrm>
        </p:spPr>
        <p:txBody>
          <a:bodyPr/>
          <a:lstStyle/>
          <a:p>
            <a:fld id="{6BAAE076-7F58-41A9-8F73-CDE9F5E0F14C}" type="slidenum">
              <a:rPr lang="en-GB" b="1" smtClean="0">
                <a:solidFill>
                  <a:schemeClr val="tx2"/>
                </a:solidFill>
              </a:rPr>
              <a:pPr/>
              <a:t>5</a:t>
            </a:fld>
            <a:endParaRPr lang="en-GB" b="1">
              <a:solidFill>
                <a:schemeClr val="tx2"/>
              </a:solidFill>
            </a:endParaRPr>
          </a:p>
        </p:txBody>
      </p:sp>
      <p:sp>
        <p:nvSpPr>
          <p:cNvPr id="13" name="Tekstboks 12"/>
          <p:cNvSpPr txBox="1"/>
          <p:nvPr/>
        </p:nvSpPr>
        <p:spPr>
          <a:xfrm>
            <a:off x="2627784" y="1124744"/>
            <a:ext cx="4608512" cy="892552"/>
          </a:xfrm>
          <a:prstGeom prst="rect">
            <a:avLst/>
          </a:prstGeom>
          <a:noFill/>
        </p:spPr>
        <p:txBody>
          <a:bodyPr wrap="square" rtlCol="0">
            <a:spAutoFit/>
          </a:bodyPr>
          <a:lstStyle/>
          <a:p>
            <a:pPr algn="ctr"/>
            <a:r>
              <a:rPr lang="en-GB" b="1" dirty="0">
                <a:latin typeface="Arial" pitchFamily="34" charset="0"/>
                <a:cs typeface="Arial" pitchFamily="34" charset="0"/>
              </a:rPr>
              <a:t>Technical - instrumental rationality</a:t>
            </a:r>
          </a:p>
          <a:p>
            <a:pPr algn="ctr"/>
            <a:r>
              <a:rPr lang="en-GB" sz="1600" b="1" dirty="0">
                <a:latin typeface="Arial" pitchFamily="34" charset="0"/>
                <a:cs typeface="Arial" pitchFamily="34" charset="0"/>
              </a:rPr>
              <a:t>(How  - on effective means) </a:t>
            </a:r>
          </a:p>
          <a:p>
            <a:endParaRPr lang="en-GB" dirty="0"/>
          </a:p>
        </p:txBody>
      </p:sp>
      <p:sp>
        <p:nvSpPr>
          <p:cNvPr id="14" name="Tekstboks 13"/>
          <p:cNvSpPr txBox="1"/>
          <p:nvPr/>
        </p:nvSpPr>
        <p:spPr>
          <a:xfrm>
            <a:off x="3059832" y="5661248"/>
            <a:ext cx="4320480" cy="861774"/>
          </a:xfrm>
          <a:prstGeom prst="rect">
            <a:avLst/>
          </a:prstGeom>
          <a:noFill/>
        </p:spPr>
        <p:txBody>
          <a:bodyPr wrap="square" rtlCol="0">
            <a:spAutoFit/>
          </a:bodyPr>
          <a:lstStyle/>
          <a:p>
            <a:pPr algn="ctr"/>
            <a:r>
              <a:rPr lang="en-GB" sz="1600" b="1" dirty="0">
                <a:latin typeface="Arial" pitchFamily="34" charset="0"/>
                <a:cs typeface="Arial" pitchFamily="34" charset="0"/>
              </a:rPr>
              <a:t>Communicative og expressive  rationality </a:t>
            </a:r>
          </a:p>
          <a:p>
            <a:pPr algn="ctr"/>
            <a:r>
              <a:rPr lang="en-GB" sz="1600" b="1" dirty="0">
                <a:latin typeface="Arial" pitchFamily="34" charset="0"/>
                <a:cs typeface="Arial" pitchFamily="34" charset="0"/>
              </a:rPr>
              <a:t>(Why  - on purpose and meaning) </a:t>
            </a:r>
          </a:p>
          <a:p>
            <a:endParaRPr lang="en-GB" dirty="0"/>
          </a:p>
        </p:txBody>
      </p:sp>
      <p:sp>
        <p:nvSpPr>
          <p:cNvPr id="16" name="Tekstboks 15"/>
          <p:cNvSpPr txBox="1"/>
          <p:nvPr/>
        </p:nvSpPr>
        <p:spPr>
          <a:xfrm>
            <a:off x="1331640" y="2924944"/>
            <a:ext cx="1584176" cy="1754326"/>
          </a:xfrm>
          <a:prstGeom prst="rect">
            <a:avLst/>
          </a:prstGeom>
          <a:noFill/>
        </p:spPr>
        <p:txBody>
          <a:bodyPr wrap="square" rtlCol="0">
            <a:spAutoFit/>
          </a:bodyPr>
          <a:lstStyle/>
          <a:p>
            <a:pPr>
              <a:spcBef>
                <a:spcPts val="600"/>
              </a:spcBef>
            </a:pPr>
            <a:r>
              <a:rPr lang="en-GB" dirty="0"/>
              <a:t>SYSTEM</a:t>
            </a:r>
          </a:p>
          <a:p>
            <a:endParaRPr lang="en-GB" dirty="0"/>
          </a:p>
          <a:p>
            <a:endParaRPr lang="en-GB" dirty="0"/>
          </a:p>
          <a:p>
            <a:endParaRPr lang="en-GB" dirty="0"/>
          </a:p>
          <a:p>
            <a:endParaRPr lang="en-GB" dirty="0"/>
          </a:p>
          <a:p>
            <a:r>
              <a:rPr lang="en-GB" dirty="0"/>
              <a:t>LIFE  WORLD</a:t>
            </a:r>
          </a:p>
        </p:txBody>
      </p:sp>
      <p:sp>
        <p:nvSpPr>
          <p:cNvPr id="11" name="Ellipse 10"/>
          <p:cNvSpPr/>
          <p:nvPr/>
        </p:nvSpPr>
        <p:spPr>
          <a:xfrm>
            <a:off x="2987824" y="3429000"/>
            <a:ext cx="3960440" cy="1872208"/>
          </a:xfrm>
          <a:prstGeom prst="ellipse">
            <a:avLst/>
          </a:prstGeom>
          <a:solidFill>
            <a:schemeClr val="accent3">
              <a:lumMod val="75000"/>
              <a:alpha val="27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9" name="Ellipse 8"/>
          <p:cNvSpPr/>
          <p:nvPr/>
        </p:nvSpPr>
        <p:spPr>
          <a:xfrm>
            <a:off x="1547664" y="2060848"/>
            <a:ext cx="4032448" cy="2088232"/>
          </a:xfrm>
          <a:prstGeom prst="ellipse">
            <a:avLst/>
          </a:prstGeom>
          <a:solidFill>
            <a:schemeClr val="tx2">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ladsholder til indhold 6"/>
          <p:cNvSpPr>
            <a:spLocks noGrp="1"/>
          </p:cNvSpPr>
          <p:nvPr>
            <p:ph sz="half" idx="4294967295"/>
          </p:nvPr>
        </p:nvSpPr>
        <p:spPr>
          <a:xfrm>
            <a:off x="1115616" y="1340769"/>
            <a:ext cx="4608513" cy="4464496"/>
          </a:xfrm>
        </p:spPr>
        <p:txBody>
          <a:bodyPr>
            <a:normAutofit lnSpcReduction="10000"/>
          </a:bodyPr>
          <a:lstStyle/>
          <a:p>
            <a:pPr algn="ctr">
              <a:buNone/>
            </a:pPr>
            <a:r>
              <a:rPr lang="en-GB" sz="2800" dirty="0">
                <a:latin typeface="Arial" pitchFamily="34" charset="0"/>
                <a:cs typeface="Arial" pitchFamily="34" charset="0"/>
              </a:rPr>
              <a:t>    System</a:t>
            </a:r>
          </a:p>
          <a:p>
            <a:pPr>
              <a:buNone/>
            </a:pPr>
            <a:endParaRPr lang="en-GB" dirty="0">
              <a:latin typeface="Arial" pitchFamily="34" charset="0"/>
              <a:cs typeface="Arial" pitchFamily="34" charset="0"/>
            </a:endParaRPr>
          </a:p>
          <a:p>
            <a:pPr>
              <a:spcBef>
                <a:spcPts val="0"/>
              </a:spcBef>
              <a:buNone/>
            </a:pPr>
            <a:r>
              <a:rPr lang="en-GB" dirty="0">
                <a:latin typeface="Arial" pitchFamily="34" charset="0"/>
                <a:cs typeface="Arial" pitchFamily="34" charset="0"/>
              </a:rPr>
              <a:t>            </a:t>
            </a:r>
            <a:r>
              <a:rPr lang="en-GB" sz="1600" b="1" dirty="0">
                <a:latin typeface="Arial" pitchFamily="34" charset="0"/>
                <a:cs typeface="Arial" pitchFamily="34" charset="0"/>
              </a:rPr>
              <a:t>State</a:t>
            </a:r>
            <a:r>
              <a:rPr lang="en-GB" dirty="0">
                <a:latin typeface="Arial" pitchFamily="34" charset="0"/>
                <a:cs typeface="Arial" pitchFamily="34" charset="0"/>
              </a:rPr>
              <a:t>      </a:t>
            </a:r>
            <a:r>
              <a:rPr lang="en-GB" sz="1600" b="1" dirty="0">
                <a:latin typeface="Arial" pitchFamily="34" charset="0"/>
                <a:cs typeface="Arial" pitchFamily="34" charset="0"/>
              </a:rPr>
              <a:t>Market </a:t>
            </a:r>
          </a:p>
          <a:p>
            <a:pPr>
              <a:spcBef>
                <a:spcPts val="0"/>
              </a:spcBef>
              <a:buNone/>
            </a:pPr>
            <a:r>
              <a:rPr lang="en-GB" sz="1600" b="1" dirty="0">
                <a:latin typeface="Arial" pitchFamily="34" charset="0"/>
                <a:cs typeface="Arial" pitchFamily="34" charset="0"/>
              </a:rPr>
              <a:t>          </a:t>
            </a:r>
          </a:p>
          <a:p>
            <a:pPr>
              <a:spcBef>
                <a:spcPts val="0"/>
              </a:spcBef>
              <a:buNone/>
            </a:pPr>
            <a:endParaRPr lang="en-GB" sz="1600" b="1" dirty="0">
              <a:latin typeface="Arial" pitchFamily="34" charset="0"/>
              <a:cs typeface="Arial" pitchFamily="34" charset="0"/>
            </a:endParaRPr>
          </a:p>
          <a:p>
            <a:pPr>
              <a:buNone/>
            </a:pPr>
            <a:r>
              <a:rPr lang="en-GB" dirty="0">
                <a:latin typeface="Arial" pitchFamily="34" charset="0"/>
                <a:cs typeface="Arial" pitchFamily="34" charset="0"/>
              </a:rPr>
              <a:t>                </a:t>
            </a:r>
            <a:r>
              <a:rPr lang="en-GB" sz="1400" b="1" dirty="0">
                <a:latin typeface="Arial" pitchFamily="34" charset="0"/>
                <a:cs typeface="Arial" pitchFamily="34" charset="0"/>
              </a:rPr>
              <a:t>Parliament</a:t>
            </a:r>
          </a:p>
          <a:p>
            <a:pPr>
              <a:spcBef>
                <a:spcPts val="0"/>
              </a:spcBef>
              <a:buNone/>
            </a:pPr>
            <a:r>
              <a:rPr lang="en-GB" sz="1400" b="1" i="1" dirty="0">
                <a:latin typeface="Arial" pitchFamily="34" charset="0"/>
                <a:cs typeface="Arial" pitchFamily="34" charset="0"/>
              </a:rPr>
              <a:t>                            Democratic public </a:t>
            </a:r>
          </a:p>
          <a:p>
            <a:pPr>
              <a:spcBef>
                <a:spcPts val="1800"/>
              </a:spcBef>
              <a:buNone/>
            </a:pPr>
            <a:r>
              <a:rPr lang="en-GB" dirty="0">
                <a:latin typeface="Arial" pitchFamily="34" charset="0"/>
                <a:cs typeface="Arial" pitchFamily="34" charset="0"/>
              </a:rPr>
              <a:t>             </a:t>
            </a:r>
            <a:r>
              <a:rPr lang="en-GB" sz="1800" b="1" dirty="0">
                <a:latin typeface="Arial" pitchFamily="34" charset="0"/>
                <a:cs typeface="Arial" pitchFamily="34" charset="0"/>
              </a:rPr>
              <a:t>  Civil society                        </a:t>
            </a:r>
          </a:p>
          <a:p>
            <a:pPr>
              <a:buNone/>
            </a:pPr>
            <a:r>
              <a:rPr lang="en-GB" sz="1600" b="1" dirty="0">
                <a:latin typeface="Arial" pitchFamily="34" charset="0"/>
                <a:cs typeface="Arial" pitchFamily="34" charset="0"/>
              </a:rPr>
              <a:t>                           </a:t>
            </a:r>
            <a:r>
              <a:rPr lang="en-GB" sz="1400" b="1" i="1" dirty="0">
                <a:latin typeface="Arial" pitchFamily="34" charset="0"/>
                <a:cs typeface="Arial" pitchFamily="34" charset="0"/>
              </a:rPr>
              <a:t>Personal sphere </a:t>
            </a:r>
          </a:p>
          <a:p>
            <a:pPr>
              <a:buNone/>
            </a:pPr>
            <a:endParaRPr lang="en-GB" sz="1600" b="1" dirty="0">
              <a:latin typeface="Arial" pitchFamily="34" charset="0"/>
              <a:cs typeface="Arial" pitchFamily="34" charset="0"/>
            </a:endParaRPr>
          </a:p>
          <a:p>
            <a:pPr algn="ctr">
              <a:spcBef>
                <a:spcPts val="1200"/>
              </a:spcBef>
              <a:buNone/>
            </a:pPr>
            <a:r>
              <a:rPr lang="en-GB" sz="2800" dirty="0">
                <a:latin typeface="Arial" pitchFamily="34" charset="0"/>
                <a:cs typeface="Arial" pitchFamily="34" charset="0"/>
              </a:rPr>
              <a:t>    Life world  </a:t>
            </a:r>
          </a:p>
        </p:txBody>
      </p:sp>
      <p:sp>
        <p:nvSpPr>
          <p:cNvPr id="2" name="Titel 1"/>
          <p:cNvSpPr>
            <a:spLocks noGrp="1"/>
          </p:cNvSpPr>
          <p:nvPr>
            <p:ph type="title" idx="4294967295"/>
          </p:nvPr>
        </p:nvSpPr>
        <p:spPr>
          <a:xfrm>
            <a:off x="1475656" y="260648"/>
            <a:ext cx="7499350" cy="634081"/>
          </a:xfrm>
        </p:spPr>
        <p:txBody>
          <a:bodyPr>
            <a:normAutofit/>
          </a:bodyPr>
          <a:lstStyle/>
          <a:p>
            <a:r>
              <a:rPr lang="en-GB" sz="3200" dirty="0"/>
              <a:t>Habermas – Life spheres and life roles   </a:t>
            </a:r>
          </a:p>
        </p:txBody>
      </p:sp>
      <p:sp>
        <p:nvSpPr>
          <p:cNvPr id="12" name="Pladsholder til indhold 11"/>
          <p:cNvSpPr>
            <a:spLocks noGrp="1"/>
          </p:cNvSpPr>
          <p:nvPr>
            <p:ph sz="half" idx="4294967295"/>
          </p:nvPr>
        </p:nvSpPr>
        <p:spPr>
          <a:xfrm>
            <a:off x="5796137" y="1268413"/>
            <a:ext cx="1656183" cy="4919662"/>
          </a:xfrm>
        </p:spPr>
        <p:txBody>
          <a:bodyPr>
            <a:normAutofit/>
          </a:bodyPr>
          <a:lstStyle/>
          <a:p>
            <a:pPr marL="0" indent="0">
              <a:spcBef>
                <a:spcPts val="0"/>
              </a:spcBef>
              <a:buNone/>
            </a:pPr>
            <a:endParaRPr lang="en-GB" sz="1400" b="1" dirty="0">
              <a:latin typeface="Arial" pitchFamily="34" charset="0"/>
              <a:cs typeface="Arial" pitchFamily="34" charset="0"/>
            </a:endParaRPr>
          </a:p>
          <a:p>
            <a:pPr marL="0" indent="0">
              <a:spcBef>
                <a:spcPts val="0"/>
              </a:spcBef>
              <a:buClrTx/>
              <a:buNone/>
            </a:pPr>
            <a:endParaRPr lang="en-GB" sz="1400" b="1" dirty="0">
              <a:latin typeface="Arial" pitchFamily="34" charset="0"/>
              <a:cs typeface="Arial" pitchFamily="34" charset="0"/>
            </a:endParaRPr>
          </a:p>
          <a:p>
            <a:pPr marL="0" indent="0">
              <a:spcBef>
                <a:spcPts val="0"/>
              </a:spcBef>
              <a:buClrTx/>
              <a:buNone/>
            </a:pPr>
            <a:endParaRPr lang="en-GB" sz="1400" b="1" dirty="0">
              <a:latin typeface="Arial" pitchFamily="34" charset="0"/>
              <a:cs typeface="Arial" pitchFamily="34" charset="0"/>
            </a:endParaRPr>
          </a:p>
          <a:p>
            <a:pPr marL="0" indent="0">
              <a:spcBef>
                <a:spcPts val="0"/>
              </a:spcBef>
              <a:buClrTx/>
              <a:buNone/>
            </a:pPr>
            <a:endParaRPr lang="en-GB" sz="1400" b="1" dirty="0">
              <a:latin typeface="Arial" pitchFamily="34" charset="0"/>
              <a:cs typeface="Arial" pitchFamily="34" charset="0"/>
            </a:endParaRPr>
          </a:p>
          <a:p>
            <a:pPr marL="0" indent="0">
              <a:spcBef>
                <a:spcPts val="0"/>
              </a:spcBef>
              <a:buClrTx/>
              <a:buNone/>
            </a:pPr>
            <a:endParaRPr lang="en-GB" sz="1600" b="1" dirty="0">
              <a:latin typeface="Arial" pitchFamily="34" charset="0"/>
              <a:cs typeface="Arial" pitchFamily="34" charset="0"/>
            </a:endParaRPr>
          </a:p>
          <a:p>
            <a:pPr marL="0" indent="0">
              <a:spcBef>
                <a:spcPts val="0"/>
              </a:spcBef>
              <a:buClrTx/>
              <a:buNone/>
            </a:pPr>
            <a:r>
              <a:rPr lang="en-GB" sz="1600" dirty="0">
                <a:latin typeface="Arial" pitchFamily="34" charset="0"/>
                <a:cs typeface="Arial" pitchFamily="34" charset="0"/>
              </a:rPr>
              <a:t>Employee  </a:t>
            </a:r>
          </a:p>
          <a:p>
            <a:pPr marL="0" indent="0">
              <a:spcBef>
                <a:spcPts val="0"/>
              </a:spcBef>
              <a:buClrTx/>
              <a:buNone/>
            </a:pPr>
            <a:r>
              <a:rPr lang="en-GB" sz="1600" dirty="0">
                <a:latin typeface="Arial" pitchFamily="34" charset="0"/>
                <a:cs typeface="Arial" pitchFamily="34" charset="0"/>
              </a:rPr>
              <a:t>Customer</a:t>
            </a:r>
          </a:p>
          <a:p>
            <a:pPr marL="0" indent="0">
              <a:spcBef>
                <a:spcPts val="0"/>
              </a:spcBef>
              <a:buClrTx/>
              <a:buNone/>
            </a:pPr>
            <a:r>
              <a:rPr lang="en-GB" sz="1600" dirty="0">
                <a:latin typeface="Arial" pitchFamily="34" charset="0"/>
                <a:cs typeface="Arial" pitchFamily="34" charset="0"/>
              </a:rPr>
              <a:t>Client  </a:t>
            </a:r>
          </a:p>
          <a:p>
            <a:pPr marL="0" indent="0">
              <a:spcBef>
                <a:spcPts val="0"/>
              </a:spcBef>
              <a:buClrTx/>
              <a:buNone/>
            </a:pPr>
            <a:endParaRPr lang="en-GB" sz="1600" dirty="0">
              <a:latin typeface="Arial" pitchFamily="34" charset="0"/>
              <a:cs typeface="Arial" pitchFamily="34" charset="0"/>
            </a:endParaRPr>
          </a:p>
          <a:p>
            <a:pPr marL="0" indent="0">
              <a:spcBef>
                <a:spcPts val="1200"/>
              </a:spcBef>
              <a:buClrTx/>
              <a:buNone/>
            </a:pPr>
            <a:r>
              <a:rPr lang="en-GB" sz="1600" dirty="0">
                <a:latin typeface="Arial" pitchFamily="34" charset="0"/>
                <a:cs typeface="Arial" pitchFamily="34" charset="0"/>
              </a:rPr>
              <a:t>Citizen  </a:t>
            </a:r>
          </a:p>
          <a:p>
            <a:pPr marL="0" indent="0">
              <a:spcBef>
                <a:spcPts val="0"/>
              </a:spcBef>
              <a:buClrTx/>
              <a:buNone/>
            </a:pPr>
            <a:endParaRPr lang="en-GB" sz="1600" dirty="0">
              <a:latin typeface="Arial" pitchFamily="34" charset="0"/>
              <a:cs typeface="Arial" pitchFamily="34" charset="0"/>
            </a:endParaRPr>
          </a:p>
          <a:p>
            <a:pPr marL="0" indent="0">
              <a:spcBef>
                <a:spcPts val="0"/>
              </a:spcBef>
              <a:buClrTx/>
              <a:buNone/>
            </a:pPr>
            <a:r>
              <a:rPr lang="en-GB" sz="1600" dirty="0">
                <a:latin typeface="Arial" pitchFamily="34" charset="0"/>
                <a:cs typeface="Arial" pitchFamily="34" charset="0"/>
              </a:rPr>
              <a:t>Fellowman  </a:t>
            </a:r>
          </a:p>
          <a:p>
            <a:pPr marL="0" indent="0">
              <a:spcBef>
                <a:spcPts val="0"/>
              </a:spcBef>
              <a:buClrTx/>
              <a:buNone/>
            </a:pPr>
            <a:endParaRPr lang="en-GB" sz="1600" dirty="0">
              <a:latin typeface="Arial" pitchFamily="34" charset="0"/>
              <a:cs typeface="Arial" pitchFamily="34" charset="0"/>
            </a:endParaRPr>
          </a:p>
          <a:p>
            <a:pPr marL="0" indent="0">
              <a:spcBef>
                <a:spcPts val="0"/>
              </a:spcBef>
              <a:buClrTx/>
              <a:buNone/>
            </a:pPr>
            <a:r>
              <a:rPr lang="en-GB" sz="1600" dirty="0">
                <a:latin typeface="Arial" pitchFamily="34" charset="0"/>
                <a:cs typeface="Arial" pitchFamily="34" charset="0"/>
              </a:rPr>
              <a:t>Person / human </a:t>
            </a:r>
          </a:p>
          <a:p>
            <a:pPr marL="0" indent="0">
              <a:spcBef>
                <a:spcPts val="0"/>
              </a:spcBef>
              <a:buClrTx/>
              <a:buNone/>
            </a:pPr>
            <a:endParaRPr lang="en-GB" sz="1400" b="1" dirty="0">
              <a:latin typeface="Arial" pitchFamily="34" charset="0"/>
              <a:cs typeface="Arial" pitchFamily="34" charset="0"/>
            </a:endParaRPr>
          </a:p>
        </p:txBody>
      </p:sp>
      <p:sp>
        <p:nvSpPr>
          <p:cNvPr id="4" name="Tekstboks 3"/>
          <p:cNvSpPr txBox="1"/>
          <p:nvPr/>
        </p:nvSpPr>
        <p:spPr>
          <a:xfrm>
            <a:off x="0" y="5949280"/>
            <a:ext cx="1043608" cy="369332"/>
          </a:xfrm>
          <a:prstGeom prst="rect">
            <a:avLst/>
          </a:prstGeom>
          <a:noFill/>
        </p:spPr>
        <p:txBody>
          <a:bodyPr wrap="square" rtlCol="0">
            <a:spAutoFit/>
          </a:bodyPr>
          <a:lstStyle/>
          <a:p>
            <a:endParaRPr lang="en-GB"/>
          </a:p>
        </p:txBody>
      </p:sp>
      <p:cxnSp>
        <p:nvCxnSpPr>
          <p:cNvPr id="15" name="Lige forbindelse 14"/>
          <p:cNvCxnSpPr>
            <a:stCxn id="9" idx="0"/>
          </p:cNvCxnSpPr>
          <p:nvPr/>
        </p:nvCxnSpPr>
        <p:spPr>
          <a:xfrm rot="16200000" flipH="1">
            <a:off x="3023828" y="2600908"/>
            <a:ext cx="1080120" cy="0"/>
          </a:xfrm>
          <a:prstGeom prst="line">
            <a:avLst/>
          </a:prstGeom>
        </p:spPr>
        <p:style>
          <a:lnRef idx="1">
            <a:schemeClr val="accent1"/>
          </a:lnRef>
          <a:fillRef idx="0">
            <a:schemeClr val="accent1"/>
          </a:fillRef>
          <a:effectRef idx="0">
            <a:schemeClr val="accent1"/>
          </a:effectRef>
          <a:fontRef idx="minor">
            <a:schemeClr val="tx1"/>
          </a:fontRef>
        </p:style>
      </p:cxnSp>
      <p:pic>
        <p:nvPicPr>
          <p:cNvPr id="17" name="Pladsholder til indhold 3" descr="rapport_logo, lille.jpg"/>
          <p:cNvPicPr>
            <a:picLocks noChangeAspect="1"/>
          </p:cNvPicPr>
          <p:nvPr/>
        </p:nvPicPr>
        <p:blipFill>
          <a:blip r:embed="rId2" cstate="print"/>
          <a:stretch>
            <a:fillRect/>
          </a:stretch>
        </p:blipFill>
        <p:spPr>
          <a:xfrm>
            <a:off x="286031" y="6215448"/>
            <a:ext cx="388177" cy="418356"/>
          </a:xfrm>
          <a:prstGeom prst="rect">
            <a:avLst/>
          </a:prstGeom>
        </p:spPr>
      </p:pic>
      <p:sp>
        <p:nvSpPr>
          <p:cNvPr id="13" name="Pladsholder til diasnummer 7"/>
          <p:cNvSpPr>
            <a:spLocks noGrp="1"/>
          </p:cNvSpPr>
          <p:nvPr>
            <p:ph type="sldNum" sz="quarter" idx="12"/>
          </p:nvPr>
        </p:nvSpPr>
        <p:spPr>
          <a:xfrm>
            <a:off x="251520" y="332656"/>
            <a:ext cx="457200" cy="476250"/>
          </a:xfrm>
        </p:spPr>
        <p:txBody>
          <a:bodyPr/>
          <a:lstStyle/>
          <a:p>
            <a:fld id="{6BAAE076-7F58-41A9-8F73-CDE9F5E0F14C}" type="slidenum">
              <a:rPr lang="en-GB" b="1" smtClean="0">
                <a:solidFill>
                  <a:schemeClr val="tx2"/>
                </a:solidFill>
              </a:rPr>
              <a:pPr/>
              <a:t>6</a:t>
            </a:fld>
            <a:endParaRPr lang="en-GB" b="1">
              <a:solidFill>
                <a:schemeClr val="tx2"/>
              </a:solidFill>
            </a:endParaRPr>
          </a:p>
        </p:txBody>
      </p:sp>
      <p:sp>
        <p:nvSpPr>
          <p:cNvPr id="11" name="Ellipse 10"/>
          <p:cNvSpPr/>
          <p:nvPr/>
        </p:nvSpPr>
        <p:spPr>
          <a:xfrm>
            <a:off x="1619672" y="3212976"/>
            <a:ext cx="4032448" cy="1872208"/>
          </a:xfrm>
          <a:prstGeom prst="ellipse">
            <a:avLst/>
          </a:prstGeom>
          <a:solidFill>
            <a:schemeClr val="accent3">
              <a:lumMod val="75000"/>
              <a:alpha val="27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ladsholder til indhold 11"/>
          <p:cNvSpPr txBox="1">
            <a:spLocks/>
          </p:cNvSpPr>
          <p:nvPr/>
        </p:nvSpPr>
        <p:spPr>
          <a:xfrm>
            <a:off x="7487817" y="1268760"/>
            <a:ext cx="1332655" cy="4919662"/>
          </a:xfrm>
          <a:prstGeom prst="rect">
            <a:avLst/>
          </a:prstGeom>
        </p:spPr>
        <p:txBody>
          <a:bodyPr>
            <a:normAutofit/>
          </a:bodyPr>
          <a:lstStyle/>
          <a:p>
            <a:pPr marL="0" marR="0" lvl="0" indent="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en-GB" sz="1400" b="1"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Pct val="80000"/>
              <a:buFont typeface="Wingdings 2"/>
              <a:buNone/>
              <a:tabLst/>
              <a:defRPr/>
            </a:pPr>
            <a:endParaRPr kumimoji="0" lang="en-GB" sz="1400" b="1"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Pct val="80000"/>
              <a:buFont typeface="Wingdings 2"/>
              <a:buNone/>
              <a:tabLst/>
              <a:defRPr/>
            </a:pPr>
            <a:endParaRPr kumimoji="0" lang="en-GB" sz="1400" b="1"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Pct val="80000"/>
              <a:buFont typeface="Wingdings 2"/>
              <a:buNone/>
              <a:tabLst/>
              <a:defRPr/>
            </a:pPr>
            <a:endParaRPr kumimoji="0" lang="en-GB" sz="1400" b="1"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Pct val="80000"/>
              <a:buFont typeface="Wingdings 2"/>
              <a:buNone/>
              <a:tabLst/>
              <a:defRPr/>
            </a:pPr>
            <a:endParaRPr kumimoji="0" lang="en-GB" sz="1600" b="1"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Pct val="80000"/>
              <a:buFont typeface="Wingdings 2"/>
              <a:buNone/>
              <a:tabLst/>
              <a:defRPr/>
            </a:pPr>
            <a:endParaRPr kumimoji="0" lang="en-GB" sz="16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900"/>
              </a:spcBef>
              <a:spcAft>
                <a:spcPts val="0"/>
              </a:spcAft>
              <a:buClrTx/>
              <a:buSzPct val="80000"/>
              <a:buFont typeface="Wingdings 2"/>
              <a:buNone/>
              <a:tabLst/>
              <a:defRPr/>
            </a:pPr>
            <a:r>
              <a:rPr kumimoji="0" lang="en-GB" sz="1600" b="0" i="0" u="none" strike="noStrike" kern="1200" cap="none" spc="0" normalizeH="0" baseline="0" noProof="0" dirty="0">
                <a:ln>
                  <a:noFill/>
                </a:ln>
                <a:solidFill>
                  <a:srgbClr val="C00000"/>
                </a:solidFill>
                <a:effectLst/>
                <a:uLnTx/>
                <a:uFillTx/>
                <a:latin typeface="Arial" pitchFamily="34" charset="0"/>
                <a:ea typeface="+mn-ea"/>
                <a:cs typeface="Arial" pitchFamily="34" charset="0"/>
              </a:rPr>
              <a:t>Bourgeois</a:t>
            </a:r>
          </a:p>
          <a:p>
            <a:pPr marL="0" marR="0" lvl="0" indent="0" algn="l" defTabSz="914400" rtl="0" eaLnBrk="1" fontAlgn="auto" latinLnBrk="0" hangingPunct="1">
              <a:lnSpc>
                <a:spcPct val="100000"/>
              </a:lnSpc>
              <a:spcBef>
                <a:spcPts val="1200"/>
              </a:spcBef>
              <a:spcAft>
                <a:spcPts val="0"/>
              </a:spcAft>
              <a:buClrTx/>
              <a:buSzPct val="80000"/>
              <a:buFont typeface="Wingdings 2"/>
              <a:buNone/>
              <a:tabLst/>
              <a:defRPr/>
            </a:pPr>
            <a:endParaRPr kumimoji="0" lang="en-GB" sz="1600" b="0" i="0" u="none" strike="noStrike" kern="1200" cap="none" spc="0" normalizeH="0" baseline="0" noProof="0" dirty="0">
              <a:ln>
                <a:noFill/>
              </a:ln>
              <a:solidFill>
                <a:srgbClr val="C00000"/>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1200"/>
              </a:spcBef>
              <a:spcAft>
                <a:spcPts val="0"/>
              </a:spcAft>
              <a:buClrTx/>
              <a:buSzPct val="80000"/>
              <a:buFont typeface="Wingdings 2"/>
              <a:buNone/>
              <a:tabLst/>
              <a:defRPr/>
            </a:pPr>
            <a:r>
              <a:rPr kumimoji="0" lang="en-GB" sz="1600" b="0" i="0" u="none" strike="noStrike" kern="1200" cap="none" spc="0" normalizeH="0" baseline="0" noProof="0" dirty="0">
                <a:ln>
                  <a:noFill/>
                </a:ln>
                <a:solidFill>
                  <a:srgbClr val="C00000"/>
                </a:solidFill>
                <a:effectLst/>
                <a:uLnTx/>
                <a:uFillTx/>
                <a:latin typeface="Arial" pitchFamily="34" charset="0"/>
                <a:ea typeface="+mn-ea"/>
                <a:cs typeface="Arial" pitchFamily="34" charset="0"/>
              </a:rPr>
              <a:t>Citoyen  </a:t>
            </a:r>
          </a:p>
          <a:p>
            <a:pPr marL="0" marR="0" lvl="0" indent="0" algn="l" defTabSz="914400" rtl="0" eaLnBrk="1" fontAlgn="auto" latinLnBrk="0" hangingPunct="1">
              <a:lnSpc>
                <a:spcPct val="100000"/>
              </a:lnSpc>
              <a:spcBef>
                <a:spcPts val="600"/>
              </a:spcBef>
              <a:spcAft>
                <a:spcPts val="0"/>
              </a:spcAft>
              <a:buClrTx/>
              <a:buSzPct val="80000"/>
              <a:buFont typeface="Wingdings 2"/>
              <a:buNone/>
              <a:tabLst/>
              <a:defRPr/>
            </a:pPr>
            <a:endParaRPr kumimoji="0" lang="en-GB" sz="1600" b="0" i="0" u="none" strike="noStrike" kern="1200" cap="none" spc="0" normalizeH="0" baseline="0" noProof="0" dirty="0">
              <a:ln>
                <a:noFill/>
              </a:ln>
              <a:solidFill>
                <a:srgbClr val="C00000"/>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1200"/>
              </a:spcBef>
              <a:spcAft>
                <a:spcPts val="0"/>
              </a:spcAft>
              <a:buClrTx/>
              <a:buSzPct val="80000"/>
              <a:buFont typeface="Wingdings 2"/>
              <a:buNone/>
              <a:tabLst/>
              <a:defRPr/>
            </a:pPr>
            <a:r>
              <a:rPr lang="en-GB" sz="1600" dirty="0" err="1">
                <a:solidFill>
                  <a:srgbClr val="C00000"/>
                </a:solidFill>
                <a:latin typeface="Arial" pitchFamily="34" charset="0"/>
                <a:cs typeface="Arial" pitchFamily="34" charset="0"/>
              </a:rPr>
              <a:t>L’Homme</a:t>
            </a:r>
            <a:r>
              <a:rPr lang="en-GB" sz="1600" dirty="0">
                <a:latin typeface="Arial" pitchFamily="34" charset="0"/>
                <a:cs typeface="Arial" pitchFamily="34" charset="0"/>
              </a:rPr>
              <a:t> </a:t>
            </a:r>
            <a:r>
              <a:rPr kumimoji="0" lang="en-GB" sz="16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 </a:t>
            </a:r>
          </a:p>
          <a:p>
            <a:pPr marL="0" marR="0" lvl="0" indent="0" algn="l" defTabSz="914400" rtl="0" eaLnBrk="1" fontAlgn="auto" latinLnBrk="0" hangingPunct="1">
              <a:lnSpc>
                <a:spcPct val="100000"/>
              </a:lnSpc>
              <a:spcBef>
                <a:spcPts val="0"/>
              </a:spcBef>
              <a:spcAft>
                <a:spcPts val="0"/>
              </a:spcAft>
              <a:buClrTx/>
              <a:buSzPct val="80000"/>
              <a:buFont typeface="Wingdings 2"/>
              <a:buNone/>
              <a:tabLst/>
              <a:defRPr/>
            </a:pPr>
            <a:endParaRPr kumimoji="0" lang="en-GB" sz="1400" b="1"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16" name="Tekstboks 15"/>
          <p:cNvSpPr txBox="1"/>
          <p:nvPr/>
        </p:nvSpPr>
        <p:spPr>
          <a:xfrm>
            <a:off x="1403648" y="5949280"/>
            <a:ext cx="7272808" cy="523220"/>
          </a:xfrm>
          <a:prstGeom prst="rect">
            <a:avLst/>
          </a:prstGeom>
          <a:noFill/>
        </p:spPr>
        <p:txBody>
          <a:bodyPr wrap="square" rtlCol="0">
            <a:spAutoFit/>
          </a:bodyPr>
          <a:lstStyle/>
          <a:p>
            <a:r>
              <a:rPr lang="en-GB" sz="1400" dirty="0">
                <a:latin typeface="Arial" pitchFamily="34" charset="0"/>
                <a:cs typeface="Arial" pitchFamily="34" charset="0"/>
              </a:rPr>
              <a:t>The good life implies</a:t>
            </a:r>
          </a:p>
          <a:p>
            <a:pPr>
              <a:buFont typeface="Arial" pitchFamily="34" charset="0"/>
              <a:buChar char="•"/>
            </a:pPr>
            <a:r>
              <a:rPr lang="en-GB" sz="1400" dirty="0">
                <a:latin typeface="Arial" pitchFamily="34" charset="0"/>
                <a:cs typeface="Arial" pitchFamily="34" charset="0"/>
              </a:rPr>
              <a:t>   A balance between the roles as bourgeois, citoyen and </a:t>
            </a:r>
            <a:r>
              <a:rPr lang="en-GB" sz="1400" dirty="0" err="1">
                <a:latin typeface="Arial" pitchFamily="34" charset="0"/>
                <a:cs typeface="Arial" pitchFamily="34" charset="0"/>
              </a:rPr>
              <a:t>l’homme</a:t>
            </a:r>
            <a:endParaRPr lang="en-GB" sz="1400" dirty="0">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9" name="Ellipse 8"/>
          <p:cNvSpPr/>
          <p:nvPr/>
        </p:nvSpPr>
        <p:spPr>
          <a:xfrm>
            <a:off x="1187624" y="1628800"/>
            <a:ext cx="4032448" cy="2952328"/>
          </a:xfrm>
          <a:prstGeom prst="ellipse">
            <a:avLst/>
          </a:prstGeom>
          <a:solidFill>
            <a:schemeClr val="tx2">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ladsholder til indhold 6"/>
          <p:cNvSpPr>
            <a:spLocks noGrp="1"/>
          </p:cNvSpPr>
          <p:nvPr>
            <p:ph sz="half" idx="4294967295"/>
          </p:nvPr>
        </p:nvSpPr>
        <p:spPr>
          <a:xfrm>
            <a:off x="827584" y="1052736"/>
            <a:ext cx="4536504" cy="5279355"/>
          </a:xfrm>
          <a:noFill/>
        </p:spPr>
        <p:txBody>
          <a:bodyPr>
            <a:normAutofit fontScale="92500" lnSpcReduction="10000"/>
          </a:bodyPr>
          <a:lstStyle/>
          <a:p>
            <a:pPr algn="ctr">
              <a:buNone/>
            </a:pPr>
            <a:r>
              <a:rPr lang="en-GB" dirty="0">
                <a:latin typeface="Arial" pitchFamily="34" charset="0"/>
                <a:cs typeface="Arial" pitchFamily="34" charset="0"/>
              </a:rPr>
              <a:t>    System </a:t>
            </a:r>
          </a:p>
          <a:p>
            <a:pPr algn="ctr">
              <a:buNone/>
            </a:pPr>
            <a:endParaRPr lang="en-GB" dirty="0">
              <a:latin typeface="Arial" pitchFamily="34" charset="0"/>
              <a:cs typeface="Arial" pitchFamily="34" charset="0"/>
            </a:endParaRPr>
          </a:p>
          <a:p>
            <a:pPr>
              <a:buNone/>
            </a:pPr>
            <a:endParaRPr lang="en-GB" dirty="0">
              <a:latin typeface="Arial" pitchFamily="34" charset="0"/>
              <a:cs typeface="Arial" pitchFamily="34" charset="0"/>
            </a:endParaRPr>
          </a:p>
          <a:p>
            <a:pPr>
              <a:spcBef>
                <a:spcPts val="0"/>
              </a:spcBef>
              <a:buNone/>
            </a:pPr>
            <a:r>
              <a:rPr lang="en-GB" dirty="0">
                <a:latin typeface="Arial" pitchFamily="34" charset="0"/>
                <a:cs typeface="Arial" pitchFamily="34" charset="0"/>
              </a:rPr>
              <a:t>                </a:t>
            </a:r>
          </a:p>
          <a:p>
            <a:pPr>
              <a:spcBef>
                <a:spcPts val="0"/>
              </a:spcBef>
              <a:buNone/>
            </a:pPr>
            <a:r>
              <a:rPr lang="en-GB" sz="2300" b="1" dirty="0">
                <a:latin typeface="Arial" pitchFamily="34" charset="0"/>
                <a:cs typeface="Arial" pitchFamily="34" charset="0"/>
              </a:rPr>
              <a:t>              Market</a:t>
            </a:r>
            <a:r>
              <a:rPr lang="en-GB" sz="2300" dirty="0">
                <a:latin typeface="Arial" pitchFamily="34" charset="0"/>
                <a:cs typeface="Arial" pitchFamily="34" charset="0"/>
              </a:rPr>
              <a:t>              </a:t>
            </a:r>
            <a:r>
              <a:rPr lang="en-GB" sz="2300" b="1" dirty="0">
                <a:latin typeface="Arial" pitchFamily="34" charset="0"/>
                <a:cs typeface="Arial" pitchFamily="34" charset="0"/>
              </a:rPr>
              <a:t>State      </a:t>
            </a:r>
            <a:r>
              <a:rPr lang="en-GB" sz="1600" b="1" dirty="0">
                <a:latin typeface="Arial" pitchFamily="34" charset="0"/>
                <a:cs typeface="Arial" pitchFamily="34" charset="0"/>
              </a:rPr>
              <a:t>   </a:t>
            </a:r>
            <a:endParaRPr lang="en-GB" sz="1200" b="1" dirty="0">
              <a:latin typeface="Arial" pitchFamily="34" charset="0"/>
              <a:cs typeface="Arial" pitchFamily="34" charset="0"/>
            </a:endParaRPr>
          </a:p>
          <a:p>
            <a:pPr>
              <a:spcBef>
                <a:spcPts val="0"/>
              </a:spcBef>
              <a:buNone/>
            </a:pPr>
            <a:r>
              <a:rPr lang="en-GB" dirty="0">
                <a:latin typeface="Arial" pitchFamily="34" charset="0"/>
                <a:cs typeface="Arial" pitchFamily="34" charset="0"/>
              </a:rPr>
              <a:t>                </a:t>
            </a:r>
          </a:p>
          <a:p>
            <a:pPr>
              <a:spcBef>
                <a:spcPts val="0"/>
              </a:spcBef>
              <a:buNone/>
            </a:pPr>
            <a:endParaRPr lang="en-GB" dirty="0">
              <a:latin typeface="Arial" pitchFamily="34" charset="0"/>
              <a:cs typeface="Arial" pitchFamily="34" charset="0"/>
            </a:endParaRPr>
          </a:p>
          <a:p>
            <a:pPr>
              <a:spcBef>
                <a:spcPts val="0"/>
              </a:spcBef>
              <a:buNone/>
            </a:pPr>
            <a:endParaRPr lang="en-GB" sz="1400" b="1" i="1" dirty="0">
              <a:latin typeface="Arial" pitchFamily="34" charset="0"/>
              <a:cs typeface="Arial" pitchFamily="34" charset="0"/>
            </a:endParaRPr>
          </a:p>
          <a:p>
            <a:pPr>
              <a:spcBef>
                <a:spcPts val="0"/>
              </a:spcBef>
              <a:buNone/>
            </a:pPr>
            <a:r>
              <a:rPr lang="en-GB" sz="1400" b="1" i="1" dirty="0">
                <a:latin typeface="Arial" pitchFamily="34" charset="0"/>
                <a:cs typeface="Arial" pitchFamily="34" charset="0"/>
              </a:rPr>
              <a:t>                                  Spectator democracy </a:t>
            </a:r>
          </a:p>
          <a:p>
            <a:pPr>
              <a:spcBef>
                <a:spcPts val="0"/>
              </a:spcBef>
              <a:buNone/>
            </a:pPr>
            <a:r>
              <a:rPr lang="en-GB" sz="1400" b="1" i="1" dirty="0">
                <a:latin typeface="Arial" pitchFamily="34" charset="0"/>
                <a:cs typeface="Arial" pitchFamily="34" charset="0"/>
              </a:rPr>
              <a:t>                    </a:t>
            </a:r>
          </a:p>
          <a:p>
            <a:pPr>
              <a:buNone/>
            </a:pPr>
            <a:r>
              <a:rPr lang="en-GB" sz="1400" b="1" i="1" dirty="0">
                <a:latin typeface="Arial" pitchFamily="34" charset="0"/>
                <a:cs typeface="Arial" pitchFamily="34" charset="0"/>
              </a:rPr>
              <a:t>                               </a:t>
            </a:r>
            <a:r>
              <a:rPr lang="en-GB" sz="1400" b="1" dirty="0">
                <a:latin typeface="Arial" pitchFamily="34" charset="0"/>
                <a:cs typeface="Arial" pitchFamily="34" charset="0"/>
              </a:rPr>
              <a:t>Civil society is reduced </a:t>
            </a:r>
          </a:p>
          <a:p>
            <a:pPr>
              <a:buNone/>
            </a:pPr>
            <a:r>
              <a:rPr lang="en-GB" sz="1400" b="1" i="1" dirty="0">
                <a:latin typeface="Arial" pitchFamily="34" charset="0"/>
                <a:cs typeface="Arial" pitchFamily="34" charset="0"/>
              </a:rPr>
              <a:t>                              Persons loose autonomy</a:t>
            </a:r>
          </a:p>
          <a:p>
            <a:pPr>
              <a:spcBef>
                <a:spcPts val="0"/>
              </a:spcBef>
              <a:buNone/>
            </a:pPr>
            <a:r>
              <a:rPr lang="en-GB" sz="1400" b="1" i="1" dirty="0">
                <a:latin typeface="Arial" pitchFamily="34" charset="0"/>
                <a:cs typeface="Arial" pitchFamily="34" charset="0"/>
              </a:rPr>
              <a:t>         </a:t>
            </a:r>
            <a:endParaRPr lang="en-GB" sz="1800" b="1" dirty="0">
              <a:latin typeface="Arial" pitchFamily="34" charset="0"/>
              <a:cs typeface="Arial" pitchFamily="34" charset="0"/>
            </a:endParaRPr>
          </a:p>
          <a:p>
            <a:pPr>
              <a:spcBef>
                <a:spcPts val="0"/>
              </a:spcBef>
              <a:buNone/>
            </a:pPr>
            <a:r>
              <a:rPr lang="en-GB" sz="1800" b="1" dirty="0">
                <a:latin typeface="Arial" pitchFamily="34" charset="0"/>
                <a:cs typeface="Arial" pitchFamily="34" charset="0"/>
              </a:rPr>
              <a:t>                              </a:t>
            </a:r>
            <a:endParaRPr lang="en-GB" sz="1600" b="1" dirty="0">
              <a:latin typeface="Arial" pitchFamily="34" charset="0"/>
              <a:cs typeface="Arial" pitchFamily="34" charset="0"/>
            </a:endParaRPr>
          </a:p>
          <a:p>
            <a:pPr algn="ctr">
              <a:buNone/>
            </a:pPr>
            <a:r>
              <a:rPr lang="en-GB" dirty="0">
                <a:latin typeface="Arial" pitchFamily="34" charset="0"/>
                <a:cs typeface="Arial" pitchFamily="34" charset="0"/>
              </a:rPr>
              <a:t>    Life world</a:t>
            </a:r>
          </a:p>
        </p:txBody>
      </p:sp>
      <p:sp>
        <p:nvSpPr>
          <p:cNvPr id="2" name="Titel 1"/>
          <p:cNvSpPr>
            <a:spLocks noGrp="1"/>
          </p:cNvSpPr>
          <p:nvPr>
            <p:ph type="title" idx="4294967295"/>
          </p:nvPr>
        </p:nvSpPr>
        <p:spPr>
          <a:xfrm>
            <a:off x="1187624" y="260648"/>
            <a:ext cx="7956376" cy="634081"/>
          </a:xfrm>
        </p:spPr>
        <p:txBody>
          <a:bodyPr>
            <a:normAutofit/>
          </a:bodyPr>
          <a:lstStyle/>
          <a:p>
            <a:r>
              <a:rPr lang="en-GB" sz="3200" dirty="0"/>
              <a:t>Habermas – </a:t>
            </a:r>
            <a:r>
              <a:rPr lang="en-GB" sz="3100" dirty="0"/>
              <a:t>The system colonises the life world</a:t>
            </a:r>
          </a:p>
        </p:txBody>
      </p:sp>
      <p:sp>
        <p:nvSpPr>
          <p:cNvPr id="12" name="Pladsholder til indhold 11"/>
          <p:cNvSpPr>
            <a:spLocks noGrp="1"/>
          </p:cNvSpPr>
          <p:nvPr>
            <p:ph sz="half" idx="4294967295"/>
          </p:nvPr>
        </p:nvSpPr>
        <p:spPr>
          <a:xfrm>
            <a:off x="5436096" y="1052736"/>
            <a:ext cx="3707904" cy="5328592"/>
          </a:xfrm>
        </p:spPr>
        <p:txBody>
          <a:bodyPr>
            <a:normAutofit fontScale="92500" lnSpcReduction="10000"/>
          </a:bodyPr>
          <a:lstStyle/>
          <a:p>
            <a:pPr marL="0" indent="0">
              <a:spcBef>
                <a:spcPts val="0"/>
              </a:spcBef>
              <a:buNone/>
            </a:pPr>
            <a:endParaRPr lang="en-GB" sz="1400" b="1" dirty="0">
              <a:latin typeface="Arial" pitchFamily="34" charset="0"/>
              <a:cs typeface="Arial" pitchFamily="34" charset="0"/>
            </a:endParaRPr>
          </a:p>
          <a:p>
            <a:pPr marL="0" indent="0">
              <a:spcBef>
                <a:spcPts val="0"/>
              </a:spcBef>
              <a:buNone/>
            </a:pPr>
            <a:endParaRPr lang="en-GB" sz="1800" b="1" dirty="0">
              <a:latin typeface="Arial" pitchFamily="34" charset="0"/>
              <a:cs typeface="Arial" pitchFamily="34" charset="0"/>
            </a:endParaRPr>
          </a:p>
          <a:p>
            <a:pPr marL="0" indent="0">
              <a:spcBef>
                <a:spcPts val="0"/>
              </a:spcBef>
              <a:buNone/>
            </a:pPr>
            <a:r>
              <a:rPr lang="en-GB" sz="1800" b="1" dirty="0">
                <a:latin typeface="Arial" pitchFamily="34" charset="0"/>
                <a:cs typeface="Arial" pitchFamily="34" charset="0"/>
              </a:rPr>
              <a:t>The neoliberal system    </a:t>
            </a:r>
          </a:p>
          <a:p>
            <a:pPr marL="0" indent="0">
              <a:lnSpc>
                <a:spcPct val="120000"/>
              </a:lnSpc>
              <a:spcBef>
                <a:spcPts val="0"/>
              </a:spcBef>
              <a:buClrTx/>
              <a:buFont typeface="Wingdings" pitchFamily="2" charset="2"/>
              <a:buChar char="§"/>
            </a:pPr>
            <a:r>
              <a:rPr lang="en-GB" sz="1800" dirty="0">
                <a:latin typeface="Arial" pitchFamily="34" charset="0"/>
                <a:cs typeface="Arial" pitchFamily="34" charset="0"/>
              </a:rPr>
              <a:t>  T</a:t>
            </a:r>
            <a:r>
              <a:rPr lang="en-GB" sz="1600" dirty="0">
                <a:latin typeface="Arial" pitchFamily="34" charset="0"/>
                <a:cs typeface="Arial" pitchFamily="34" charset="0"/>
              </a:rPr>
              <a:t>he competitive state </a:t>
            </a:r>
          </a:p>
          <a:p>
            <a:pPr marL="0" indent="0">
              <a:lnSpc>
                <a:spcPct val="120000"/>
              </a:lnSpc>
              <a:spcBef>
                <a:spcPts val="0"/>
              </a:spcBef>
              <a:buClrTx/>
              <a:buFont typeface="Wingdings" pitchFamily="2" charset="2"/>
              <a:buChar char="§"/>
            </a:pPr>
            <a:r>
              <a:rPr lang="en-GB" sz="1600" dirty="0">
                <a:latin typeface="Arial" pitchFamily="34" charset="0"/>
                <a:cs typeface="Arial" pitchFamily="34" charset="0"/>
              </a:rPr>
              <a:t>   New public management</a:t>
            </a:r>
          </a:p>
          <a:p>
            <a:pPr marL="0" indent="0">
              <a:lnSpc>
                <a:spcPct val="120000"/>
              </a:lnSpc>
              <a:spcBef>
                <a:spcPts val="0"/>
              </a:spcBef>
              <a:buClrTx/>
              <a:buFont typeface="Wingdings" pitchFamily="2" charset="2"/>
              <a:buChar char="§"/>
            </a:pPr>
            <a:r>
              <a:rPr lang="en-GB" sz="1600" dirty="0">
                <a:latin typeface="Arial" pitchFamily="34" charset="0"/>
                <a:cs typeface="Arial" pitchFamily="34" charset="0"/>
              </a:rPr>
              <a:t>   Commercialization</a:t>
            </a:r>
          </a:p>
          <a:p>
            <a:pPr marL="0" indent="0">
              <a:lnSpc>
                <a:spcPct val="120000"/>
              </a:lnSpc>
              <a:spcBef>
                <a:spcPts val="0"/>
              </a:spcBef>
              <a:buClrTx/>
              <a:buFont typeface="Wingdings" pitchFamily="2" charset="2"/>
              <a:buChar char="§"/>
            </a:pPr>
            <a:r>
              <a:rPr lang="en-GB" sz="1600" dirty="0">
                <a:latin typeface="Arial" pitchFamily="34" charset="0"/>
                <a:cs typeface="Arial" pitchFamily="34" charset="0"/>
              </a:rPr>
              <a:t>   Instrumentalisation  </a:t>
            </a:r>
          </a:p>
          <a:p>
            <a:pPr marL="0" indent="0">
              <a:lnSpc>
                <a:spcPct val="120000"/>
              </a:lnSpc>
              <a:spcBef>
                <a:spcPts val="0"/>
              </a:spcBef>
              <a:buClrTx/>
              <a:buNone/>
            </a:pPr>
            <a:endParaRPr lang="en-GB" sz="1800" dirty="0">
              <a:latin typeface="Arial" pitchFamily="34" charset="0"/>
              <a:cs typeface="Arial" pitchFamily="34" charset="0"/>
            </a:endParaRPr>
          </a:p>
          <a:p>
            <a:pPr marL="0" indent="0">
              <a:lnSpc>
                <a:spcPct val="120000"/>
              </a:lnSpc>
              <a:spcBef>
                <a:spcPts val="0"/>
              </a:spcBef>
              <a:buClrTx/>
              <a:buNone/>
            </a:pPr>
            <a:r>
              <a:rPr lang="en-GB" sz="1800" b="1" dirty="0">
                <a:latin typeface="Arial" pitchFamily="34" charset="0"/>
                <a:cs typeface="Arial" pitchFamily="34" charset="0"/>
              </a:rPr>
              <a:t>The colonised life world </a:t>
            </a:r>
          </a:p>
          <a:p>
            <a:pPr marL="0" indent="0">
              <a:lnSpc>
                <a:spcPct val="120000"/>
              </a:lnSpc>
              <a:spcBef>
                <a:spcPts val="0"/>
              </a:spcBef>
              <a:buClrTx/>
              <a:buFont typeface="Wingdings" pitchFamily="2" charset="2"/>
              <a:buChar char="§"/>
            </a:pPr>
            <a:r>
              <a:rPr lang="en-GB" sz="1600" dirty="0">
                <a:latin typeface="Arial" pitchFamily="34" charset="0"/>
                <a:cs typeface="Arial" pitchFamily="34" charset="0"/>
              </a:rPr>
              <a:t>   Media:  Public service to Infotainment </a:t>
            </a:r>
          </a:p>
          <a:p>
            <a:pPr marL="0" indent="0">
              <a:lnSpc>
                <a:spcPct val="120000"/>
              </a:lnSpc>
              <a:spcBef>
                <a:spcPts val="0"/>
              </a:spcBef>
              <a:buClrTx/>
              <a:buFont typeface="Wingdings" pitchFamily="2" charset="2"/>
              <a:buChar char="§"/>
            </a:pPr>
            <a:r>
              <a:rPr lang="en-GB" sz="1600" dirty="0">
                <a:latin typeface="Arial" pitchFamily="34" charset="0"/>
                <a:cs typeface="Arial" pitchFamily="34" charset="0"/>
              </a:rPr>
              <a:t>   University:  Free thinking to Invoices</a:t>
            </a:r>
          </a:p>
          <a:p>
            <a:pPr marL="0" indent="0">
              <a:lnSpc>
                <a:spcPct val="120000"/>
              </a:lnSpc>
              <a:spcBef>
                <a:spcPts val="0"/>
              </a:spcBef>
              <a:buClrTx/>
              <a:buFont typeface="Wingdings" pitchFamily="2" charset="2"/>
              <a:buChar char="§"/>
            </a:pPr>
            <a:r>
              <a:rPr lang="en-GB" sz="1600" dirty="0">
                <a:latin typeface="Arial" pitchFamily="34" charset="0"/>
                <a:cs typeface="Arial" pitchFamily="34" charset="0"/>
              </a:rPr>
              <a:t>   Education:  Bildung to competences</a:t>
            </a:r>
          </a:p>
          <a:p>
            <a:pPr marL="0" indent="0">
              <a:lnSpc>
                <a:spcPct val="120000"/>
              </a:lnSpc>
              <a:spcBef>
                <a:spcPts val="0"/>
              </a:spcBef>
              <a:buClrTx/>
              <a:buFont typeface="Wingdings" pitchFamily="2" charset="2"/>
              <a:buChar char="§"/>
            </a:pPr>
            <a:r>
              <a:rPr lang="en-GB" sz="1600" dirty="0">
                <a:latin typeface="Arial" pitchFamily="34" charset="0"/>
                <a:cs typeface="Arial" pitchFamily="34" charset="0"/>
              </a:rPr>
              <a:t>   Culture:  Experience economy </a:t>
            </a:r>
          </a:p>
          <a:p>
            <a:pPr marL="0" indent="0">
              <a:lnSpc>
                <a:spcPct val="120000"/>
              </a:lnSpc>
              <a:spcBef>
                <a:spcPts val="0"/>
              </a:spcBef>
              <a:buClrTx/>
              <a:buFont typeface="Wingdings" pitchFamily="2" charset="2"/>
              <a:buChar char="§"/>
            </a:pPr>
            <a:r>
              <a:rPr lang="en-GB" sz="1600" dirty="0">
                <a:latin typeface="Arial" pitchFamily="34" charset="0"/>
                <a:cs typeface="Arial" pitchFamily="34" charset="0"/>
              </a:rPr>
              <a:t>   NGO’s:  private volunteering</a:t>
            </a:r>
          </a:p>
          <a:p>
            <a:pPr marL="0" indent="0">
              <a:lnSpc>
                <a:spcPct val="120000"/>
              </a:lnSpc>
              <a:spcBef>
                <a:spcPts val="0"/>
              </a:spcBef>
              <a:buClrTx/>
              <a:buNone/>
            </a:pPr>
            <a:endParaRPr lang="en-GB" sz="1900" b="1" dirty="0">
              <a:latin typeface="Arial" pitchFamily="34" charset="0"/>
              <a:cs typeface="Arial" pitchFamily="34" charset="0"/>
            </a:endParaRPr>
          </a:p>
          <a:p>
            <a:pPr marL="0" indent="0">
              <a:lnSpc>
                <a:spcPct val="120000"/>
              </a:lnSpc>
              <a:spcBef>
                <a:spcPts val="0"/>
              </a:spcBef>
              <a:buClrTx/>
              <a:buNone/>
            </a:pPr>
            <a:r>
              <a:rPr lang="en-GB" sz="1900" b="1" dirty="0">
                <a:latin typeface="Arial" pitchFamily="34" charset="0"/>
                <a:cs typeface="Arial" pitchFamily="34" charset="0"/>
              </a:rPr>
              <a:t>Key words: </a:t>
            </a:r>
          </a:p>
          <a:p>
            <a:pPr marL="0" indent="0">
              <a:lnSpc>
                <a:spcPct val="120000"/>
              </a:lnSpc>
              <a:spcBef>
                <a:spcPts val="0"/>
              </a:spcBef>
              <a:buClrTx/>
              <a:buFont typeface="Wingdings" pitchFamily="2" charset="2"/>
              <a:buChar char="§"/>
            </a:pPr>
            <a:r>
              <a:rPr lang="en-GB" sz="1600" dirty="0">
                <a:latin typeface="Arial" pitchFamily="34" charset="0"/>
                <a:cs typeface="Arial" pitchFamily="34" charset="0"/>
              </a:rPr>
              <a:t>   One-dimensional society </a:t>
            </a:r>
          </a:p>
          <a:p>
            <a:pPr marL="0" indent="0">
              <a:lnSpc>
                <a:spcPct val="120000"/>
              </a:lnSpc>
              <a:spcBef>
                <a:spcPts val="0"/>
              </a:spcBef>
              <a:buClrTx/>
              <a:buFont typeface="Wingdings" pitchFamily="2" charset="2"/>
              <a:buChar char="§"/>
            </a:pPr>
            <a:r>
              <a:rPr lang="en-GB" sz="1600" dirty="0">
                <a:latin typeface="Arial" pitchFamily="34" charset="0"/>
                <a:cs typeface="Arial" pitchFamily="34" charset="0"/>
              </a:rPr>
              <a:t>   Civil society looses learning capacity</a:t>
            </a:r>
          </a:p>
          <a:p>
            <a:pPr marL="0" indent="0">
              <a:spcBef>
                <a:spcPts val="300"/>
              </a:spcBef>
              <a:buClrTx/>
              <a:buFont typeface="Wingdings" pitchFamily="2" charset="2"/>
              <a:buChar char="§"/>
            </a:pPr>
            <a:r>
              <a:rPr lang="en-GB" sz="1600" dirty="0">
                <a:latin typeface="Arial" pitchFamily="34" charset="0"/>
                <a:cs typeface="Arial" pitchFamily="34" charset="0"/>
              </a:rPr>
              <a:t>   Citizens loose autonomy</a:t>
            </a:r>
          </a:p>
          <a:p>
            <a:pPr marL="0" indent="0">
              <a:spcBef>
                <a:spcPts val="0"/>
              </a:spcBef>
              <a:buClrTx/>
              <a:buNone/>
            </a:pPr>
            <a:endParaRPr lang="en-GB" sz="1900" dirty="0">
              <a:latin typeface="Arial" pitchFamily="34" charset="0"/>
              <a:cs typeface="Arial" pitchFamily="34" charset="0"/>
            </a:endParaRPr>
          </a:p>
          <a:p>
            <a:pPr marL="0" indent="0">
              <a:spcBef>
                <a:spcPts val="0"/>
              </a:spcBef>
              <a:buClrTx/>
              <a:buNone/>
            </a:pPr>
            <a:endParaRPr lang="en-GB" sz="1900" dirty="0">
              <a:solidFill>
                <a:schemeClr val="tx2"/>
              </a:solidFill>
              <a:latin typeface="Arial" pitchFamily="34" charset="0"/>
              <a:cs typeface="Arial" pitchFamily="34" charset="0"/>
            </a:endParaRPr>
          </a:p>
          <a:p>
            <a:pPr marL="0" indent="0">
              <a:spcBef>
                <a:spcPts val="0"/>
              </a:spcBef>
              <a:buClrTx/>
              <a:buNone/>
            </a:pPr>
            <a:endParaRPr lang="en-GB" sz="1400" b="1" dirty="0">
              <a:latin typeface="Arial" pitchFamily="34" charset="0"/>
              <a:cs typeface="Arial" pitchFamily="34" charset="0"/>
            </a:endParaRPr>
          </a:p>
          <a:p>
            <a:pPr marL="0" indent="0">
              <a:spcBef>
                <a:spcPts val="0"/>
              </a:spcBef>
              <a:buClrTx/>
              <a:buNone/>
            </a:pPr>
            <a:endParaRPr lang="en-GB" sz="1400" b="1" dirty="0">
              <a:latin typeface="Arial" pitchFamily="34" charset="0"/>
              <a:cs typeface="Arial" pitchFamily="34" charset="0"/>
            </a:endParaRPr>
          </a:p>
        </p:txBody>
      </p:sp>
      <p:sp>
        <p:nvSpPr>
          <p:cNvPr id="4" name="Tekstboks 3"/>
          <p:cNvSpPr txBox="1"/>
          <p:nvPr/>
        </p:nvSpPr>
        <p:spPr>
          <a:xfrm>
            <a:off x="0" y="5949280"/>
            <a:ext cx="1043608" cy="369332"/>
          </a:xfrm>
          <a:prstGeom prst="rect">
            <a:avLst/>
          </a:prstGeom>
          <a:noFill/>
        </p:spPr>
        <p:txBody>
          <a:bodyPr wrap="square" rtlCol="0">
            <a:spAutoFit/>
          </a:bodyPr>
          <a:lstStyle/>
          <a:p>
            <a:endParaRPr lang="en-GB"/>
          </a:p>
        </p:txBody>
      </p:sp>
      <p:pic>
        <p:nvPicPr>
          <p:cNvPr id="6" name="Pladsholder til indhold 3" descr="rapport_logo, lille.jpg"/>
          <p:cNvPicPr>
            <a:picLocks noChangeAspect="1"/>
          </p:cNvPicPr>
          <p:nvPr/>
        </p:nvPicPr>
        <p:blipFill>
          <a:blip r:embed="rId2" cstate="print"/>
          <a:stretch>
            <a:fillRect/>
          </a:stretch>
        </p:blipFill>
        <p:spPr>
          <a:xfrm>
            <a:off x="273238" y="6306602"/>
            <a:ext cx="405925" cy="437483"/>
          </a:xfrm>
          <a:prstGeom prst="rect">
            <a:avLst/>
          </a:prstGeom>
        </p:spPr>
      </p:pic>
      <p:cxnSp>
        <p:nvCxnSpPr>
          <p:cNvPr id="15" name="Lige forbindelse 14"/>
          <p:cNvCxnSpPr/>
          <p:nvPr/>
        </p:nvCxnSpPr>
        <p:spPr>
          <a:xfrm>
            <a:off x="3059832" y="1628800"/>
            <a:ext cx="936104" cy="2448272"/>
          </a:xfrm>
          <a:prstGeom prst="line">
            <a:avLst/>
          </a:prstGeom>
        </p:spPr>
        <p:style>
          <a:lnRef idx="1">
            <a:schemeClr val="accent1"/>
          </a:lnRef>
          <a:fillRef idx="0">
            <a:schemeClr val="accent1"/>
          </a:fillRef>
          <a:effectRef idx="0">
            <a:schemeClr val="accent1"/>
          </a:effectRef>
          <a:fontRef idx="minor">
            <a:schemeClr val="tx1"/>
          </a:fontRef>
        </p:style>
      </p:cxnSp>
      <p:sp>
        <p:nvSpPr>
          <p:cNvPr id="22" name="Pladsholder til diasnummer 7"/>
          <p:cNvSpPr>
            <a:spLocks noGrp="1"/>
          </p:cNvSpPr>
          <p:nvPr>
            <p:ph type="sldNum" sz="quarter" idx="12"/>
          </p:nvPr>
        </p:nvSpPr>
        <p:spPr>
          <a:xfrm>
            <a:off x="251520" y="332656"/>
            <a:ext cx="457200" cy="476250"/>
          </a:xfrm>
        </p:spPr>
        <p:txBody>
          <a:bodyPr/>
          <a:lstStyle/>
          <a:p>
            <a:fld id="{6BAAE076-7F58-41A9-8F73-CDE9F5E0F14C}" type="slidenum">
              <a:rPr lang="en-GB" b="1" smtClean="0">
                <a:solidFill>
                  <a:schemeClr val="tx2"/>
                </a:solidFill>
              </a:rPr>
              <a:pPr/>
              <a:t>7</a:t>
            </a:fld>
            <a:endParaRPr lang="en-GB" b="1">
              <a:solidFill>
                <a:schemeClr val="tx2"/>
              </a:solidFill>
            </a:endParaRPr>
          </a:p>
        </p:txBody>
      </p:sp>
      <p:sp>
        <p:nvSpPr>
          <p:cNvPr id="11" name="Ellipse 10"/>
          <p:cNvSpPr/>
          <p:nvPr/>
        </p:nvSpPr>
        <p:spPr>
          <a:xfrm>
            <a:off x="1295636" y="4077072"/>
            <a:ext cx="3960440" cy="1080120"/>
          </a:xfrm>
          <a:prstGeom prst="ellipse">
            <a:avLst/>
          </a:prstGeom>
          <a:solidFill>
            <a:schemeClr val="accent3">
              <a:lumMod val="75000"/>
              <a:alpha val="27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accent1">
            <a:alpha val="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836712"/>
          </a:xfrm>
          <a:solidFill>
            <a:schemeClr val="tx2">
              <a:lumMod val="40000"/>
              <a:lumOff val="60000"/>
            </a:schemeClr>
          </a:solidFill>
        </p:spPr>
        <p:txBody>
          <a:bodyPr>
            <a:noAutofit/>
          </a:bodyPr>
          <a:lstStyle/>
          <a:p>
            <a:r>
              <a:rPr lang="en-GB" sz="3200" dirty="0"/>
              <a:t>     Survey of Danish Civil Society sector *</a:t>
            </a:r>
            <a:endParaRPr lang="en-GB" sz="2800" dirty="0"/>
          </a:p>
        </p:txBody>
      </p:sp>
      <p:sp>
        <p:nvSpPr>
          <p:cNvPr id="10" name="Pladsholder til indhold 9"/>
          <p:cNvSpPr>
            <a:spLocks noGrp="1"/>
          </p:cNvSpPr>
          <p:nvPr>
            <p:ph idx="1"/>
          </p:nvPr>
        </p:nvSpPr>
        <p:spPr>
          <a:xfrm>
            <a:off x="395536" y="1124744"/>
            <a:ext cx="8506192" cy="5544616"/>
          </a:xfrm>
        </p:spPr>
        <p:txBody>
          <a:bodyPr>
            <a:noAutofit/>
          </a:bodyPr>
          <a:lstStyle/>
          <a:p>
            <a:pPr>
              <a:buNone/>
            </a:pPr>
            <a:r>
              <a:rPr lang="da-DK" sz="1600" dirty="0">
                <a:latin typeface="Arial" pitchFamily="34" charset="0"/>
                <a:cs typeface="Arial" pitchFamily="34" charset="0"/>
              </a:rPr>
              <a:t>In total more </a:t>
            </a:r>
            <a:r>
              <a:rPr lang="da-DK" sz="1600" dirty="0" err="1">
                <a:latin typeface="Arial" pitchFamily="34" charset="0"/>
                <a:cs typeface="Arial" pitchFamily="34" charset="0"/>
              </a:rPr>
              <a:t>than</a:t>
            </a:r>
            <a:r>
              <a:rPr lang="da-DK" sz="1600" dirty="0">
                <a:latin typeface="Arial" pitchFamily="34" charset="0"/>
                <a:cs typeface="Arial" pitchFamily="34" charset="0"/>
              </a:rPr>
              <a:t> 100.000  civil society organisations / </a:t>
            </a:r>
            <a:r>
              <a:rPr lang="da-DK" sz="1600" dirty="0" err="1">
                <a:latin typeface="Arial" pitchFamily="34" charset="0"/>
                <a:cs typeface="Arial" pitchFamily="34" charset="0"/>
              </a:rPr>
              <a:t>CSOs</a:t>
            </a:r>
            <a:r>
              <a:rPr lang="da-DK" sz="1600" dirty="0">
                <a:latin typeface="Arial" pitchFamily="34" charset="0"/>
                <a:cs typeface="Arial" pitchFamily="34" charset="0"/>
              </a:rPr>
              <a:t> in Denmark , 2005 </a:t>
            </a:r>
          </a:p>
          <a:p>
            <a:pPr>
              <a:buNone/>
            </a:pPr>
            <a:endParaRPr lang="da-DK" sz="1600" dirty="0">
              <a:latin typeface="Arial" pitchFamily="34" charset="0"/>
              <a:cs typeface="Arial" pitchFamily="34" charset="0"/>
            </a:endParaRPr>
          </a:p>
          <a:p>
            <a:pPr marL="0">
              <a:buNone/>
            </a:pPr>
            <a:r>
              <a:rPr lang="en-GB" sz="1600" b="1" dirty="0">
                <a:latin typeface="Arial" pitchFamily="34" charset="0"/>
                <a:cs typeface="Arial" pitchFamily="34" charset="0"/>
              </a:rPr>
              <a:t>80 pct are locale member-based associations </a:t>
            </a:r>
            <a:r>
              <a:rPr lang="en-GB" sz="1600" dirty="0">
                <a:latin typeface="Arial" pitchFamily="34" charset="0"/>
                <a:cs typeface="Arial" pitchFamily="34" charset="0"/>
              </a:rPr>
              <a:t>(the genuine NGO area)</a:t>
            </a:r>
          </a:p>
          <a:p>
            <a:r>
              <a:rPr lang="en-GB" sz="1600" dirty="0">
                <a:latin typeface="Arial" pitchFamily="34" charset="0"/>
                <a:cs typeface="Arial" pitchFamily="34" charset="0"/>
              </a:rPr>
              <a:t>4/5 of the activities  are based only on volunteers </a:t>
            </a:r>
          </a:p>
          <a:p>
            <a:r>
              <a:rPr lang="en-GB" sz="1600" dirty="0">
                <a:latin typeface="Arial" pitchFamily="34" charset="0"/>
                <a:cs typeface="Arial" pitchFamily="34" charset="0"/>
              </a:rPr>
              <a:t>10 pct of the costs are for paid staff</a:t>
            </a:r>
          </a:p>
          <a:p>
            <a:pPr marL="0" indent="0">
              <a:lnSpc>
                <a:spcPct val="114000"/>
              </a:lnSpc>
              <a:spcBef>
                <a:spcPts val="1800"/>
              </a:spcBef>
              <a:buNone/>
            </a:pPr>
            <a:r>
              <a:rPr lang="en-GB" sz="1600" b="1" dirty="0">
                <a:latin typeface="Arial" pitchFamily="34" charset="0"/>
                <a:cs typeface="Arial" pitchFamily="34" charset="0"/>
              </a:rPr>
              <a:t>8 pct are self-owned institutions </a:t>
            </a:r>
            <a:r>
              <a:rPr lang="en-GB" sz="1600" dirty="0">
                <a:latin typeface="Arial" pitchFamily="34" charset="0"/>
                <a:cs typeface="Arial" pitchFamily="34" charset="0"/>
              </a:rPr>
              <a:t>(incl. kindergarten, care homes, adult education associations, folk high schools, museums, sports halls, town houses, culture centres, etc)</a:t>
            </a:r>
          </a:p>
          <a:p>
            <a:r>
              <a:rPr lang="en-GB" sz="1600" dirty="0">
                <a:latin typeface="Arial" pitchFamily="34" charset="0"/>
                <a:cs typeface="Arial" pitchFamily="34" charset="0"/>
              </a:rPr>
              <a:t>1/3 of the work are done by volunteers </a:t>
            </a:r>
          </a:p>
          <a:p>
            <a:r>
              <a:rPr lang="en-GB" sz="1600" dirty="0">
                <a:latin typeface="Arial" pitchFamily="34" charset="0"/>
                <a:cs typeface="Arial" pitchFamily="34" charset="0"/>
              </a:rPr>
              <a:t>50 pct of the costs are for paid staff</a:t>
            </a:r>
          </a:p>
          <a:p>
            <a:pPr marL="0">
              <a:spcBef>
                <a:spcPts val="1800"/>
              </a:spcBef>
              <a:buNone/>
            </a:pPr>
            <a:r>
              <a:rPr lang="en-GB" sz="1600" b="1" dirty="0">
                <a:latin typeface="Arial" pitchFamily="34" charset="0"/>
                <a:cs typeface="Arial" pitchFamily="34" charset="0"/>
              </a:rPr>
              <a:t>7 pct are funds with a general purpose </a:t>
            </a:r>
          </a:p>
          <a:p>
            <a:pPr marL="0"/>
            <a:r>
              <a:rPr lang="en-GB" sz="1600" dirty="0">
                <a:latin typeface="Arial" pitchFamily="34" charset="0"/>
                <a:cs typeface="Arial" pitchFamily="34" charset="0"/>
              </a:rPr>
              <a:t>Here nearly all work are done by paid staff</a:t>
            </a:r>
          </a:p>
          <a:p>
            <a:pPr marL="0">
              <a:spcBef>
                <a:spcPts val="1800"/>
              </a:spcBef>
              <a:buNone/>
            </a:pPr>
            <a:r>
              <a:rPr lang="en-GB" sz="1600" b="1" dirty="0">
                <a:latin typeface="Arial" pitchFamily="34" charset="0"/>
                <a:cs typeface="Arial" pitchFamily="34" charset="0"/>
              </a:rPr>
              <a:t>5 pct are others  </a:t>
            </a:r>
            <a:r>
              <a:rPr lang="en-GB" sz="1600" dirty="0">
                <a:latin typeface="Arial" pitchFamily="34" charset="0"/>
                <a:cs typeface="Arial" pitchFamily="34" charset="0"/>
              </a:rPr>
              <a:t>(at or outside the area of the survey, like trade unions, housing ass., </a:t>
            </a:r>
            <a:br>
              <a:rPr lang="en-GB" sz="1600" dirty="0">
                <a:latin typeface="Arial" pitchFamily="34" charset="0"/>
                <a:cs typeface="Arial" pitchFamily="34" charset="0"/>
              </a:rPr>
            </a:br>
            <a:r>
              <a:rPr lang="en-GB" sz="1600" dirty="0">
                <a:latin typeface="Arial" pitchFamily="34" charset="0"/>
                <a:cs typeface="Arial" pitchFamily="34" charset="0"/>
              </a:rPr>
              <a:t>cooperatives, home guards, congregations, et al. </a:t>
            </a:r>
            <a:endParaRPr lang="en-GB" sz="1050" dirty="0"/>
          </a:p>
          <a:p>
            <a:pPr marL="0" indent="0">
              <a:buNone/>
            </a:pPr>
            <a:endParaRPr lang="en-US" sz="1200" dirty="0">
              <a:latin typeface="Arial" pitchFamily="34" charset="0"/>
              <a:cs typeface="Arial" pitchFamily="34" charset="0"/>
            </a:endParaRPr>
          </a:p>
          <a:p>
            <a:pPr marL="0" indent="0">
              <a:buNone/>
            </a:pPr>
            <a:endParaRPr lang="en-US" sz="1200" dirty="0">
              <a:latin typeface="Arial" pitchFamily="34" charset="0"/>
              <a:cs typeface="Arial" pitchFamily="34" charset="0"/>
            </a:endParaRPr>
          </a:p>
          <a:p>
            <a:pPr marL="0" indent="0">
              <a:buNone/>
            </a:pPr>
            <a:r>
              <a:rPr lang="en-US" sz="1200" dirty="0">
                <a:latin typeface="Arial" pitchFamily="34" charset="0"/>
                <a:cs typeface="Arial" pitchFamily="34" charset="0"/>
              </a:rPr>
              <a:t>*) A central study of Danish associational life took place in 2003-2005, as part of the large International Johns Hopkins Comparative Non-profit Sector Project, where about 50 countries. took part.</a:t>
            </a:r>
            <a:endParaRPr lang="en-GB" sz="1200" dirty="0">
              <a:latin typeface="Arial" pitchFamily="34" charset="0"/>
              <a:cs typeface="Arial" pitchFamily="34" charset="0"/>
            </a:endParaRPr>
          </a:p>
          <a:p>
            <a:pPr>
              <a:buNone/>
            </a:pPr>
            <a:endParaRPr lang="en-GB" sz="2000" dirty="0">
              <a:latin typeface="Arial" pitchFamily="34" charset="0"/>
              <a:cs typeface="Arial" pitchFamily="34" charset="0"/>
            </a:endParaRPr>
          </a:p>
          <a:p>
            <a:pPr>
              <a:buNone/>
            </a:pPr>
            <a:endParaRPr lang="en-GB" sz="2000" dirty="0">
              <a:latin typeface="Arial" pitchFamily="34" charset="0"/>
              <a:cs typeface="Arial" pitchFamily="34" charset="0"/>
            </a:endParaRPr>
          </a:p>
          <a:p>
            <a:pPr>
              <a:buNone/>
            </a:pPr>
            <a:endParaRPr lang="en-GB" sz="2000" dirty="0">
              <a:latin typeface="Arial" pitchFamily="34" charset="0"/>
              <a:cs typeface="Arial" pitchFamily="34" charset="0"/>
            </a:endParaRPr>
          </a:p>
          <a:p>
            <a:pPr>
              <a:buNone/>
            </a:pPr>
            <a:endParaRPr lang="en-GB" sz="2000" dirty="0">
              <a:latin typeface="Arial" pitchFamily="34" charset="0"/>
              <a:cs typeface="Arial" pitchFamily="34" charset="0"/>
            </a:endParaRPr>
          </a:p>
          <a:p>
            <a:pPr>
              <a:buNone/>
            </a:pPr>
            <a:endParaRPr lang="da-DK" sz="2000" dirty="0">
              <a:latin typeface="Arial" pitchFamily="34" charset="0"/>
              <a:cs typeface="Arial" pitchFamily="34" charset="0"/>
            </a:endParaRPr>
          </a:p>
          <a:p>
            <a:pPr>
              <a:buNone/>
            </a:pPr>
            <a:endParaRPr lang="da-DK" sz="2000" dirty="0">
              <a:latin typeface="Arial" pitchFamily="34" charset="0"/>
              <a:cs typeface="Arial" pitchFamily="34" charset="0"/>
            </a:endParaRPr>
          </a:p>
          <a:p>
            <a:pPr>
              <a:buNone/>
            </a:pPr>
            <a:endParaRPr lang="da-DK" sz="2000" dirty="0">
              <a:latin typeface="Arial" pitchFamily="34" charset="0"/>
              <a:cs typeface="Arial" pitchFamily="34" charset="0"/>
            </a:endParaRPr>
          </a:p>
          <a:p>
            <a:pPr>
              <a:buNone/>
            </a:pPr>
            <a:endParaRPr lang="da-DK" sz="2000" dirty="0">
              <a:latin typeface="Arial" pitchFamily="34" charset="0"/>
              <a:cs typeface="Arial" pitchFamily="34" charset="0"/>
            </a:endParaRPr>
          </a:p>
          <a:p>
            <a:pPr>
              <a:buNone/>
            </a:pPr>
            <a:endParaRPr lang="da-DK" sz="2000" dirty="0">
              <a:latin typeface="Arial" pitchFamily="34" charset="0"/>
              <a:cs typeface="Arial" pitchFamily="34" charset="0"/>
            </a:endParaRPr>
          </a:p>
          <a:p>
            <a:pPr>
              <a:buNone/>
            </a:pPr>
            <a:endParaRPr lang="da-DK" sz="2000" dirty="0">
              <a:latin typeface="Arial" pitchFamily="34" charset="0"/>
              <a:cs typeface="Arial" pitchFamily="34" charset="0"/>
            </a:endParaRPr>
          </a:p>
        </p:txBody>
      </p:sp>
      <p:sp>
        <p:nvSpPr>
          <p:cNvPr id="4" name="Tekstboks 3"/>
          <p:cNvSpPr txBox="1"/>
          <p:nvPr/>
        </p:nvSpPr>
        <p:spPr>
          <a:xfrm>
            <a:off x="8388424" y="260648"/>
            <a:ext cx="395536" cy="369332"/>
          </a:xfrm>
          <a:prstGeom prst="rect">
            <a:avLst/>
          </a:prstGeom>
          <a:noFill/>
        </p:spPr>
        <p:txBody>
          <a:bodyPr wrap="square" rtlCol="0">
            <a:spAutoFit/>
          </a:bodyPr>
          <a:lstStyle/>
          <a:p>
            <a:endParaRPr lang="da-DK" dirty="0"/>
          </a:p>
        </p:txBody>
      </p:sp>
      <p:sp>
        <p:nvSpPr>
          <p:cNvPr id="12" name="Pladsholder til diasnummer 7"/>
          <p:cNvSpPr>
            <a:spLocks noGrp="1"/>
          </p:cNvSpPr>
          <p:nvPr>
            <p:ph type="sldNum" sz="quarter" idx="12"/>
          </p:nvPr>
        </p:nvSpPr>
        <p:spPr>
          <a:xfrm>
            <a:off x="8316416" y="188640"/>
            <a:ext cx="564704" cy="476250"/>
          </a:xfrm>
        </p:spPr>
        <p:txBody>
          <a:bodyPr/>
          <a:lstStyle/>
          <a:p>
            <a:pPr algn="r"/>
            <a:fld id="{6BAAE076-7F58-41A9-8F73-CDE9F5E0F14C}" type="slidenum">
              <a:rPr lang="da-DK" b="1" smtClean="0">
                <a:solidFill>
                  <a:schemeClr val="tx2"/>
                </a:solidFill>
              </a:rPr>
              <a:pPr algn="r"/>
              <a:t>8</a:t>
            </a:fld>
            <a:endParaRPr lang="da-DK" b="1" dirty="0">
              <a:solidFill>
                <a:schemeClr val="tx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accent1">
            <a:alpha val="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692696"/>
          </a:xfrm>
          <a:solidFill>
            <a:schemeClr val="tx2">
              <a:lumMod val="40000"/>
              <a:lumOff val="60000"/>
            </a:schemeClr>
          </a:solidFill>
        </p:spPr>
        <p:txBody>
          <a:bodyPr>
            <a:noAutofit/>
          </a:bodyPr>
          <a:lstStyle/>
          <a:p>
            <a:r>
              <a:rPr lang="en-GB" sz="3200" dirty="0"/>
              <a:t>    Different </a:t>
            </a:r>
            <a:r>
              <a:rPr lang="en-GB" sz="2800" dirty="0"/>
              <a:t>NGO sectors  </a:t>
            </a:r>
          </a:p>
        </p:txBody>
      </p:sp>
      <p:sp>
        <p:nvSpPr>
          <p:cNvPr id="10" name="Pladsholder til indhold 9"/>
          <p:cNvSpPr>
            <a:spLocks noGrp="1"/>
          </p:cNvSpPr>
          <p:nvPr>
            <p:ph idx="1"/>
          </p:nvPr>
        </p:nvSpPr>
        <p:spPr>
          <a:xfrm>
            <a:off x="395536" y="1052736"/>
            <a:ext cx="8506192" cy="5544616"/>
          </a:xfrm>
        </p:spPr>
        <p:txBody>
          <a:bodyPr>
            <a:noAutofit/>
          </a:bodyPr>
          <a:lstStyle/>
          <a:p>
            <a:pPr marL="0" indent="0">
              <a:lnSpc>
                <a:spcPct val="110000"/>
              </a:lnSpc>
              <a:spcBef>
                <a:spcPts val="0"/>
              </a:spcBef>
              <a:buNone/>
            </a:pPr>
            <a:r>
              <a:rPr lang="en-GB" sz="1600" b="1" dirty="0">
                <a:latin typeface="Arial" pitchFamily="34" charset="0"/>
                <a:cs typeface="Arial" pitchFamily="34" charset="0"/>
              </a:rPr>
              <a:t>Area of sport, leisure and culture – 55 pct</a:t>
            </a:r>
          </a:p>
          <a:p>
            <a:pPr marL="360000" indent="-360000">
              <a:lnSpc>
                <a:spcPct val="114000"/>
              </a:lnSpc>
              <a:spcBef>
                <a:spcPts val="0"/>
              </a:spcBef>
            </a:pPr>
            <a:r>
              <a:rPr lang="en-GB" sz="1600" dirty="0">
                <a:latin typeface="Arial" pitchFamily="34" charset="0"/>
                <a:cs typeface="Arial" pitchFamily="34" charset="0"/>
              </a:rPr>
              <a:t>Sport and dance: 25 pct; Leisure and hobby: 15 pct; Arts, culture and heritage: 15 pct </a:t>
            </a:r>
          </a:p>
          <a:p>
            <a:pPr marL="360000" indent="-360000">
              <a:lnSpc>
                <a:spcPct val="114000"/>
              </a:lnSpc>
              <a:spcBef>
                <a:spcPts val="0"/>
              </a:spcBef>
            </a:pPr>
            <a:r>
              <a:rPr lang="en-GB" sz="1600" dirty="0">
                <a:latin typeface="Arial" pitchFamily="34" charset="0"/>
                <a:cs typeface="Arial" pitchFamily="34" charset="0"/>
              </a:rPr>
              <a:t>More than 50 pct of all organisations </a:t>
            </a:r>
          </a:p>
          <a:p>
            <a:pPr marL="360000" indent="-360000">
              <a:lnSpc>
                <a:spcPct val="114000"/>
              </a:lnSpc>
              <a:spcBef>
                <a:spcPts val="0"/>
              </a:spcBef>
            </a:pPr>
            <a:r>
              <a:rPr lang="en-GB" sz="1600" dirty="0">
                <a:latin typeface="Arial" pitchFamily="34" charset="0"/>
                <a:cs typeface="Arial" pitchFamily="34" charset="0"/>
              </a:rPr>
              <a:t>More than 50 pct of the citizens</a:t>
            </a:r>
          </a:p>
          <a:p>
            <a:pPr marL="360000" indent="-360000">
              <a:lnSpc>
                <a:spcPct val="114000"/>
              </a:lnSpc>
              <a:spcBef>
                <a:spcPts val="0"/>
              </a:spcBef>
            </a:pPr>
            <a:r>
              <a:rPr lang="en-GB" sz="1600" dirty="0">
                <a:latin typeface="Arial" pitchFamily="34" charset="0"/>
                <a:cs typeface="Arial" pitchFamily="34" charset="0"/>
              </a:rPr>
              <a:t>Here we have member-based democracy, and volunteering dominate </a:t>
            </a:r>
          </a:p>
          <a:p>
            <a:pPr marL="360000" indent="-360000">
              <a:lnSpc>
                <a:spcPct val="114000"/>
              </a:lnSpc>
              <a:spcBef>
                <a:spcPts val="0"/>
              </a:spcBef>
            </a:pPr>
            <a:r>
              <a:rPr lang="en-GB" sz="1600" dirty="0">
                <a:latin typeface="Arial" pitchFamily="34" charset="0"/>
                <a:cs typeface="Arial" pitchFamily="34" charset="0"/>
              </a:rPr>
              <a:t>Only 25 pct of the self-own institutions and funds are here</a:t>
            </a:r>
          </a:p>
          <a:p>
            <a:pPr>
              <a:lnSpc>
                <a:spcPct val="110000"/>
              </a:lnSpc>
              <a:spcBef>
                <a:spcPts val="1800"/>
              </a:spcBef>
              <a:buNone/>
            </a:pPr>
            <a:r>
              <a:rPr lang="en-GB" sz="1600" b="1" dirty="0">
                <a:latin typeface="Arial" pitchFamily="34" charset="0"/>
                <a:cs typeface="Arial" pitchFamily="34" charset="0"/>
              </a:rPr>
              <a:t>Area of ideology: Policy, legal, religion, international, environment, etc – 10 pct</a:t>
            </a:r>
          </a:p>
          <a:p>
            <a:pPr>
              <a:lnSpc>
                <a:spcPct val="114000"/>
              </a:lnSpc>
              <a:spcBef>
                <a:spcPts val="0"/>
              </a:spcBef>
            </a:pPr>
            <a:r>
              <a:rPr lang="en-GB" sz="1600" dirty="0">
                <a:latin typeface="Arial" pitchFamily="34" charset="0"/>
                <a:cs typeface="Arial" pitchFamily="34" charset="0"/>
              </a:rPr>
              <a:t>Nearly only member-based associations</a:t>
            </a:r>
          </a:p>
          <a:p>
            <a:pPr>
              <a:lnSpc>
                <a:spcPct val="114000"/>
              </a:lnSpc>
              <a:spcBef>
                <a:spcPts val="0"/>
              </a:spcBef>
            </a:pPr>
            <a:r>
              <a:rPr lang="en-GB" sz="1600" dirty="0">
                <a:latin typeface="Arial" pitchFamily="34" charset="0"/>
                <a:cs typeface="Arial" pitchFamily="34" charset="0"/>
              </a:rPr>
              <a:t>Most work done by volunteers </a:t>
            </a:r>
          </a:p>
          <a:p>
            <a:pPr>
              <a:lnSpc>
                <a:spcPct val="110000"/>
              </a:lnSpc>
              <a:spcBef>
                <a:spcPts val="1800"/>
              </a:spcBef>
              <a:buNone/>
            </a:pPr>
            <a:r>
              <a:rPr lang="en-GB" sz="1600" b="1" dirty="0">
                <a:latin typeface="Arial" pitchFamily="34" charset="0"/>
                <a:cs typeface="Arial" pitchFamily="34" charset="0"/>
              </a:rPr>
              <a:t>Area of social, health and education – 15 pct</a:t>
            </a:r>
          </a:p>
          <a:p>
            <a:pPr>
              <a:lnSpc>
                <a:spcPct val="114000"/>
              </a:lnSpc>
              <a:spcBef>
                <a:spcPts val="0"/>
              </a:spcBef>
            </a:pPr>
            <a:r>
              <a:rPr lang="en-GB" sz="1600" dirty="0">
                <a:latin typeface="Arial" pitchFamily="34" charset="0"/>
                <a:cs typeface="Arial" pitchFamily="34" charset="0"/>
              </a:rPr>
              <a:t>Social: 6 pct; Health: 5 pct; Education: 4 pct and </a:t>
            </a:r>
            <a:r>
              <a:rPr lang="en-GB" sz="1600" b="1" dirty="0">
                <a:latin typeface="Arial" pitchFamily="34" charset="0"/>
                <a:cs typeface="Arial" pitchFamily="34" charset="0"/>
              </a:rPr>
              <a:t>adult education below 2 pct </a:t>
            </a:r>
          </a:p>
          <a:p>
            <a:pPr>
              <a:lnSpc>
                <a:spcPct val="114000"/>
              </a:lnSpc>
              <a:spcBef>
                <a:spcPts val="0"/>
              </a:spcBef>
            </a:pPr>
            <a:r>
              <a:rPr lang="en-GB" sz="1600" dirty="0">
                <a:latin typeface="Arial" pitchFamily="34" charset="0"/>
                <a:cs typeface="Arial" pitchFamily="34" charset="0"/>
              </a:rPr>
              <a:t>Only 15 pct of the volunteers are here - most work are done by paid staff </a:t>
            </a:r>
          </a:p>
          <a:p>
            <a:pPr>
              <a:lnSpc>
                <a:spcPct val="114000"/>
              </a:lnSpc>
              <a:spcBef>
                <a:spcPts val="0"/>
              </a:spcBef>
            </a:pPr>
            <a:r>
              <a:rPr lang="en-GB" sz="1600" dirty="0">
                <a:latin typeface="Arial" pitchFamily="34" charset="0"/>
                <a:cs typeface="Arial" pitchFamily="34" charset="0"/>
              </a:rPr>
              <a:t>60 pct of the self-own institutions are here</a:t>
            </a:r>
          </a:p>
          <a:p>
            <a:pPr>
              <a:lnSpc>
                <a:spcPct val="110000"/>
              </a:lnSpc>
              <a:spcBef>
                <a:spcPts val="1800"/>
              </a:spcBef>
              <a:buNone/>
            </a:pPr>
            <a:r>
              <a:rPr lang="en-GB" sz="1600" b="1" dirty="0">
                <a:latin typeface="Arial" pitchFamily="34" charset="0"/>
                <a:cs typeface="Arial" pitchFamily="34" charset="0"/>
              </a:rPr>
              <a:t>Other areas outside normal NGO activities – 20 pct</a:t>
            </a:r>
          </a:p>
          <a:p>
            <a:pPr>
              <a:lnSpc>
                <a:spcPct val="114000"/>
              </a:lnSpc>
              <a:spcBef>
                <a:spcPts val="0"/>
              </a:spcBef>
            </a:pPr>
            <a:r>
              <a:rPr lang="en-GB" sz="1600" dirty="0">
                <a:latin typeface="Arial" pitchFamily="34" charset="0"/>
                <a:cs typeface="Arial" pitchFamily="34" charset="0"/>
              </a:rPr>
              <a:t>Organisations with relation to work life</a:t>
            </a:r>
          </a:p>
          <a:p>
            <a:pPr>
              <a:lnSpc>
                <a:spcPct val="114000"/>
              </a:lnSpc>
              <a:spcBef>
                <a:spcPts val="0"/>
              </a:spcBef>
            </a:pPr>
            <a:r>
              <a:rPr lang="en-GB" sz="1600" dirty="0">
                <a:latin typeface="Arial" pitchFamily="34" charset="0"/>
                <a:cs typeface="Arial" pitchFamily="34" charset="0"/>
              </a:rPr>
              <a:t>Organisations with relation to housing and local community houses</a:t>
            </a:r>
          </a:p>
          <a:p>
            <a:pPr>
              <a:lnSpc>
                <a:spcPct val="114000"/>
              </a:lnSpc>
              <a:spcBef>
                <a:spcPts val="0"/>
              </a:spcBef>
            </a:pPr>
            <a:r>
              <a:rPr lang="en-GB" sz="1600" dirty="0">
                <a:latin typeface="Arial" pitchFamily="34" charset="0"/>
                <a:cs typeface="Arial" pitchFamily="34" charset="0"/>
              </a:rPr>
              <a:t>Other organisations at the border of the CSO area</a:t>
            </a:r>
          </a:p>
          <a:p>
            <a:pPr>
              <a:buNone/>
            </a:pPr>
            <a:endParaRPr lang="en-GB" sz="1600" dirty="0">
              <a:latin typeface="Arial" pitchFamily="34" charset="0"/>
              <a:cs typeface="Arial" pitchFamily="34" charset="0"/>
            </a:endParaRPr>
          </a:p>
          <a:p>
            <a:pPr>
              <a:buNone/>
            </a:pPr>
            <a:endParaRPr lang="en-GB" sz="2000" dirty="0">
              <a:latin typeface="Arial" pitchFamily="34" charset="0"/>
              <a:cs typeface="Arial" pitchFamily="34" charset="0"/>
            </a:endParaRPr>
          </a:p>
          <a:p>
            <a:pPr>
              <a:buNone/>
            </a:pPr>
            <a:endParaRPr lang="da-DK" sz="2000" dirty="0">
              <a:latin typeface="Arial" pitchFamily="34" charset="0"/>
              <a:cs typeface="Arial" pitchFamily="34" charset="0"/>
            </a:endParaRPr>
          </a:p>
        </p:txBody>
      </p:sp>
      <p:sp>
        <p:nvSpPr>
          <p:cNvPr id="4" name="Tekstboks 3"/>
          <p:cNvSpPr txBox="1"/>
          <p:nvPr/>
        </p:nvSpPr>
        <p:spPr>
          <a:xfrm>
            <a:off x="8388424" y="260648"/>
            <a:ext cx="395536" cy="369332"/>
          </a:xfrm>
          <a:prstGeom prst="rect">
            <a:avLst/>
          </a:prstGeom>
          <a:noFill/>
        </p:spPr>
        <p:txBody>
          <a:bodyPr wrap="square" rtlCol="0">
            <a:spAutoFit/>
          </a:bodyPr>
          <a:lstStyle/>
          <a:p>
            <a:endParaRPr lang="da-DK" dirty="0"/>
          </a:p>
        </p:txBody>
      </p:sp>
      <p:sp>
        <p:nvSpPr>
          <p:cNvPr id="12" name="Pladsholder til diasnummer 7"/>
          <p:cNvSpPr>
            <a:spLocks noGrp="1"/>
          </p:cNvSpPr>
          <p:nvPr>
            <p:ph type="sldNum" sz="quarter" idx="12"/>
          </p:nvPr>
        </p:nvSpPr>
        <p:spPr>
          <a:xfrm>
            <a:off x="8409018" y="315201"/>
            <a:ext cx="564704" cy="260226"/>
          </a:xfrm>
        </p:spPr>
        <p:txBody>
          <a:bodyPr/>
          <a:lstStyle/>
          <a:p>
            <a:pPr algn="r"/>
            <a:fld id="{6BAAE076-7F58-41A9-8F73-CDE9F5E0F14C}" type="slidenum">
              <a:rPr lang="da-DK" b="1" smtClean="0">
                <a:solidFill>
                  <a:schemeClr val="tx2"/>
                </a:solidFill>
              </a:rPr>
              <a:pPr algn="r"/>
              <a:t>9</a:t>
            </a:fld>
            <a:endParaRPr lang="da-DK" b="1" dirty="0">
              <a:solidFill>
                <a:schemeClr val="tx2"/>
              </a:solidFil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mbusfletværk">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ambusfletværk">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Bambusfletværk">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1_Bambusfletværk">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ambusfletværk">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Bambusfletværk">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2_Bambusfletværk">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ambusfletværk">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Bambusfletværk">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4.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12940</TotalTime>
  <Words>3466</Words>
  <Application>Microsoft Office PowerPoint</Application>
  <PresentationFormat>Skærmshow (4:3)</PresentationFormat>
  <Paragraphs>402</Paragraphs>
  <Slides>30</Slides>
  <Notes>11</Notes>
  <HiddenSlides>0</HiddenSlides>
  <MMClips>0</MMClips>
  <ScaleCrop>false</ScaleCrop>
  <HeadingPairs>
    <vt:vector size="6" baseType="variant">
      <vt:variant>
        <vt:lpstr>Benyttede skrifttyper</vt:lpstr>
      </vt:variant>
      <vt:variant>
        <vt:i4>8</vt:i4>
      </vt:variant>
      <vt:variant>
        <vt:lpstr>Tema</vt:lpstr>
      </vt:variant>
      <vt:variant>
        <vt:i4>3</vt:i4>
      </vt:variant>
      <vt:variant>
        <vt:lpstr>Slidetitler</vt:lpstr>
      </vt:variant>
      <vt:variant>
        <vt:i4>30</vt:i4>
      </vt:variant>
    </vt:vector>
  </HeadingPairs>
  <TitlesOfParts>
    <vt:vector size="41" baseType="lpstr">
      <vt:lpstr>Arial</vt:lpstr>
      <vt:lpstr>Calibri</vt:lpstr>
      <vt:lpstr>Cambria</vt:lpstr>
      <vt:lpstr>Gill Sans MT</vt:lpstr>
      <vt:lpstr>Symbol</vt:lpstr>
      <vt:lpstr>Verdana</vt:lpstr>
      <vt:lpstr>Wingdings</vt:lpstr>
      <vt:lpstr>Wingdings 2</vt:lpstr>
      <vt:lpstr>Bambusfletværk</vt:lpstr>
      <vt:lpstr>1_Bambusfletværk</vt:lpstr>
      <vt:lpstr>2_Bambusfletværk</vt:lpstr>
      <vt:lpstr>PowerPoint-præsentation</vt:lpstr>
      <vt:lpstr>Interfolk at a glance </vt:lpstr>
      <vt:lpstr>Project activity </vt:lpstr>
      <vt:lpstr> The three societal sectors </vt:lpstr>
      <vt:lpstr>Habermas – Model of Society</vt:lpstr>
      <vt:lpstr>Habermas – Life spheres and life roles   </vt:lpstr>
      <vt:lpstr>Habermas – The system colonises the life world</vt:lpstr>
      <vt:lpstr>     Survey of Danish Civil Society sector *</vt:lpstr>
      <vt:lpstr>    Different NGO sectors  </vt:lpstr>
      <vt:lpstr>      The third sector is in progress </vt:lpstr>
      <vt:lpstr>    Who are volunteering</vt:lpstr>
      <vt:lpstr>  Older Danish citizens are more active as trainers and instructors</vt:lpstr>
      <vt:lpstr>    Older Danish citizens are more active as managers and leaders</vt:lpstr>
      <vt:lpstr>    Added community values of cultural activities </vt:lpstr>
      <vt:lpstr>Case study I:  Culture Guides and the Open School </vt:lpstr>
      <vt:lpstr>Case Study I:  The objectives </vt:lpstr>
      <vt:lpstr>Case Study I: the activities</vt:lpstr>
      <vt:lpstr>Case Study I:  One example of the activities</vt:lpstr>
      <vt:lpstr>Case Study I:  The Learning outcome</vt:lpstr>
      <vt:lpstr>Case Study II:  Time Travel in Lithuania </vt:lpstr>
      <vt:lpstr>Casestudy II: Time Travel in Lithuania </vt:lpstr>
      <vt:lpstr>Case Study II: Methods and activities</vt:lpstr>
      <vt:lpstr>Case Study II:  The learning outcome</vt:lpstr>
      <vt:lpstr>Case Study III:  A new community centre in Ejby </vt:lpstr>
      <vt:lpstr>Case Study III:  A new community centre in Ejby </vt:lpstr>
      <vt:lpstr>Case Study III:  Activities</vt:lpstr>
      <vt:lpstr>Case Study III:  Learning Outcome</vt:lpstr>
      <vt:lpstr>Perspectives from the case studies</vt:lpstr>
      <vt:lpstr>Perspectives from the case studies</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Dias nummer 1</dc:title>
  <dc:creator>hans</dc:creator>
  <cp:lastModifiedBy>Hans Jørgen Vodsgaard</cp:lastModifiedBy>
  <cp:revision>710</cp:revision>
  <dcterms:created xsi:type="dcterms:W3CDTF">2011-03-31T09:38:17Z</dcterms:created>
  <dcterms:modified xsi:type="dcterms:W3CDTF">2023-06-12T21:07:47Z</dcterms:modified>
</cp:coreProperties>
</file>