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26" r:id="rId3"/>
    <p:sldId id="257" r:id="rId4"/>
    <p:sldId id="327" r:id="rId5"/>
    <p:sldId id="333" r:id="rId6"/>
    <p:sldId id="331" r:id="rId7"/>
    <p:sldId id="332" r:id="rId8"/>
    <p:sldId id="334" r:id="rId9"/>
    <p:sldId id="335" r:id="rId10"/>
    <p:sldId id="337" r:id="rId11"/>
    <p:sldId id="339" r:id="rId12"/>
    <p:sldId id="341" r:id="rId13"/>
    <p:sldId id="342" r:id="rId14"/>
    <p:sldId id="336" r:id="rId15"/>
    <p:sldId id="344" r:id="rId16"/>
    <p:sldId id="345" r:id="rId17"/>
    <p:sldId id="347" r:id="rId18"/>
    <p:sldId id="349" r:id="rId19"/>
    <p:sldId id="350" r:id="rId20"/>
    <p:sldId id="351" r:id="rId21"/>
    <p:sldId id="352" r:id="rId22"/>
    <p:sldId id="353" r:id="rId23"/>
    <p:sldId id="330" r:id="rId24"/>
    <p:sldId id="29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770280"/>
    <a:srgbClr val="1C27FC"/>
    <a:srgbClr val="01055F"/>
    <a:srgbClr val="9E00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6CC2F4-395A-4B4C-8439-699F79803B79}" type="datetimeFigureOut">
              <a:rPr lang="en-US" smtClean="0"/>
              <a:pPr/>
              <a:t>10/1/2017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526AC9-7C90-4348-A31A-B5397F91C2E8}" type="slidenum">
              <a:rPr lang="en-US" smtClean="0"/>
              <a:pPr/>
              <a:t>‹nº›</a:t>
            </a:fld>
            <a:endParaRPr lang="en-US"/>
          </a:p>
        </p:txBody>
      </p:sp>
    </p:spTree>
    <p:extLst>
      <p:ext uri="{BB962C8B-B14F-4D97-AF65-F5344CB8AC3E}">
        <p14:creationId xmlns:p14="http://schemas.microsoft.com/office/powerpoint/2010/main" val="1030016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0B9B5B7F-DBE6-4EC6-AFDE-3364B531216E}" type="datetimeFigureOut">
              <a:rPr lang="en-IE" smtClean="0"/>
              <a:pPr/>
              <a:t>01/10/2017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4D498F5-86B6-4257-9890-38D6CCFEFD6B}" type="slidenum">
              <a:rPr lang="en-IE" smtClean="0"/>
              <a:pPr/>
              <a:t>‹nº›</a:t>
            </a:fld>
            <a:endParaRPr lang="en-IE"/>
          </a:p>
        </p:txBody>
      </p:sp>
    </p:spTree>
    <p:extLst>
      <p:ext uri="{BB962C8B-B14F-4D97-AF65-F5344CB8AC3E}">
        <p14:creationId xmlns:p14="http://schemas.microsoft.com/office/powerpoint/2010/main" val="97971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B9B5B7F-DBE6-4EC6-AFDE-3364B531216E}" type="datetimeFigureOut">
              <a:rPr lang="en-IE" smtClean="0"/>
              <a:pPr/>
              <a:t>01/10/2017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4D498F5-86B6-4257-9890-38D6CCFEFD6B}" type="slidenum">
              <a:rPr lang="en-IE" smtClean="0"/>
              <a:pPr/>
              <a:t>‹nº›</a:t>
            </a:fld>
            <a:endParaRPr lang="en-IE"/>
          </a:p>
        </p:txBody>
      </p:sp>
    </p:spTree>
    <p:extLst>
      <p:ext uri="{BB962C8B-B14F-4D97-AF65-F5344CB8AC3E}">
        <p14:creationId xmlns:p14="http://schemas.microsoft.com/office/powerpoint/2010/main" val="3464589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B9B5B7F-DBE6-4EC6-AFDE-3364B531216E}" type="datetimeFigureOut">
              <a:rPr lang="en-IE" smtClean="0"/>
              <a:pPr/>
              <a:t>01/10/2017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4D498F5-86B6-4257-9890-38D6CCFEFD6B}" type="slidenum">
              <a:rPr lang="en-IE" smtClean="0"/>
              <a:pPr/>
              <a:t>‹nº›</a:t>
            </a:fld>
            <a:endParaRPr lang="en-IE"/>
          </a:p>
        </p:txBody>
      </p:sp>
    </p:spTree>
    <p:extLst>
      <p:ext uri="{BB962C8B-B14F-4D97-AF65-F5344CB8AC3E}">
        <p14:creationId xmlns:p14="http://schemas.microsoft.com/office/powerpoint/2010/main" val="377112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B9B5B7F-DBE6-4EC6-AFDE-3364B531216E}" type="datetimeFigureOut">
              <a:rPr lang="en-IE" smtClean="0"/>
              <a:pPr/>
              <a:t>01/10/2017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4D498F5-86B6-4257-9890-38D6CCFEFD6B}" type="slidenum">
              <a:rPr lang="en-IE" smtClean="0"/>
              <a:pPr/>
              <a:t>‹nº›</a:t>
            </a:fld>
            <a:endParaRPr lang="en-IE"/>
          </a:p>
        </p:txBody>
      </p:sp>
    </p:spTree>
    <p:extLst>
      <p:ext uri="{BB962C8B-B14F-4D97-AF65-F5344CB8AC3E}">
        <p14:creationId xmlns:p14="http://schemas.microsoft.com/office/powerpoint/2010/main" val="368320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9B5B7F-DBE6-4EC6-AFDE-3364B531216E}" type="datetimeFigureOut">
              <a:rPr lang="en-IE" smtClean="0"/>
              <a:pPr/>
              <a:t>01/10/2017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4D498F5-86B6-4257-9890-38D6CCFEFD6B}" type="slidenum">
              <a:rPr lang="en-IE" smtClean="0"/>
              <a:pPr/>
              <a:t>‹nº›</a:t>
            </a:fld>
            <a:endParaRPr lang="en-IE"/>
          </a:p>
        </p:txBody>
      </p:sp>
    </p:spTree>
    <p:extLst>
      <p:ext uri="{BB962C8B-B14F-4D97-AF65-F5344CB8AC3E}">
        <p14:creationId xmlns:p14="http://schemas.microsoft.com/office/powerpoint/2010/main" val="4119131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0B9B5B7F-DBE6-4EC6-AFDE-3364B531216E}" type="datetimeFigureOut">
              <a:rPr lang="en-IE" smtClean="0"/>
              <a:pPr/>
              <a:t>01/10/2017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4D498F5-86B6-4257-9890-38D6CCFEFD6B}" type="slidenum">
              <a:rPr lang="en-IE" smtClean="0"/>
              <a:pPr/>
              <a:t>‹nº›</a:t>
            </a:fld>
            <a:endParaRPr lang="en-IE"/>
          </a:p>
        </p:txBody>
      </p:sp>
    </p:spTree>
    <p:extLst>
      <p:ext uri="{BB962C8B-B14F-4D97-AF65-F5344CB8AC3E}">
        <p14:creationId xmlns:p14="http://schemas.microsoft.com/office/powerpoint/2010/main" val="137654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0B9B5B7F-DBE6-4EC6-AFDE-3364B531216E}" type="datetimeFigureOut">
              <a:rPr lang="en-IE" smtClean="0"/>
              <a:pPr/>
              <a:t>01/10/2017</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4D498F5-86B6-4257-9890-38D6CCFEFD6B}" type="slidenum">
              <a:rPr lang="en-IE" smtClean="0"/>
              <a:pPr/>
              <a:t>‹nº›</a:t>
            </a:fld>
            <a:endParaRPr lang="en-IE"/>
          </a:p>
        </p:txBody>
      </p:sp>
    </p:spTree>
    <p:extLst>
      <p:ext uri="{BB962C8B-B14F-4D97-AF65-F5344CB8AC3E}">
        <p14:creationId xmlns:p14="http://schemas.microsoft.com/office/powerpoint/2010/main" val="355659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0B9B5B7F-DBE6-4EC6-AFDE-3364B531216E}" type="datetimeFigureOut">
              <a:rPr lang="en-IE" smtClean="0"/>
              <a:pPr/>
              <a:t>01/10/2017</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4D498F5-86B6-4257-9890-38D6CCFEFD6B}" type="slidenum">
              <a:rPr lang="en-IE" smtClean="0"/>
              <a:pPr/>
              <a:t>‹nº›</a:t>
            </a:fld>
            <a:endParaRPr lang="en-IE"/>
          </a:p>
        </p:txBody>
      </p:sp>
    </p:spTree>
    <p:extLst>
      <p:ext uri="{BB962C8B-B14F-4D97-AF65-F5344CB8AC3E}">
        <p14:creationId xmlns:p14="http://schemas.microsoft.com/office/powerpoint/2010/main" val="1264723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B5B7F-DBE6-4EC6-AFDE-3364B531216E}" type="datetimeFigureOut">
              <a:rPr lang="en-IE" smtClean="0"/>
              <a:pPr/>
              <a:t>01/10/2017</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4D498F5-86B6-4257-9890-38D6CCFEFD6B}" type="slidenum">
              <a:rPr lang="en-IE" smtClean="0"/>
              <a:pPr/>
              <a:t>‹nº›</a:t>
            </a:fld>
            <a:endParaRPr lang="en-IE"/>
          </a:p>
        </p:txBody>
      </p:sp>
    </p:spTree>
    <p:extLst>
      <p:ext uri="{BB962C8B-B14F-4D97-AF65-F5344CB8AC3E}">
        <p14:creationId xmlns:p14="http://schemas.microsoft.com/office/powerpoint/2010/main" val="404997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9B5B7F-DBE6-4EC6-AFDE-3364B531216E}" type="datetimeFigureOut">
              <a:rPr lang="en-IE" smtClean="0"/>
              <a:pPr/>
              <a:t>01/10/2017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4D498F5-86B6-4257-9890-38D6CCFEFD6B}" type="slidenum">
              <a:rPr lang="en-IE" smtClean="0"/>
              <a:pPr/>
              <a:t>‹nº›</a:t>
            </a:fld>
            <a:endParaRPr lang="en-IE"/>
          </a:p>
        </p:txBody>
      </p:sp>
    </p:spTree>
    <p:extLst>
      <p:ext uri="{BB962C8B-B14F-4D97-AF65-F5344CB8AC3E}">
        <p14:creationId xmlns:p14="http://schemas.microsoft.com/office/powerpoint/2010/main" val="3400012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9B5B7F-DBE6-4EC6-AFDE-3364B531216E}" type="datetimeFigureOut">
              <a:rPr lang="en-IE" smtClean="0"/>
              <a:pPr/>
              <a:t>01/10/2017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4D498F5-86B6-4257-9890-38D6CCFEFD6B}" type="slidenum">
              <a:rPr lang="en-IE" smtClean="0"/>
              <a:pPr/>
              <a:t>‹nº›</a:t>
            </a:fld>
            <a:endParaRPr lang="en-IE"/>
          </a:p>
        </p:txBody>
      </p:sp>
    </p:spTree>
    <p:extLst>
      <p:ext uri="{BB962C8B-B14F-4D97-AF65-F5344CB8AC3E}">
        <p14:creationId xmlns:p14="http://schemas.microsoft.com/office/powerpoint/2010/main" val="6458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B5B7F-DBE6-4EC6-AFDE-3364B531216E}" type="datetimeFigureOut">
              <a:rPr lang="en-IE" smtClean="0"/>
              <a:pPr/>
              <a:t>01/10/2017</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D498F5-86B6-4257-9890-38D6CCFEFD6B}" type="slidenum">
              <a:rPr lang="en-IE" smtClean="0"/>
              <a:pPr/>
              <a:t>‹nº›</a:t>
            </a:fld>
            <a:endParaRPr lang="en-IE"/>
          </a:p>
        </p:txBody>
      </p:sp>
    </p:spTree>
    <p:extLst>
      <p:ext uri="{BB962C8B-B14F-4D97-AF65-F5344CB8AC3E}">
        <p14:creationId xmlns:p14="http://schemas.microsoft.com/office/powerpoint/2010/main" val="269383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www.cm-louada.pt/" TargetMode="External"/><Relationship Id="rId2" Type="http://schemas.openxmlformats.org/officeDocument/2006/relationships/image" Target="../media/image4.png"/><Relationship Id="rId1" Type="http://schemas.openxmlformats.org/officeDocument/2006/relationships/slideLayout" Target="../slideLayouts/slideLayout5.xml"/><Relationship Id="rId6" Type="http://schemas.openxmlformats.org/officeDocument/2006/relationships/hyperlink" Target="mailto:artur.pinto@cm-lousada.pt" TargetMode="External"/><Relationship Id="rId5" Type="http://schemas.openxmlformats.org/officeDocument/2006/relationships/image" Target="../media/image7.png"/><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8" Type="http://schemas.openxmlformats.org/officeDocument/2006/relationships/hyperlink" Target="https://www.researchgate.net/publication/307631801_Developing_and_revitalizing_rural_communities_through_arts_and_culture" TargetMode="External"/><Relationship Id="rId3" Type="http://schemas.openxmlformats.org/officeDocument/2006/relationships/hyperlink" Target="https://www.princeton.edu/~artspol/workpap/WP20%20-%20Guetzkow.pdf" TargetMode="External"/><Relationship Id="rId7" Type="http://schemas.openxmlformats.org/officeDocument/2006/relationships/hyperlink" Target="https://www.creativecity.ca/database/files/library/rural_arts_summ_overview.pdf" TargetMode="External"/><Relationship Id="rId2" Type="http://schemas.openxmlformats.org/officeDocument/2006/relationships/hyperlink" Target="http://www.riotinto.com/documents/ReportsPublications/Rio_Tinto_Cultural_Heritage_Guide.pdf" TargetMode="External"/><Relationship Id="rId1" Type="http://schemas.openxmlformats.org/officeDocument/2006/relationships/slideLayout" Target="../slideLayouts/slideLayout5.xml"/><Relationship Id="rId6" Type="http://schemas.openxmlformats.org/officeDocument/2006/relationships/hyperlink" Target="http://www.culturaldevelopment.net.au/downloads/RuralCommunities_KimDunphy.pdf" TargetMode="External"/><Relationship Id="rId5" Type="http://schemas.openxmlformats.org/officeDocument/2006/relationships/hyperlink" Target="https://unu.edu/publications/articles/creating-development-developing-creativity-how-and-why-art-can-transform-societies.html" TargetMode="External"/><Relationship Id="rId10" Type="http://schemas.openxmlformats.org/officeDocument/2006/relationships/image" Target="../media/image2.png"/><Relationship Id="rId4" Type="http://schemas.openxmlformats.org/officeDocument/2006/relationships/hyperlink" Target="http://www.google.pt/url?sa=t&amp;rct=j&amp;q=&amp;esrc=s&amp;source=web&amp;cd=6&amp;ved=0ahUKEwjV67fM-8fVAhXJORoKHfzACyYQFghOMAU&amp;url=http://smallcities.tru.ca/index.php/cura/article/download/39/75/0&amp;usg=AFQjCNE_wfzfOGRG7sY6HuU2F3XEF8N1kw" TargetMode="External"/><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0"/>
            <a:ext cx="7772400" cy="1326009"/>
          </a:xfrm>
        </p:spPr>
        <p:txBody>
          <a:bodyPr>
            <a:normAutofit/>
          </a:bodyPr>
          <a:lstStyle/>
          <a:p>
            <a:r>
              <a:rPr lang="en-GB" sz="3600" dirty="0" smtClean="0">
                <a:solidFill>
                  <a:srgbClr val="770280"/>
                </a:solidFill>
                <a:latin typeface="Arial Rounded MT Bold" panose="020F0704030504030204" pitchFamily="34" charset="0"/>
              </a:rPr>
              <a:t>Curricula - Culture </a:t>
            </a:r>
            <a:r>
              <a:rPr lang="en-GB" sz="3600" dirty="0" err="1">
                <a:solidFill>
                  <a:srgbClr val="770280"/>
                </a:solidFill>
                <a:latin typeface="Arial Rounded MT Bold" panose="020F0704030504030204" pitchFamily="34" charset="0"/>
              </a:rPr>
              <a:t>volunteersing</a:t>
            </a:r>
            <a:r>
              <a:rPr lang="en-GB" sz="3600" dirty="0">
                <a:solidFill>
                  <a:srgbClr val="770280"/>
                </a:solidFill>
                <a:latin typeface="Arial Rounded MT Bold" panose="020F0704030504030204" pitchFamily="34" charset="0"/>
              </a:rPr>
              <a:t/>
            </a:r>
            <a:br>
              <a:rPr lang="en-GB" sz="3600" dirty="0">
                <a:solidFill>
                  <a:srgbClr val="770280"/>
                </a:solidFill>
                <a:latin typeface="Arial Rounded MT Bold" panose="020F0704030504030204" pitchFamily="34" charset="0"/>
              </a:rPr>
            </a:br>
            <a:r>
              <a:rPr lang="en-GB" sz="3600" dirty="0">
                <a:solidFill>
                  <a:srgbClr val="770280"/>
                </a:solidFill>
                <a:latin typeface="Arial Rounded MT Bold" panose="020F0704030504030204" pitchFamily="34" charset="0"/>
              </a:rPr>
              <a:t>in sparsely populated areas</a:t>
            </a:r>
            <a:endParaRPr lang="en-IE" sz="3600" dirty="0">
              <a:solidFill>
                <a:srgbClr val="770280"/>
              </a:solidFill>
              <a:latin typeface="Arial Rounded MT Bold" panose="020F0704030504030204" pitchFamily="34" charset="0"/>
            </a:endParaRPr>
          </a:p>
        </p:txBody>
      </p:sp>
      <p:sp>
        <p:nvSpPr>
          <p:cNvPr id="3" name="Subtitle 2"/>
          <p:cNvSpPr>
            <a:spLocks noGrp="1"/>
          </p:cNvSpPr>
          <p:nvPr>
            <p:ph type="subTitle" idx="1"/>
          </p:nvPr>
        </p:nvSpPr>
        <p:spPr>
          <a:xfrm>
            <a:off x="1377834" y="2348880"/>
            <a:ext cx="6400800" cy="769017"/>
          </a:xfrm>
        </p:spPr>
        <p:txBody>
          <a:bodyPr>
            <a:normAutofit fontScale="92500" lnSpcReduction="20000"/>
          </a:bodyPr>
          <a:lstStyle/>
          <a:p>
            <a:r>
              <a:rPr lang="en-GB" sz="2800" i="1" dirty="0">
                <a:solidFill>
                  <a:srgbClr val="002060"/>
                </a:solidFill>
              </a:rPr>
              <a:t>Topic </a:t>
            </a:r>
            <a:r>
              <a:rPr lang="en-GB" sz="2800" i="1" dirty="0" smtClean="0">
                <a:solidFill>
                  <a:srgbClr val="002060"/>
                </a:solidFill>
              </a:rPr>
              <a:t>2: </a:t>
            </a:r>
            <a:r>
              <a:rPr lang="en-GB" sz="2800" i="1" dirty="0">
                <a:solidFill>
                  <a:srgbClr val="002060"/>
                </a:solidFill>
              </a:rPr>
              <a:t>Knowledge of how culture can help to revive remote areas</a:t>
            </a:r>
            <a:endParaRPr lang="en-IE" sz="2800" i="1" dirty="0">
              <a:solidFill>
                <a:srgbClr val="002060"/>
              </a:solidFill>
            </a:endParaRPr>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054"/>
            <a:ext cx="1872208" cy="668646"/>
          </a:xfrm>
          <a:prstGeom prst="rect">
            <a:avLst/>
          </a:prstGeom>
        </p:spPr>
      </p:pic>
      <p:pic>
        <p:nvPicPr>
          <p:cNvPr id="5" name="Imagem 4"/>
          <p:cNvPicPr>
            <a:picLocks noChangeAspect="1"/>
          </p:cNvPicPr>
          <p:nvPr/>
        </p:nvPicPr>
        <p:blipFill>
          <a:blip r:embed="rId3"/>
          <a:stretch>
            <a:fillRect/>
          </a:stretch>
        </p:blipFill>
        <p:spPr>
          <a:xfrm>
            <a:off x="179512" y="60054"/>
            <a:ext cx="2024047" cy="573074"/>
          </a:xfrm>
          <a:prstGeom prst="rect">
            <a:avLst/>
          </a:prstGeom>
        </p:spPr>
      </p:pic>
      <p:pic>
        <p:nvPicPr>
          <p:cNvPr id="10" name="Imagem 9"/>
          <p:cNvPicPr>
            <a:picLocks noChangeAspect="1"/>
          </p:cNvPicPr>
          <p:nvPr/>
        </p:nvPicPr>
        <p:blipFill>
          <a:blip r:embed="rId4"/>
          <a:stretch>
            <a:fillRect/>
          </a:stretch>
        </p:blipFill>
        <p:spPr>
          <a:xfrm>
            <a:off x="1022277" y="3099844"/>
            <a:ext cx="7048500" cy="3657600"/>
          </a:xfrm>
          <a:prstGeom prst="rect">
            <a:avLst/>
          </a:prstGeom>
        </p:spPr>
      </p:pic>
    </p:spTree>
    <p:extLst>
      <p:ext uri="{BB962C8B-B14F-4D97-AF65-F5344CB8AC3E}">
        <p14:creationId xmlns:p14="http://schemas.microsoft.com/office/powerpoint/2010/main" val="2899674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770280"/>
                </a:solidFill>
                <a:latin typeface="Arial Rounded MT Bold" panose="020F0704030504030204" pitchFamily="34" charset="0"/>
              </a:rPr>
              <a:t>Key issues discussed in Europe</a:t>
            </a:r>
            <a:r>
              <a:rPr lang="en-US" sz="2800" dirty="0" smtClean="0">
                <a:solidFill>
                  <a:srgbClr val="770280"/>
                </a:solidFill>
                <a:latin typeface="Arial Rounded MT Bold" panose="020F0704030504030204" pitchFamily="34" charset="0"/>
              </a:rPr>
              <a:t>		(7)</a:t>
            </a:r>
            <a:endParaRPr lang="en-IE" sz="2800" dirty="0"/>
          </a:p>
        </p:txBody>
      </p:sp>
      <p:sp>
        <p:nvSpPr>
          <p:cNvPr id="4" name="Content Placeholder 3"/>
          <p:cNvSpPr>
            <a:spLocks noGrp="1"/>
          </p:cNvSpPr>
          <p:nvPr>
            <p:ph sz="half" idx="2"/>
          </p:nvPr>
        </p:nvSpPr>
        <p:spPr>
          <a:xfrm>
            <a:off x="457200" y="1556792"/>
            <a:ext cx="8435280" cy="4464496"/>
          </a:xfrm>
        </p:spPr>
        <p:txBody>
          <a:bodyPr>
            <a:noAutofit/>
          </a:bodyPr>
          <a:lstStyle/>
          <a:p>
            <a:pPr marL="0" indent="0" algn="just">
              <a:buNone/>
            </a:pPr>
            <a:r>
              <a:rPr lang="en-GB" sz="1800" b="1" dirty="0" smtClean="0">
                <a:solidFill>
                  <a:srgbClr val="770280"/>
                </a:solidFill>
                <a:latin typeface="Arial" panose="020B0604020202020204" pitchFamily="34" charset="0"/>
                <a:cs typeface="Arial" panose="020B0604020202020204" pitchFamily="34" charset="0"/>
              </a:rPr>
              <a:t>Policies </a:t>
            </a:r>
            <a:r>
              <a:rPr lang="en-GB" sz="1800" b="1" dirty="0">
                <a:solidFill>
                  <a:srgbClr val="770280"/>
                </a:solidFill>
                <a:latin typeface="Arial" panose="020B0604020202020204" pitchFamily="34" charset="0"/>
                <a:cs typeface="Arial" panose="020B0604020202020204" pitchFamily="34" charset="0"/>
              </a:rPr>
              <a:t>for regionalization and rural development considering culture and </a:t>
            </a:r>
            <a:r>
              <a:rPr lang="en-GB" sz="1800" b="1" dirty="0" smtClean="0">
                <a:solidFill>
                  <a:srgbClr val="770280"/>
                </a:solidFill>
                <a:latin typeface="Arial" panose="020B0604020202020204" pitchFamily="34" charset="0"/>
                <a:cs typeface="Arial" panose="020B0604020202020204" pitchFamily="34" charset="0"/>
              </a:rPr>
              <a:t>arts</a:t>
            </a: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It is widely accepted in theory that any local development is based on four main dimensions: economy (wealth); social inclusion (equity); environment (bio‐eco system); and content that culture brings to individuals and society: creativity, diversity, shared memories, etc</a:t>
            </a:r>
            <a:r>
              <a:rPr lang="en-GB" sz="1800" dirty="0" smtClean="0">
                <a:solidFill>
                  <a:srgbClr val="002060"/>
                </a:solidFill>
                <a:latin typeface="Arial" panose="020B0604020202020204" pitchFamily="34" charset="0"/>
                <a:cs typeface="Arial" panose="020B0604020202020204" pitchFamily="34" charset="0"/>
              </a:rPr>
              <a:t>.</a:t>
            </a:r>
          </a:p>
          <a:p>
            <a:pPr marL="0" indent="0" algn="just">
              <a:buNone/>
            </a:pPr>
            <a:endParaRPr lang="pt-PT" sz="1800" dirty="0">
              <a:solidFill>
                <a:srgbClr val="002060"/>
              </a:solidFill>
              <a:latin typeface="Arial" panose="020B0604020202020204" pitchFamily="34" charset="0"/>
              <a:cs typeface="Arial" panose="020B0604020202020204" pitchFamily="34" charset="0"/>
            </a:endParaRPr>
          </a:p>
          <a:p>
            <a:pPr marL="0" indent="0" algn="just">
              <a:buNone/>
            </a:pPr>
            <a:r>
              <a:rPr lang="en-GB" sz="1800" b="1" dirty="0">
                <a:solidFill>
                  <a:srgbClr val="770280"/>
                </a:solidFill>
                <a:latin typeface="Arial" panose="020B0604020202020204" pitchFamily="34" charset="0"/>
                <a:cs typeface="Arial" panose="020B0604020202020204" pitchFamily="34" charset="0"/>
              </a:rPr>
              <a:t>Artistic practices and social integration of immigrants in rural areas</a:t>
            </a:r>
          </a:p>
          <a:p>
            <a:pPr marL="0" indent="0" algn="just">
              <a:buNone/>
            </a:pPr>
            <a:r>
              <a:rPr lang="en-GB" sz="1800" dirty="0">
                <a:solidFill>
                  <a:srgbClr val="002060"/>
                </a:solidFill>
                <a:latin typeface="Arial" panose="020B0604020202020204" pitchFamily="34" charset="0"/>
                <a:cs typeface="Arial" panose="020B0604020202020204" pitchFamily="34" charset="0"/>
              </a:rPr>
              <a:t>Economic and social exclusion of immigrant communities is often dealt with through cultural and social policies on a regional level aiming at strengthening the distinctive cultural identities of different communities by enabling them to have their own cultural voice. In practice, this policy often is directed into the creation of cultural centres in those communities. </a:t>
            </a:r>
          </a:p>
          <a:p>
            <a:pPr marL="0" indent="0" algn="just">
              <a:buNone/>
            </a:pPr>
            <a:endParaRPr lang="en-GB" sz="1800" dirty="0">
              <a:solidFill>
                <a:srgbClr val="002060"/>
              </a:solidFill>
              <a:latin typeface="Arial" panose="020B0604020202020204" pitchFamily="34" charset="0"/>
              <a:cs typeface="Arial" panose="020B0604020202020204" pitchFamily="34" charset="0"/>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98808"/>
            <a:ext cx="2024047" cy="573074"/>
          </a:xfrm>
          <a:prstGeom prst="rect">
            <a:avLst/>
          </a:prstGeom>
        </p:spPr>
      </p:pic>
    </p:spTree>
    <p:extLst>
      <p:ext uri="{BB962C8B-B14F-4D97-AF65-F5344CB8AC3E}">
        <p14:creationId xmlns:p14="http://schemas.microsoft.com/office/powerpoint/2010/main" val="3821628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770280"/>
                </a:solidFill>
                <a:latin typeface="Arial Rounded MT Bold" panose="020F0704030504030204" pitchFamily="34" charset="0"/>
              </a:rPr>
              <a:t>Key issues discussed in Europe</a:t>
            </a:r>
            <a:r>
              <a:rPr lang="en-US" sz="2800" dirty="0" smtClean="0">
                <a:solidFill>
                  <a:srgbClr val="770280"/>
                </a:solidFill>
                <a:latin typeface="Arial Rounded MT Bold" panose="020F0704030504030204" pitchFamily="34" charset="0"/>
              </a:rPr>
              <a:t>		(8)</a:t>
            </a:r>
            <a:endParaRPr lang="en-IE" sz="2800" dirty="0"/>
          </a:p>
        </p:txBody>
      </p:sp>
      <p:sp>
        <p:nvSpPr>
          <p:cNvPr id="4" name="Content Placeholder 3"/>
          <p:cNvSpPr>
            <a:spLocks noGrp="1"/>
          </p:cNvSpPr>
          <p:nvPr>
            <p:ph sz="half" idx="2"/>
          </p:nvPr>
        </p:nvSpPr>
        <p:spPr>
          <a:xfrm>
            <a:off x="457200" y="1556792"/>
            <a:ext cx="8435280" cy="4464496"/>
          </a:xfrm>
        </p:spPr>
        <p:txBody>
          <a:bodyPr>
            <a:noAutofit/>
          </a:bodyPr>
          <a:lstStyle/>
          <a:p>
            <a:pPr marL="0" indent="0" algn="just">
              <a:buNone/>
            </a:pPr>
            <a:endParaRPr lang="en-GB" sz="1800" b="1" dirty="0" smtClean="0">
              <a:solidFill>
                <a:srgbClr val="770280"/>
              </a:solidFill>
              <a:latin typeface="Arial" panose="020B0604020202020204" pitchFamily="34" charset="0"/>
              <a:cs typeface="Arial" panose="020B0604020202020204" pitchFamily="34" charset="0"/>
            </a:endParaRPr>
          </a:p>
          <a:p>
            <a:pPr marL="0" indent="0" algn="just">
              <a:buNone/>
            </a:pPr>
            <a:r>
              <a:rPr lang="en-GB" sz="1800" b="1" dirty="0" smtClean="0">
                <a:solidFill>
                  <a:srgbClr val="770280"/>
                </a:solidFill>
                <a:latin typeface="Arial" panose="020B0604020202020204" pitchFamily="34" charset="0"/>
                <a:cs typeface="Arial" panose="020B0604020202020204" pitchFamily="34" charset="0"/>
              </a:rPr>
              <a:t>Connecting </a:t>
            </a:r>
            <a:r>
              <a:rPr lang="en-GB" sz="1800" b="1" dirty="0">
                <a:solidFill>
                  <a:srgbClr val="770280"/>
                </a:solidFill>
                <a:latin typeface="Arial" panose="020B0604020202020204" pitchFamily="34" charset="0"/>
                <a:cs typeface="Arial" panose="020B0604020202020204" pitchFamily="34" charset="0"/>
              </a:rPr>
              <a:t>isolated communities through arts and culture</a:t>
            </a:r>
            <a:endParaRPr lang="pt-PT" sz="1800" b="1" dirty="0">
              <a:solidFill>
                <a:srgbClr val="77028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Arts and culture are not only increasingly becoming a source of economic growth, but are also powerful tools for social integration as they can help develop a shared sense of identity and belonging. </a:t>
            </a: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endParaRPr lang="pt-PT" sz="1800" dirty="0">
              <a:solidFill>
                <a:srgbClr val="002060"/>
              </a:solidFill>
              <a:latin typeface="Arial" panose="020B0604020202020204" pitchFamily="34" charset="0"/>
              <a:cs typeface="Arial" panose="020B0604020202020204" pitchFamily="34" charset="0"/>
            </a:endParaRPr>
          </a:p>
          <a:p>
            <a:pPr marL="0" indent="0" algn="just">
              <a:buNone/>
            </a:pPr>
            <a:r>
              <a:rPr lang="en-GB" sz="1800" b="1" dirty="0">
                <a:solidFill>
                  <a:srgbClr val="770280"/>
                </a:solidFill>
                <a:latin typeface="Arial" panose="020B0604020202020204" pitchFamily="34" charset="0"/>
                <a:cs typeface="Arial" panose="020B0604020202020204" pitchFamily="34" charset="0"/>
              </a:rPr>
              <a:t>Cultural heritage, contemporary art, and collective memory</a:t>
            </a:r>
            <a:endParaRPr lang="pt-PT" sz="1800" b="1" dirty="0">
              <a:solidFill>
                <a:srgbClr val="77028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Education and interaction between contemporary artists and communities is an important element to improve public acceptance of the practice of contemporary artists in rural and isolated regions. </a:t>
            </a:r>
          </a:p>
          <a:p>
            <a:pPr marL="0" indent="0" algn="just">
              <a:buNone/>
            </a:pPr>
            <a:endParaRPr lang="en-GB" sz="1800" dirty="0">
              <a:solidFill>
                <a:srgbClr val="002060"/>
              </a:solidFill>
              <a:latin typeface="Arial" panose="020B0604020202020204" pitchFamily="34" charset="0"/>
              <a:cs typeface="Arial" panose="020B0604020202020204" pitchFamily="34" charset="0"/>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377772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fade">
                                      <p:cBhvr>
                                        <p:cTn id="18"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770280"/>
                </a:solidFill>
                <a:latin typeface="Arial Rounded MT Bold" panose="020F0704030504030204" pitchFamily="34" charset="0"/>
              </a:rPr>
              <a:t>Key issues discussed in Europe</a:t>
            </a:r>
            <a:r>
              <a:rPr lang="en-US" sz="2800" dirty="0" smtClean="0">
                <a:solidFill>
                  <a:srgbClr val="770280"/>
                </a:solidFill>
                <a:latin typeface="Arial Rounded MT Bold" panose="020F0704030504030204" pitchFamily="34" charset="0"/>
              </a:rPr>
              <a:t>		(9)</a:t>
            </a:r>
            <a:endParaRPr lang="en-IE" sz="2800" dirty="0"/>
          </a:p>
        </p:txBody>
      </p:sp>
      <p:sp>
        <p:nvSpPr>
          <p:cNvPr id="4" name="Content Placeholder 3"/>
          <p:cNvSpPr>
            <a:spLocks noGrp="1"/>
          </p:cNvSpPr>
          <p:nvPr>
            <p:ph sz="half" idx="2"/>
          </p:nvPr>
        </p:nvSpPr>
        <p:spPr>
          <a:xfrm>
            <a:off x="457200" y="1556792"/>
            <a:ext cx="8435280" cy="4464496"/>
          </a:xfrm>
        </p:spPr>
        <p:txBody>
          <a:bodyPr>
            <a:noAutofit/>
          </a:bodyPr>
          <a:lstStyle/>
          <a:p>
            <a:pPr marL="0" indent="0" algn="just">
              <a:buNone/>
            </a:pPr>
            <a:endParaRPr lang="en-GB" sz="1800" b="1" dirty="0" smtClean="0">
              <a:solidFill>
                <a:srgbClr val="770280"/>
              </a:solidFill>
              <a:latin typeface="Arial" panose="020B0604020202020204" pitchFamily="34" charset="0"/>
              <a:cs typeface="Arial" panose="020B0604020202020204" pitchFamily="34" charset="0"/>
            </a:endParaRPr>
          </a:p>
          <a:p>
            <a:pPr marL="0" indent="0" algn="just">
              <a:buNone/>
            </a:pPr>
            <a:r>
              <a:rPr lang="en-GB" sz="1800" b="1" dirty="0" smtClean="0">
                <a:solidFill>
                  <a:srgbClr val="770280"/>
                </a:solidFill>
                <a:latin typeface="Arial" panose="020B0604020202020204" pitchFamily="34" charset="0"/>
                <a:cs typeface="Arial" panose="020B0604020202020204" pitchFamily="34" charset="0"/>
              </a:rPr>
              <a:t>Foundations</a:t>
            </a:r>
            <a:r>
              <a:rPr lang="en-GB" sz="1800" b="1" dirty="0">
                <a:solidFill>
                  <a:srgbClr val="770280"/>
                </a:solidFill>
                <a:latin typeface="Arial" panose="020B0604020202020204" pitchFamily="34" charset="0"/>
                <a:cs typeface="Arial" panose="020B0604020202020204" pitchFamily="34" charset="0"/>
              </a:rPr>
              <a:t>’ new funding initiatives for artistic projects in rural areas</a:t>
            </a:r>
          </a:p>
          <a:p>
            <a:pPr marL="0" indent="0" algn="just">
              <a:buNone/>
            </a:pPr>
            <a:endParaRPr lang="pt-PT"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There are several key foundations in Europe supporting arts and cultural projects in rural </a:t>
            </a:r>
            <a:r>
              <a:rPr lang="en-GB" sz="1800" dirty="0" smtClean="0">
                <a:solidFill>
                  <a:srgbClr val="002060"/>
                </a:solidFill>
                <a:latin typeface="Arial" panose="020B0604020202020204" pitchFamily="34" charset="0"/>
                <a:cs typeface="Arial" panose="020B0604020202020204" pitchFamily="34" charset="0"/>
              </a:rPr>
              <a:t>areas. Their </a:t>
            </a:r>
            <a:r>
              <a:rPr lang="en-GB" sz="1800" dirty="0">
                <a:solidFill>
                  <a:srgbClr val="002060"/>
                </a:solidFill>
                <a:latin typeface="Arial" panose="020B0604020202020204" pitchFamily="34" charset="0"/>
                <a:cs typeface="Arial" panose="020B0604020202020204" pitchFamily="34" charset="0"/>
              </a:rPr>
              <a:t>programs are directed towards</a:t>
            </a:r>
            <a:r>
              <a:rPr lang="en-GB" sz="1800" dirty="0" smtClean="0">
                <a:solidFill>
                  <a:srgbClr val="002060"/>
                </a:solidFill>
                <a:latin typeface="Arial" panose="020B0604020202020204" pitchFamily="34" charset="0"/>
                <a:cs typeface="Arial" panose="020B0604020202020204" pitchFamily="34" charset="0"/>
              </a:rPr>
              <a:t>:</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•Cross-border </a:t>
            </a:r>
            <a:r>
              <a:rPr lang="en-GB" sz="1800" dirty="0">
                <a:solidFill>
                  <a:srgbClr val="002060"/>
                </a:solidFill>
                <a:latin typeface="Arial" panose="020B0604020202020204" pitchFamily="34" charset="0"/>
                <a:cs typeface="Arial" panose="020B0604020202020204" pitchFamily="34" charset="0"/>
              </a:rPr>
              <a:t>cooperation between isolated communities</a:t>
            </a:r>
            <a:r>
              <a:rPr lang="en-GB" sz="1800" dirty="0" smtClean="0">
                <a:solidFill>
                  <a:srgbClr val="002060"/>
                </a:solidFill>
                <a:latin typeface="Arial" panose="020B0604020202020204" pitchFamily="34" charset="0"/>
                <a:cs typeface="Arial" panose="020B0604020202020204" pitchFamily="34" charset="0"/>
              </a:rPr>
              <a:t>;</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•Using </a:t>
            </a:r>
            <a:r>
              <a:rPr lang="en-GB" sz="1800" dirty="0">
                <a:solidFill>
                  <a:srgbClr val="002060"/>
                </a:solidFill>
                <a:latin typeface="Arial" panose="020B0604020202020204" pitchFamily="34" charset="0"/>
                <a:cs typeface="Arial" panose="020B0604020202020204" pitchFamily="34" charset="0"/>
              </a:rPr>
              <a:t>art as a powerful engine for rural revitalization; </a:t>
            </a:r>
            <a:r>
              <a:rPr lang="en-GB" sz="1800" dirty="0" smtClean="0">
                <a:solidFill>
                  <a:srgbClr val="002060"/>
                </a:solidFill>
                <a:latin typeface="Arial" panose="020B0604020202020204" pitchFamily="34" charset="0"/>
                <a:cs typeface="Arial" panose="020B0604020202020204" pitchFamily="34" charset="0"/>
              </a:rPr>
              <a:t>and</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•Engaging </a:t>
            </a:r>
            <a:r>
              <a:rPr lang="en-GB" sz="1800" dirty="0">
                <a:solidFill>
                  <a:srgbClr val="002060"/>
                </a:solidFill>
                <a:latin typeface="Arial" panose="020B0604020202020204" pitchFamily="34" charset="0"/>
                <a:cs typeface="Arial" panose="020B0604020202020204" pitchFamily="34" charset="0"/>
              </a:rPr>
              <a:t>isolated audiences in artistic and cultural events.</a:t>
            </a:r>
          </a:p>
          <a:p>
            <a:pPr marL="0" indent="0" algn="just">
              <a:buNone/>
            </a:pPr>
            <a:endParaRPr lang="en-GB" sz="1800" dirty="0">
              <a:solidFill>
                <a:srgbClr val="002060"/>
              </a:solidFill>
              <a:latin typeface="Arial" panose="020B0604020202020204" pitchFamily="34" charset="0"/>
              <a:cs typeface="Arial" panose="020B0604020202020204" pitchFamily="34" charset="0"/>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372278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 calcmode="lin" valueType="num">
                                      <p:cBhvr additive="base">
                                        <p:cTn id="1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770280"/>
                </a:solidFill>
                <a:latin typeface="Arial Rounded MT Bold" panose="020F0704030504030204" pitchFamily="34" charset="0"/>
              </a:rPr>
              <a:t>Key issues discussed in Europe</a:t>
            </a:r>
            <a:r>
              <a:rPr lang="en-US" sz="2800" dirty="0" smtClean="0">
                <a:solidFill>
                  <a:srgbClr val="770280"/>
                </a:solidFill>
                <a:latin typeface="Arial Rounded MT Bold" panose="020F0704030504030204" pitchFamily="34" charset="0"/>
              </a:rPr>
              <a:t>		(10)</a:t>
            </a:r>
            <a:endParaRPr lang="en-IE" sz="2800" dirty="0"/>
          </a:p>
        </p:txBody>
      </p:sp>
      <p:sp>
        <p:nvSpPr>
          <p:cNvPr id="4" name="Content Placeholder 3"/>
          <p:cNvSpPr>
            <a:spLocks noGrp="1"/>
          </p:cNvSpPr>
          <p:nvPr>
            <p:ph sz="half" idx="2"/>
          </p:nvPr>
        </p:nvSpPr>
        <p:spPr>
          <a:xfrm>
            <a:off x="457200" y="1556792"/>
            <a:ext cx="8435280" cy="4464496"/>
          </a:xfrm>
        </p:spPr>
        <p:txBody>
          <a:bodyPr>
            <a:noAutofit/>
          </a:bodyPr>
          <a:lstStyle/>
          <a:p>
            <a:pPr marL="0" indent="0" algn="just">
              <a:buNone/>
            </a:pPr>
            <a:endParaRPr lang="en-GB" sz="1800" b="1" dirty="0" smtClean="0">
              <a:solidFill>
                <a:srgbClr val="770280"/>
              </a:solidFill>
              <a:latin typeface="Arial" panose="020B0604020202020204" pitchFamily="34" charset="0"/>
              <a:cs typeface="Arial" panose="020B0604020202020204" pitchFamily="34" charset="0"/>
            </a:endParaRPr>
          </a:p>
          <a:p>
            <a:pPr marL="0" indent="0" algn="just">
              <a:buNone/>
            </a:pPr>
            <a:r>
              <a:rPr lang="en-GB" sz="1800" b="1" dirty="0" smtClean="0">
                <a:solidFill>
                  <a:srgbClr val="770280"/>
                </a:solidFill>
                <a:latin typeface="Arial" panose="020B0604020202020204" pitchFamily="34" charset="0"/>
                <a:cs typeface="Arial" panose="020B0604020202020204" pitchFamily="34" charset="0"/>
              </a:rPr>
              <a:t>Artistic </a:t>
            </a:r>
            <a:r>
              <a:rPr lang="en-GB" sz="1800" b="1" dirty="0">
                <a:solidFill>
                  <a:srgbClr val="770280"/>
                </a:solidFill>
                <a:latin typeface="Arial" panose="020B0604020202020204" pitchFamily="34" charset="0"/>
                <a:cs typeface="Arial" panose="020B0604020202020204" pitchFamily="34" charset="0"/>
              </a:rPr>
              <a:t>practices and social development of youth</a:t>
            </a:r>
          </a:p>
          <a:p>
            <a:pPr marL="0" indent="0" algn="just">
              <a:buNone/>
            </a:pPr>
            <a:r>
              <a:rPr lang="en-GB" sz="1800" dirty="0">
                <a:solidFill>
                  <a:srgbClr val="002060"/>
                </a:solidFill>
                <a:latin typeface="Arial" panose="020B0604020202020204" pitchFamily="34" charset="0"/>
                <a:cs typeface="Arial" panose="020B0604020202020204" pitchFamily="34" charset="0"/>
              </a:rPr>
              <a:t>Involvement in the arts, culture, entertainment, and media activities is an important motivating factor for young people to live in a certain place. </a:t>
            </a:r>
          </a:p>
          <a:p>
            <a:pPr marL="0" indent="0" algn="just">
              <a:buNone/>
            </a:pPr>
            <a:r>
              <a:rPr lang="en-GB" sz="1800" dirty="0" smtClean="0">
                <a:solidFill>
                  <a:srgbClr val="002060"/>
                </a:solidFill>
                <a:latin typeface="Arial" panose="020B0604020202020204" pitchFamily="34" charset="0"/>
                <a:cs typeface="Arial" panose="020B0604020202020204" pitchFamily="34" charset="0"/>
              </a:rPr>
              <a:t>The </a:t>
            </a:r>
            <a:r>
              <a:rPr lang="en-GB" sz="1800" dirty="0">
                <a:solidFill>
                  <a:srgbClr val="002060"/>
                </a:solidFill>
                <a:latin typeface="Arial" panose="020B0604020202020204" pitchFamily="34" charset="0"/>
                <a:cs typeface="Arial" panose="020B0604020202020204" pitchFamily="34" charset="0"/>
              </a:rPr>
              <a:t>more cultural, economic, artistic, and social opportunities existing in a territory, the more chances for the young people to live and work in this area. </a:t>
            </a: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endParaRPr lang="pt-PT" sz="1800" dirty="0">
              <a:solidFill>
                <a:srgbClr val="002060"/>
              </a:solidFill>
              <a:latin typeface="Arial" panose="020B0604020202020204" pitchFamily="34" charset="0"/>
              <a:cs typeface="Arial" panose="020B0604020202020204" pitchFamily="34" charset="0"/>
            </a:endParaRPr>
          </a:p>
          <a:p>
            <a:pPr marL="0" indent="0" algn="just">
              <a:buNone/>
            </a:pPr>
            <a:r>
              <a:rPr lang="en-GB" sz="1800" b="1" dirty="0">
                <a:solidFill>
                  <a:srgbClr val="770280"/>
                </a:solidFill>
                <a:latin typeface="Arial" panose="020B0604020202020204" pitchFamily="34" charset="0"/>
                <a:cs typeface="Arial" panose="020B0604020202020204" pitchFamily="34" charset="0"/>
              </a:rPr>
              <a:t>Preservation of culture and access to culture of Roma and other minorities living in rural areas</a:t>
            </a:r>
          </a:p>
          <a:p>
            <a:pPr marL="0" indent="0" algn="just">
              <a:buNone/>
            </a:pPr>
            <a:r>
              <a:rPr lang="en-GB" sz="1800" dirty="0">
                <a:solidFill>
                  <a:srgbClr val="002060"/>
                </a:solidFill>
                <a:latin typeface="Arial" panose="020B0604020202020204" pitchFamily="34" charset="0"/>
                <a:cs typeface="Arial" panose="020B0604020202020204" pitchFamily="34" charset="0"/>
              </a:rPr>
              <a:t>From this perspective, the issue of the Romani community (communities) represents a good example focusing on human rights principles versus cultural traditions.</a:t>
            </a:r>
          </a:p>
          <a:p>
            <a:pPr marL="0" indent="0" algn="just">
              <a:buNone/>
            </a:pPr>
            <a:endParaRPr lang="en-GB" sz="1800" dirty="0">
              <a:solidFill>
                <a:srgbClr val="002060"/>
              </a:solidFill>
              <a:latin typeface="Arial" panose="020B0604020202020204" pitchFamily="34" charset="0"/>
              <a:cs typeface="Arial" panose="020B0604020202020204" pitchFamily="34" charset="0"/>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126191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fade">
                                      <p:cBhvr>
                                        <p:cTn id="18" dur="500"/>
                                        <p:tgtEl>
                                          <p:spTgt spid="4">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fade">
                                      <p:cBhvr>
                                        <p:cTn id="21"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normAutofit/>
          </a:bodyPr>
          <a:lstStyle/>
          <a:p>
            <a:r>
              <a:rPr lang="en-GB" sz="2800" dirty="0">
                <a:solidFill>
                  <a:srgbClr val="770280"/>
                </a:solidFill>
                <a:latin typeface="Arial Rounded MT Bold" panose="020F0704030504030204" pitchFamily="34" charset="0"/>
              </a:rPr>
              <a:t>Initiatives, methods, and policy directions used in Europe </a:t>
            </a:r>
            <a:r>
              <a:rPr lang="en-GB" sz="2800" dirty="0" smtClean="0">
                <a:solidFill>
                  <a:srgbClr val="770280"/>
                </a:solidFill>
                <a:latin typeface="Arial Rounded MT Bold" panose="020F0704030504030204" pitchFamily="34" charset="0"/>
              </a:rPr>
              <a:t>for revitalizing </a:t>
            </a:r>
            <a:r>
              <a:rPr lang="en-GB" sz="2800" dirty="0">
                <a:solidFill>
                  <a:srgbClr val="770280"/>
                </a:solidFill>
                <a:latin typeface="Arial Rounded MT Bold" panose="020F0704030504030204" pitchFamily="34" charset="0"/>
              </a:rPr>
              <a:t>arts and culture in </a:t>
            </a:r>
            <a:r>
              <a:rPr lang="en-GB" sz="2800" dirty="0" smtClean="0">
                <a:solidFill>
                  <a:srgbClr val="770280"/>
                </a:solidFill>
                <a:latin typeface="Arial Rounded MT Bold" panose="020F0704030504030204" pitchFamily="34" charset="0"/>
              </a:rPr>
              <a:t>rural communities </a:t>
            </a:r>
            <a:r>
              <a:rPr lang="en-US" sz="2800" dirty="0" smtClean="0">
                <a:solidFill>
                  <a:srgbClr val="770280"/>
                </a:solidFill>
                <a:latin typeface="Arial Rounded MT Bold" panose="020F0704030504030204" pitchFamily="34" charset="0"/>
              </a:rPr>
              <a:t>(11)</a:t>
            </a:r>
            <a:endParaRPr lang="en-IE" sz="2800" dirty="0"/>
          </a:p>
        </p:txBody>
      </p:sp>
      <p:sp>
        <p:nvSpPr>
          <p:cNvPr id="4" name="Content Placeholder 3"/>
          <p:cNvSpPr>
            <a:spLocks noGrp="1"/>
          </p:cNvSpPr>
          <p:nvPr>
            <p:ph sz="half" idx="2"/>
          </p:nvPr>
        </p:nvSpPr>
        <p:spPr>
          <a:xfrm>
            <a:off x="354360" y="2205675"/>
            <a:ext cx="8435280" cy="3888432"/>
          </a:xfrm>
        </p:spPr>
        <p:txBody>
          <a:bodyPr>
            <a:noAutofit/>
          </a:bodyPr>
          <a:lstStyle/>
          <a:p>
            <a:pPr marL="0" indent="0" algn="just">
              <a:buNone/>
            </a:pPr>
            <a:r>
              <a:rPr lang="en-GB" sz="1800" dirty="0">
                <a:solidFill>
                  <a:srgbClr val="002060"/>
                </a:solidFill>
                <a:latin typeface="Arial" panose="020B0604020202020204" pitchFamily="34" charset="0"/>
                <a:cs typeface="Arial" panose="020B0604020202020204" pitchFamily="34" charset="0"/>
              </a:rPr>
              <a:t>Six key themes emerge within European initiatives for revitalizing arts and culture in rural communities</a:t>
            </a:r>
            <a:r>
              <a:rPr lang="en-GB" sz="1800" dirty="0" smtClean="0">
                <a:solidFill>
                  <a:srgbClr val="002060"/>
                </a:solidFill>
                <a:latin typeface="Arial" panose="020B0604020202020204" pitchFamily="34" charset="0"/>
                <a:cs typeface="Arial" panose="020B0604020202020204" pitchFamily="34" charset="0"/>
              </a:rPr>
              <a:t>:</a:t>
            </a:r>
          </a:p>
          <a:p>
            <a:pPr marL="0" indent="0" algn="just">
              <a:buNone/>
            </a:pP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Capacity </a:t>
            </a:r>
            <a:r>
              <a:rPr lang="en-GB" sz="1800" dirty="0">
                <a:solidFill>
                  <a:srgbClr val="002060"/>
                </a:solidFill>
                <a:latin typeface="Arial" panose="020B0604020202020204" pitchFamily="34" charset="0"/>
                <a:cs typeface="Arial" panose="020B0604020202020204" pitchFamily="34" charset="0"/>
              </a:rPr>
              <a:t>building for cultural organizations in rural </a:t>
            </a:r>
            <a:r>
              <a:rPr lang="en-GB" sz="1800" dirty="0" smtClean="0">
                <a:solidFill>
                  <a:srgbClr val="002060"/>
                </a:solidFill>
                <a:latin typeface="Arial" panose="020B0604020202020204" pitchFamily="34" charset="0"/>
                <a:cs typeface="Arial" panose="020B0604020202020204" pitchFamily="34" charset="0"/>
              </a:rPr>
              <a:t>areas;</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Revitalizing </a:t>
            </a:r>
            <a:r>
              <a:rPr lang="en-GB" sz="1800" dirty="0">
                <a:solidFill>
                  <a:srgbClr val="002060"/>
                </a:solidFill>
                <a:latin typeface="Arial" panose="020B0604020202020204" pitchFamily="34" charset="0"/>
                <a:cs typeface="Arial" panose="020B0604020202020204" pitchFamily="34" charset="0"/>
              </a:rPr>
              <a:t>former cultural and community centres (the </a:t>
            </a:r>
            <a:r>
              <a:rPr lang="en-GB" sz="1800" dirty="0" err="1">
                <a:solidFill>
                  <a:srgbClr val="002060"/>
                </a:solidFill>
                <a:latin typeface="Arial" panose="020B0604020202020204" pitchFamily="34" charset="0"/>
                <a:cs typeface="Arial" panose="020B0604020202020204" pitchFamily="34" charset="0"/>
              </a:rPr>
              <a:t>Chitalishta</a:t>
            </a:r>
            <a:r>
              <a:rPr lang="en-GB" sz="1800" dirty="0">
                <a:solidFill>
                  <a:srgbClr val="002060"/>
                </a:solidFill>
                <a:latin typeface="Arial" panose="020B0604020202020204" pitchFamily="34" charset="0"/>
                <a:cs typeface="Arial" panose="020B0604020202020204" pitchFamily="34" charset="0"/>
              </a:rPr>
              <a:t> system</a:t>
            </a:r>
            <a:r>
              <a:rPr lang="en-GB" sz="1800" dirty="0" smtClean="0">
                <a:solidFill>
                  <a:srgbClr val="002060"/>
                </a:solidFill>
                <a:latin typeface="Arial" panose="020B0604020202020204" pitchFamily="34" charset="0"/>
                <a:cs typeface="Arial" panose="020B0604020202020204" pitchFamily="34" charset="0"/>
              </a:rPr>
              <a:t>);</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Development </a:t>
            </a:r>
            <a:r>
              <a:rPr lang="en-GB" sz="1800" dirty="0">
                <a:solidFill>
                  <a:srgbClr val="002060"/>
                </a:solidFill>
                <a:latin typeface="Arial" panose="020B0604020202020204" pitchFamily="34" charset="0"/>
                <a:cs typeface="Arial" panose="020B0604020202020204" pitchFamily="34" charset="0"/>
              </a:rPr>
              <a:t>of rural cultural </a:t>
            </a:r>
            <a:r>
              <a:rPr lang="en-GB" sz="1800" dirty="0" smtClean="0">
                <a:solidFill>
                  <a:srgbClr val="002060"/>
                </a:solidFill>
                <a:latin typeface="Arial" panose="020B0604020202020204" pitchFamily="34" charset="0"/>
                <a:cs typeface="Arial" panose="020B0604020202020204" pitchFamily="34" charset="0"/>
              </a:rPr>
              <a:t>tourism;</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Privatization methods;</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The </a:t>
            </a:r>
            <a:r>
              <a:rPr lang="en-GB" sz="1800" dirty="0">
                <a:solidFill>
                  <a:srgbClr val="002060"/>
                </a:solidFill>
                <a:latin typeface="Arial" panose="020B0604020202020204" pitchFamily="34" charset="0"/>
                <a:cs typeface="Arial" panose="020B0604020202020204" pitchFamily="34" charset="0"/>
              </a:rPr>
              <a:t>European Capital of Culture </a:t>
            </a:r>
            <a:r>
              <a:rPr lang="en-GB" sz="1800" dirty="0" smtClean="0">
                <a:solidFill>
                  <a:srgbClr val="002060"/>
                </a:solidFill>
                <a:latin typeface="Arial" panose="020B0604020202020204" pitchFamily="34" charset="0"/>
                <a:cs typeface="Arial" panose="020B0604020202020204" pitchFamily="34" charset="0"/>
              </a:rPr>
              <a:t>concept;</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Systematic </a:t>
            </a:r>
            <a:r>
              <a:rPr lang="en-GB" sz="1800" dirty="0">
                <a:solidFill>
                  <a:srgbClr val="002060"/>
                </a:solidFill>
                <a:latin typeface="Arial" panose="020B0604020202020204" pitchFamily="34" charset="0"/>
                <a:cs typeface="Arial" panose="020B0604020202020204" pitchFamily="34" charset="0"/>
              </a:rPr>
              <a:t>and synergetic approaches towards revitalizing rural communities through arts and </a:t>
            </a:r>
            <a:r>
              <a:rPr lang="en-GB" sz="1800" dirty="0" smtClean="0">
                <a:solidFill>
                  <a:srgbClr val="002060"/>
                </a:solidFill>
                <a:latin typeface="Arial" panose="020B0604020202020204" pitchFamily="34" charset="0"/>
                <a:cs typeface="Arial" panose="020B0604020202020204" pitchFamily="34" charset="0"/>
              </a:rPr>
              <a:t>culture.</a:t>
            </a:r>
            <a:endParaRPr lang="en-GB" sz="1800" dirty="0">
              <a:solidFill>
                <a:srgbClr val="002060"/>
              </a:solidFill>
              <a:latin typeface="Arial" panose="020B0604020202020204" pitchFamily="34" charset="0"/>
              <a:cs typeface="Arial" panose="020B0604020202020204" pitchFamily="34" charset="0"/>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2182588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normAutofit/>
          </a:bodyPr>
          <a:lstStyle/>
          <a:p>
            <a:r>
              <a:rPr lang="en-GB" sz="2800" dirty="0">
                <a:solidFill>
                  <a:srgbClr val="770280"/>
                </a:solidFill>
                <a:latin typeface="Arial Rounded MT Bold" panose="020F0704030504030204" pitchFamily="34" charset="0"/>
              </a:rPr>
              <a:t>Initiatives, methods, and policy directions used in Europe </a:t>
            </a:r>
            <a:r>
              <a:rPr lang="en-GB" sz="2800" dirty="0" smtClean="0">
                <a:solidFill>
                  <a:srgbClr val="770280"/>
                </a:solidFill>
                <a:latin typeface="Arial Rounded MT Bold" panose="020F0704030504030204" pitchFamily="34" charset="0"/>
              </a:rPr>
              <a:t>for revitalizing </a:t>
            </a:r>
            <a:r>
              <a:rPr lang="en-GB" sz="2800" dirty="0">
                <a:solidFill>
                  <a:srgbClr val="770280"/>
                </a:solidFill>
                <a:latin typeface="Arial Rounded MT Bold" panose="020F0704030504030204" pitchFamily="34" charset="0"/>
              </a:rPr>
              <a:t>arts and culture in </a:t>
            </a:r>
            <a:r>
              <a:rPr lang="en-GB" sz="2800" dirty="0" smtClean="0">
                <a:solidFill>
                  <a:srgbClr val="770280"/>
                </a:solidFill>
                <a:latin typeface="Arial Rounded MT Bold" panose="020F0704030504030204" pitchFamily="34" charset="0"/>
              </a:rPr>
              <a:t>rural communities </a:t>
            </a:r>
            <a:r>
              <a:rPr lang="en-US" sz="2800" dirty="0" smtClean="0">
                <a:solidFill>
                  <a:srgbClr val="770280"/>
                </a:solidFill>
                <a:latin typeface="Arial Rounded MT Bold" panose="020F0704030504030204" pitchFamily="34" charset="0"/>
              </a:rPr>
              <a:t>(12)</a:t>
            </a:r>
            <a:endParaRPr lang="en-IE" sz="2800" dirty="0"/>
          </a:p>
        </p:txBody>
      </p:sp>
      <p:sp>
        <p:nvSpPr>
          <p:cNvPr id="4" name="Content Placeholder 3"/>
          <p:cNvSpPr>
            <a:spLocks noGrp="1"/>
          </p:cNvSpPr>
          <p:nvPr>
            <p:ph sz="half" idx="2"/>
          </p:nvPr>
        </p:nvSpPr>
        <p:spPr>
          <a:xfrm>
            <a:off x="354360" y="2205675"/>
            <a:ext cx="8435280" cy="3888432"/>
          </a:xfrm>
        </p:spPr>
        <p:txBody>
          <a:bodyPr>
            <a:noAutofit/>
          </a:bodyPr>
          <a:lstStyle/>
          <a:p>
            <a:pPr marL="0" indent="0" algn="just">
              <a:buNone/>
            </a:pPr>
            <a:r>
              <a:rPr lang="en-GB" sz="1800" b="1" dirty="0">
                <a:solidFill>
                  <a:srgbClr val="770280"/>
                </a:solidFill>
                <a:latin typeface="Arial" panose="020B0604020202020204" pitchFamily="34" charset="0"/>
                <a:cs typeface="Arial" panose="020B0604020202020204" pitchFamily="34" charset="0"/>
              </a:rPr>
              <a:t>Capacity building for cultural organizations in rural </a:t>
            </a:r>
            <a:r>
              <a:rPr lang="en-GB" sz="1800" b="1" dirty="0" smtClean="0">
                <a:solidFill>
                  <a:srgbClr val="770280"/>
                </a:solidFill>
                <a:latin typeface="Arial" panose="020B0604020202020204" pitchFamily="34" charset="0"/>
                <a:cs typeface="Arial" panose="020B0604020202020204" pitchFamily="34" charset="0"/>
              </a:rPr>
              <a:t>areas</a:t>
            </a:r>
          </a:p>
          <a:p>
            <a:pPr marL="0" indent="0" algn="just">
              <a:buNone/>
            </a:pPr>
            <a:endParaRPr lang="en-GB" sz="1800" b="1" dirty="0">
              <a:solidFill>
                <a:srgbClr val="77028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Many international organizations provide capacity building support to less developed countries in Europe to help them to cope with turbulent environments or to adapt to a changed economic and political system. In other cases, national or regional </a:t>
            </a:r>
            <a:r>
              <a:rPr lang="en-GB" sz="1800" dirty="0" smtClean="0">
                <a:solidFill>
                  <a:srgbClr val="002060"/>
                </a:solidFill>
                <a:latin typeface="Arial" panose="020B0604020202020204" pitchFamily="34" charset="0"/>
                <a:cs typeface="Arial" panose="020B0604020202020204" pitchFamily="34" charset="0"/>
              </a:rPr>
              <a:t>governments use </a:t>
            </a:r>
            <a:r>
              <a:rPr lang="en-GB" sz="1800" dirty="0">
                <a:solidFill>
                  <a:srgbClr val="002060"/>
                </a:solidFill>
                <a:latin typeface="Arial" panose="020B0604020202020204" pitchFamily="34" charset="0"/>
                <a:cs typeface="Arial" panose="020B0604020202020204" pitchFamily="34" charset="0"/>
              </a:rPr>
              <a:t>capacity building strategies in rural areas to empower the third (non-profit) </a:t>
            </a:r>
            <a:r>
              <a:rPr lang="en-GB" sz="1800" dirty="0" smtClean="0">
                <a:solidFill>
                  <a:srgbClr val="002060"/>
                </a:solidFill>
                <a:latin typeface="Arial" panose="020B0604020202020204" pitchFamily="34" charset="0"/>
                <a:cs typeface="Arial" panose="020B0604020202020204" pitchFamily="34" charset="0"/>
              </a:rPr>
              <a:t>sector.</a:t>
            </a:r>
          </a:p>
          <a:p>
            <a:pPr marL="0" indent="0" algn="just">
              <a:buNone/>
            </a:pP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The Capacity Development programme of the European Cultural Foundation helps transform local cultural </a:t>
            </a:r>
            <a:r>
              <a:rPr lang="en-GB" sz="1800" dirty="0" smtClean="0">
                <a:solidFill>
                  <a:srgbClr val="002060"/>
                </a:solidFill>
                <a:latin typeface="Arial" panose="020B0604020202020204" pitchFamily="34" charset="0"/>
                <a:cs typeface="Arial" panose="020B0604020202020204" pitchFamily="34" charset="0"/>
              </a:rPr>
              <a:t>communities</a:t>
            </a:r>
            <a:r>
              <a:rPr lang="en-GB" sz="1800" dirty="0">
                <a:solidFill>
                  <a:srgbClr val="002060"/>
                </a:solidFill>
                <a:latin typeface="Arial" panose="020B0604020202020204" pitchFamily="34" charset="0"/>
                <a:cs typeface="Arial" panose="020B0604020202020204" pitchFamily="34" charset="0"/>
              </a:rPr>
              <a:t>.</a:t>
            </a: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12894329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normAutofit/>
          </a:bodyPr>
          <a:lstStyle/>
          <a:p>
            <a:r>
              <a:rPr lang="en-GB" sz="2800" dirty="0">
                <a:solidFill>
                  <a:srgbClr val="770280"/>
                </a:solidFill>
                <a:latin typeface="Arial Rounded MT Bold" panose="020F0704030504030204" pitchFamily="34" charset="0"/>
              </a:rPr>
              <a:t>Initiatives, methods, and policy directions used in Europe </a:t>
            </a:r>
            <a:r>
              <a:rPr lang="en-GB" sz="2800" dirty="0" smtClean="0">
                <a:solidFill>
                  <a:srgbClr val="770280"/>
                </a:solidFill>
                <a:latin typeface="Arial Rounded MT Bold" panose="020F0704030504030204" pitchFamily="34" charset="0"/>
              </a:rPr>
              <a:t>for revitalizing </a:t>
            </a:r>
            <a:r>
              <a:rPr lang="en-GB" sz="2800" dirty="0">
                <a:solidFill>
                  <a:srgbClr val="770280"/>
                </a:solidFill>
                <a:latin typeface="Arial Rounded MT Bold" panose="020F0704030504030204" pitchFamily="34" charset="0"/>
              </a:rPr>
              <a:t>arts and culture in </a:t>
            </a:r>
            <a:r>
              <a:rPr lang="en-GB" sz="2800" dirty="0" smtClean="0">
                <a:solidFill>
                  <a:srgbClr val="770280"/>
                </a:solidFill>
                <a:latin typeface="Arial Rounded MT Bold" panose="020F0704030504030204" pitchFamily="34" charset="0"/>
              </a:rPr>
              <a:t>rural communities </a:t>
            </a:r>
            <a:r>
              <a:rPr lang="en-US" sz="2800" dirty="0" smtClean="0">
                <a:solidFill>
                  <a:srgbClr val="770280"/>
                </a:solidFill>
                <a:latin typeface="Arial Rounded MT Bold" panose="020F0704030504030204" pitchFamily="34" charset="0"/>
              </a:rPr>
              <a:t>(13)</a:t>
            </a:r>
            <a:endParaRPr lang="en-IE" sz="2800" dirty="0"/>
          </a:p>
        </p:txBody>
      </p:sp>
      <p:sp>
        <p:nvSpPr>
          <p:cNvPr id="4" name="Content Placeholder 3"/>
          <p:cNvSpPr>
            <a:spLocks noGrp="1"/>
          </p:cNvSpPr>
          <p:nvPr>
            <p:ph sz="half" idx="2"/>
          </p:nvPr>
        </p:nvSpPr>
        <p:spPr>
          <a:xfrm>
            <a:off x="354360" y="2205675"/>
            <a:ext cx="8435280" cy="3888432"/>
          </a:xfrm>
        </p:spPr>
        <p:txBody>
          <a:bodyPr>
            <a:noAutofit/>
          </a:bodyPr>
          <a:lstStyle/>
          <a:p>
            <a:pPr marL="0" indent="0" algn="just">
              <a:buNone/>
            </a:pPr>
            <a:r>
              <a:rPr lang="en-GB" sz="1800" b="1" dirty="0">
                <a:solidFill>
                  <a:srgbClr val="770280"/>
                </a:solidFill>
                <a:latin typeface="Arial" panose="020B0604020202020204" pitchFamily="34" charset="0"/>
                <a:cs typeface="Arial" panose="020B0604020202020204" pitchFamily="34" charset="0"/>
              </a:rPr>
              <a:t>Revitalizing former cultural and community centres (the </a:t>
            </a:r>
            <a:r>
              <a:rPr lang="en-GB" sz="1800" b="1" dirty="0" err="1">
                <a:solidFill>
                  <a:srgbClr val="770280"/>
                </a:solidFill>
                <a:latin typeface="Arial" panose="020B0604020202020204" pitchFamily="34" charset="0"/>
                <a:cs typeface="Arial" panose="020B0604020202020204" pitchFamily="34" charset="0"/>
              </a:rPr>
              <a:t>Chitalishta</a:t>
            </a:r>
            <a:r>
              <a:rPr lang="en-GB" sz="1800" b="1" dirty="0">
                <a:solidFill>
                  <a:srgbClr val="770280"/>
                </a:solidFill>
                <a:latin typeface="Arial" panose="020B0604020202020204" pitchFamily="34" charset="0"/>
                <a:cs typeface="Arial" panose="020B0604020202020204" pitchFamily="34" charset="0"/>
              </a:rPr>
              <a:t> system)</a:t>
            </a:r>
          </a:p>
          <a:p>
            <a:pPr marL="0" indent="0" algn="just">
              <a:buNone/>
            </a:pPr>
            <a:r>
              <a:rPr lang="en-GB" sz="1800" dirty="0">
                <a:solidFill>
                  <a:srgbClr val="002060"/>
                </a:solidFill>
                <a:latin typeface="Arial" panose="020B0604020202020204" pitchFamily="34" charset="0"/>
                <a:cs typeface="Arial" panose="020B0604020202020204" pitchFamily="34" charset="0"/>
              </a:rPr>
              <a:t>The existing network of </a:t>
            </a:r>
            <a:r>
              <a:rPr lang="en-GB" sz="1800" dirty="0" err="1">
                <a:solidFill>
                  <a:srgbClr val="002060"/>
                </a:solidFill>
                <a:latin typeface="Arial" panose="020B0604020202020204" pitchFamily="34" charset="0"/>
                <a:cs typeface="Arial" panose="020B0604020202020204" pitchFamily="34" charset="0"/>
              </a:rPr>
              <a:t>Chitalishta</a:t>
            </a:r>
            <a:r>
              <a:rPr lang="en-GB" sz="1800" dirty="0">
                <a:solidFill>
                  <a:srgbClr val="002060"/>
                </a:solidFill>
                <a:latin typeface="Arial" panose="020B0604020202020204" pitchFamily="34" charset="0"/>
                <a:cs typeface="Arial" panose="020B0604020202020204" pitchFamily="34" charset="0"/>
              </a:rPr>
              <a:t> consists of approximately 3,600 cultural and community centres through a territory of 110,000 sq. kilometres and a population of 7,500,000 inhabitants. </a:t>
            </a: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They </a:t>
            </a:r>
            <a:r>
              <a:rPr lang="en-GB" sz="1800" dirty="0">
                <a:solidFill>
                  <a:srgbClr val="002060"/>
                </a:solidFill>
                <a:latin typeface="Arial" panose="020B0604020202020204" pitchFamily="34" charset="0"/>
                <a:cs typeface="Arial" panose="020B0604020202020204" pitchFamily="34" charset="0"/>
              </a:rPr>
              <a:t>have an important role to play, and the new national and local policies of the countries where they exist are directed towards their revitalization and sustainability in the future</a:t>
            </a:r>
            <a:r>
              <a:rPr lang="en-GB" sz="1800" dirty="0" smtClean="0">
                <a:solidFill>
                  <a:srgbClr val="002060"/>
                </a:solidFill>
                <a:latin typeface="Arial" panose="020B0604020202020204" pitchFamily="34" charset="0"/>
                <a:cs typeface="Arial" panose="020B0604020202020204" pitchFamily="34" charset="0"/>
              </a:rPr>
              <a:t>.</a:t>
            </a:r>
          </a:p>
          <a:p>
            <a:pPr marL="0" indent="0" algn="just">
              <a:buNone/>
            </a:pPr>
            <a:endParaRPr lang="pt-PT" sz="1800" dirty="0">
              <a:solidFill>
                <a:srgbClr val="002060"/>
              </a:solidFill>
              <a:latin typeface="Arial" panose="020B0604020202020204" pitchFamily="34" charset="0"/>
              <a:cs typeface="Arial" panose="020B0604020202020204" pitchFamily="34" charset="0"/>
            </a:endParaRPr>
          </a:p>
          <a:p>
            <a:pPr marL="0" indent="0" algn="just">
              <a:buNone/>
            </a:pPr>
            <a:r>
              <a:rPr lang="en-GB" sz="1800" b="1" dirty="0">
                <a:solidFill>
                  <a:srgbClr val="770280"/>
                </a:solidFill>
                <a:latin typeface="Arial" panose="020B0604020202020204" pitchFamily="34" charset="0"/>
                <a:cs typeface="Arial" panose="020B0604020202020204" pitchFamily="34" charset="0"/>
              </a:rPr>
              <a:t>Development of rural cultural tourism</a:t>
            </a:r>
          </a:p>
          <a:p>
            <a:pPr marL="0" indent="0" algn="just">
              <a:buNone/>
            </a:pPr>
            <a:r>
              <a:rPr lang="en-GB" sz="1800" dirty="0">
                <a:solidFill>
                  <a:srgbClr val="002060"/>
                </a:solidFill>
                <a:latin typeface="Arial" panose="020B0604020202020204" pitchFamily="34" charset="0"/>
                <a:cs typeface="Arial" panose="020B0604020202020204" pitchFamily="34" charset="0"/>
              </a:rPr>
              <a:t>This is a more substantial form of cultural tourism that provides more active ways </a:t>
            </a:r>
            <a:r>
              <a:rPr lang="en-GB" sz="1800" dirty="0" smtClean="0">
                <a:solidFill>
                  <a:srgbClr val="002060"/>
                </a:solidFill>
                <a:latin typeface="Arial" panose="020B0604020202020204" pitchFamily="34" charset="0"/>
                <a:cs typeface="Arial" panose="020B0604020202020204" pitchFamily="34" charset="0"/>
              </a:rPr>
              <a:t>to involve </a:t>
            </a:r>
            <a:r>
              <a:rPr lang="en-GB" sz="1800" dirty="0">
                <a:solidFill>
                  <a:srgbClr val="002060"/>
                </a:solidFill>
                <a:latin typeface="Arial" panose="020B0604020202020204" pitchFamily="34" charset="0"/>
                <a:cs typeface="Arial" panose="020B0604020202020204" pitchFamily="34" charset="0"/>
              </a:rPr>
              <a:t>tourists in workshops, creative experiences, cultural holidays, craft work, family traditions, and other activities.</a:t>
            </a: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1538468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normAutofit/>
          </a:bodyPr>
          <a:lstStyle/>
          <a:p>
            <a:r>
              <a:rPr lang="en-GB" sz="2800" dirty="0">
                <a:solidFill>
                  <a:srgbClr val="770280"/>
                </a:solidFill>
                <a:latin typeface="Arial Rounded MT Bold" panose="020F0704030504030204" pitchFamily="34" charset="0"/>
              </a:rPr>
              <a:t>Initiatives, methods, and policy directions used in Europe </a:t>
            </a:r>
            <a:r>
              <a:rPr lang="en-GB" sz="2800" dirty="0" smtClean="0">
                <a:solidFill>
                  <a:srgbClr val="770280"/>
                </a:solidFill>
                <a:latin typeface="Arial Rounded MT Bold" panose="020F0704030504030204" pitchFamily="34" charset="0"/>
              </a:rPr>
              <a:t>for revitalizing </a:t>
            </a:r>
            <a:r>
              <a:rPr lang="en-GB" sz="2800" dirty="0">
                <a:solidFill>
                  <a:srgbClr val="770280"/>
                </a:solidFill>
                <a:latin typeface="Arial Rounded MT Bold" panose="020F0704030504030204" pitchFamily="34" charset="0"/>
              </a:rPr>
              <a:t>arts and culture in </a:t>
            </a:r>
            <a:r>
              <a:rPr lang="en-GB" sz="2800" dirty="0" smtClean="0">
                <a:solidFill>
                  <a:srgbClr val="770280"/>
                </a:solidFill>
                <a:latin typeface="Arial Rounded MT Bold" panose="020F0704030504030204" pitchFamily="34" charset="0"/>
              </a:rPr>
              <a:t>rural communities </a:t>
            </a:r>
            <a:r>
              <a:rPr lang="en-US" sz="2800" dirty="0" smtClean="0">
                <a:solidFill>
                  <a:srgbClr val="770280"/>
                </a:solidFill>
                <a:latin typeface="Arial Rounded MT Bold" panose="020F0704030504030204" pitchFamily="34" charset="0"/>
              </a:rPr>
              <a:t>(14)</a:t>
            </a:r>
            <a:endParaRPr lang="en-IE" sz="2800" dirty="0"/>
          </a:p>
        </p:txBody>
      </p:sp>
      <p:sp>
        <p:nvSpPr>
          <p:cNvPr id="4" name="Content Placeholder 3"/>
          <p:cNvSpPr>
            <a:spLocks noGrp="1"/>
          </p:cNvSpPr>
          <p:nvPr>
            <p:ph sz="half" idx="2"/>
          </p:nvPr>
        </p:nvSpPr>
        <p:spPr>
          <a:xfrm>
            <a:off x="354360" y="2205675"/>
            <a:ext cx="8435280" cy="3888432"/>
          </a:xfrm>
        </p:spPr>
        <p:txBody>
          <a:bodyPr>
            <a:noAutofit/>
          </a:bodyPr>
          <a:lstStyle/>
          <a:p>
            <a:pPr marL="0" indent="0" algn="just">
              <a:buNone/>
            </a:pPr>
            <a:r>
              <a:rPr lang="en-GB" sz="1800" b="1" dirty="0">
                <a:solidFill>
                  <a:srgbClr val="770280"/>
                </a:solidFill>
                <a:latin typeface="Arial" panose="020B0604020202020204" pitchFamily="34" charset="0"/>
                <a:cs typeface="Arial" panose="020B0604020202020204" pitchFamily="34" charset="0"/>
              </a:rPr>
              <a:t>Privatization methods</a:t>
            </a:r>
          </a:p>
          <a:p>
            <a:pPr marL="0" indent="0" algn="just">
              <a:buNone/>
            </a:pPr>
            <a:r>
              <a:rPr lang="en-GB" sz="1800" dirty="0">
                <a:solidFill>
                  <a:srgbClr val="002060"/>
                </a:solidFill>
                <a:latin typeface="Arial" panose="020B0604020202020204" pitchFamily="34" charset="0"/>
                <a:cs typeface="Arial" panose="020B0604020202020204" pitchFamily="34" charset="0"/>
              </a:rPr>
              <a:t>The aims could be different, such as providing greater autonomy and more flexible style of operations, increasing the involvement of private funding, and motivating an entrepreneurship thinking and action in the arts</a:t>
            </a:r>
            <a:r>
              <a:rPr lang="en-GB" sz="1800" dirty="0" smtClean="0">
                <a:solidFill>
                  <a:srgbClr val="002060"/>
                </a:solidFill>
                <a:latin typeface="Arial" panose="020B0604020202020204" pitchFamily="34" charset="0"/>
                <a:cs typeface="Arial" panose="020B0604020202020204" pitchFamily="34" charset="0"/>
              </a:rPr>
              <a:t>.</a:t>
            </a:r>
          </a:p>
          <a:p>
            <a:pPr marL="0" indent="0" algn="just">
              <a:buNone/>
            </a:pPr>
            <a:endParaRPr lang="pt-PT" sz="1800" dirty="0">
              <a:solidFill>
                <a:srgbClr val="002060"/>
              </a:solidFill>
              <a:latin typeface="Arial" panose="020B0604020202020204" pitchFamily="34" charset="0"/>
              <a:cs typeface="Arial" panose="020B0604020202020204" pitchFamily="34" charset="0"/>
            </a:endParaRPr>
          </a:p>
          <a:p>
            <a:pPr marL="0" indent="0" algn="just">
              <a:buNone/>
            </a:pPr>
            <a:r>
              <a:rPr lang="en-GB" sz="1800" b="1" dirty="0">
                <a:solidFill>
                  <a:srgbClr val="770280"/>
                </a:solidFill>
                <a:latin typeface="Arial" panose="020B0604020202020204" pitchFamily="34" charset="0"/>
                <a:cs typeface="Arial" panose="020B0604020202020204" pitchFamily="34" charset="0"/>
              </a:rPr>
              <a:t>The European Capital of Culture concept</a:t>
            </a:r>
          </a:p>
          <a:p>
            <a:pPr marL="0" indent="0" algn="just">
              <a:buNone/>
            </a:pPr>
            <a:r>
              <a:rPr lang="en-GB" sz="1800" dirty="0">
                <a:solidFill>
                  <a:srgbClr val="002060"/>
                </a:solidFill>
                <a:latin typeface="Arial" panose="020B0604020202020204" pitchFamily="34" charset="0"/>
                <a:cs typeface="Arial" panose="020B0604020202020204" pitchFamily="34" charset="0"/>
              </a:rPr>
              <a:t>A number of European cities have used this opportunity to transform visibly – and, in some cases, completely! – their cultural infrastructure, to better involve artists and communities in cultural experiences, to boost the local economy, to attract tourists, and to improve the city’s visibility abroad. </a:t>
            </a: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4027223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normAutofit/>
          </a:bodyPr>
          <a:lstStyle/>
          <a:p>
            <a:r>
              <a:rPr lang="en-GB" sz="2800" dirty="0">
                <a:solidFill>
                  <a:srgbClr val="770280"/>
                </a:solidFill>
                <a:latin typeface="Arial Rounded MT Bold" panose="020F0704030504030204" pitchFamily="34" charset="0"/>
              </a:rPr>
              <a:t>Initiatives, methods, and policy directions used in Europe </a:t>
            </a:r>
            <a:r>
              <a:rPr lang="en-GB" sz="2800" dirty="0" smtClean="0">
                <a:solidFill>
                  <a:srgbClr val="770280"/>
                </a:solidFill>
                <a:latin typeface="Arial Rounded MT Bold" panose="020F0704030504030204" pitchFamily="34" charset="0"/>
              </a:rPr>
              <a:t>for revitalizing </a:t>
            </a:r>
            <a:r>
              <a:rPr lang="en-GB" sz="2800" dirty="0">
                <a:solidFill>
                  <a:srgbClr val="770280"/>
                </a:solidFill>
                <a:latin typeface="Arial Rounded MT Bold" panose="020F0704030504030204" pitchFamily="34" charset="0"/>
              </a:rPr>
              <a:t>arts and culture in </a:t>
            </a:r>
            <a:r>
              <a:rPr lang="en-GB" sz="2800" dirty="0" smtClean="0">
                <a:solidFill>
                  <a:srgbClr val="770280"/>
                </a:solidFill>
                <a:latin typeface="Arial Rounded MT Bold" panose="020F0704030504030204" pitchFamily="34" charset="0"/>
              </a:rPr>
              <a:t>rural communities </a:t>
            </a:r>
            <a:r>
              <a:rPr lang="en-US" sz="2800" dirty="0" smtClean="0">
                <a:solidFill>
                  <a:srgbClr val="770280"/>
                </a:solidFill>
                <a:latin typeface="Arial Rounded MT Bold" panose="020F0704030504030204" pitchFamily="34" charset="0"/>
              </a:rPr>
              <a:t>(15)</a:t>
            </a:r>
            <a:endParaRPr lang="en-IE" sz="2800" dirty="0"/>
          </a:p>
        </p:txBody>
      </p:sp>
      <p:sp>
        <p:nvSpPr>
          <p:cNvPr id="4" name="Content Placeholder 3"/>
          <p:cNvSpPr>
            <a:spLocks noGrp="1"/>
          </p:cNvSpPr>
          <p:nvPr>
            <p:ph sz="half" idx="2"/>
          </p:nvPr>
        </p:nvSpPr>
        <p:spPr>
          <a:xfrm>
            <a:off x="354360" y="2205675"/>
            <a:ext cx="8435280" cy="3888432"/>
          </a:xfrm>
        </p:spPr>
        <p:txBody>
          <a:bodyPr>
            <a:noAutofit/>
          </a:bodyPr>
          <a:lstStyle/>
          <a:p>
            <a:pPr marL="0" indent="0" algn="just">
              <a:buNone/>
            </a:pPr>
            <a:r>
              <a:rPr lang="en-GB" sz="1800" b="1" dirty="0">
                <a:solidFill>
                  <a:srgbClr val="770280"/>
                </a:solidFill>
                <a:latin typeface="Arial" panose="020B0604020202020204" pitchFamily="34" charset="0"/>
                <a:cs typeface="Arial" panose="020B0604020202020204" pitchFamily="34" charset="0"/>
              </a:rPr>
              <a:t>Systematic and synergetic approaches towards revitalizing rural communities through arts and </a:t>
            </a:r>
            <a:r>
              <a:rPr lang="en-GB" sz="1800" b="1" dirty="0" smtClean="0">
                <a:solidFill>
                  <a:srgbClr val="770280"/>
                </a:solidFill>
                <a:latin typeface="Arial" panose="020B0604020202020204" pitchFamily="34" charset="0"/>
                <a:cs typeface="Arial" panose="020B0604020202020204" pitchFamily="34" charset="0"/>
              </a:rPr>
              <a:t>culture</a:t>
            </a:r>
          </a:p>
          <a:p>
            <a:pPr marL="0" indent="0" algn="just">
              <a:buNone/>
            </a:pPr>
            <a:endParaRPr lang="en-GB" sz="1800" b="1" dirty="0">
              <a:solidFill>
                <a:srgbClr val="77028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Many European countries realize that revitalizing rural communities through culture is not a “one-man-show” and should be done in close cooperation with all players and stakeholders in a region </a:t>
            </a:r>
            <a:endParaRPr lang="en-GB" sz="1800" dirty="0" smtClean="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local </a:t>
            </a:r>
            <a:r>
              <a:rPr lang="en-GB" sz="1800" dirty="0">
                <a:solidFill>
                  <a:srgbClr val="002060"/>
                </a:solidFill>
                <a:latin typeface="Arial" panose="020B0604020202020204" pitchFamily="34" charset="0"/>
                <a:cs typeface="Arial" panose="020B0604020202020204" pitchFamily="34" charset="0"/>
              </a:rPr>
              <a:t>government, </a:t>
            </a:r>
            <a:endParaRPr lang="en-GB" sz="1800" dirty="0" smtClean="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business</a:t>
            </a:r>
            <a:r>
              <a:rPr lang="en-GB" sz="1800" dirty="0">
                <a:solidFill>
                  <a:srgbClr val="002060"/>
                </a:solidFill>
                <a:latin typeface="Arial" panose="020B0604020202020204" pitchFamily="34" charset="0"/>
                <a:cs typeface="Arial" panose="020B0604020202020204" pitchFamily="34" charset="0"/>
              </a:rPr>
              <a:t>, </a:t>
            </a:r>
            <a:endParaRPr lang="en-GB" sz="1800" dirty="0" smtClean="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agricultural </a:t>
            </a:r>
            <a:r>
              <a:rPr lang="en-GB" sz="1800" dirty="0">
                <a:solidFill>
                  <a:srgbClr val="002060"/>
                </a:solidFill>
                <a:latin typeface="Arial" panose="020B0604020202020204" pitchFamily="34" charset="0"/>
                <a:cs typeface="Arial" panose="020B0604020202020204" pitchFamily="34" charset="0"/>
              </a:rPr>
              <a:t>organizations, </a:t>
            </a:r>
            <a:endParaRPr lang="en-GB" sz="1800" dirty="0" smtClean="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environmental </a:t>
            </a:r>
            <a:r>
              <a:rPr lang="en-GB" sz="1800" dirty="0">
                <a:solidFill>
                  <a:srgbClr val="002060"/>
                </a:solidFill>
                <a:latin typeface="Arial" panose="020B0604020202020204" pitchFamily="34" charset="0"/>
                <a:cs typeface="Arial" panose="020B0604020202020204" pitchFamily="34" charset="0"/>
              </a:rPr>
              <a:t>organizations</a:t>
            </a:r>
            <a:r>
              <a:rPr lang="en-GB" sz="1800" dirty="0" smtClean="0">
                <a:solidFill>
                  <a:srgbClr val="002060"/>
                </a:solidFill>
                <a:latin typeface="Arial" panose="020B0604020202020204" pitchFamily="34" charset="0"/>
                <a:cs typeface="Arial" panose="020B0604020202020204" pitchFamily="34" charset="0"/>
              </a:rPr>
              <a:t>,</a:t>
            </a: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organizations </a:t>
            </a:r>
            <a:r>
              <a:rPr lang="en-GB" sz="1800" dirty="0">
                <a:solidFill>
                  <a:srgbClr val="002060"/>
                </a:solidFill>
                <a:latin typeface="Arial" panose="020B0604020202020204" pitchFamily="34" charset="0"/>
                <a:cs typeface="Arial" panose="020B0604020202020204" pitchFamily="34" charset="0"/>
              </a:rPr>
              <a:t>dealing with social, educational, and health issues. </a:t>
            </a: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2279945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 calcmode="lin" valueType="num">
                                      <p:cBhvr additive="base">
                                        <p:cTn id="1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normAutofit/>
          </a:bodyPr>
          <a:lstStyle/>
          <a:p>
            <a:r>
              <a:rPr lang="en-GB" sz="2800" dirty="0">
                <a:solidFill>
                  <a:srgbClr val="770280"/>
                </a:solidFill>
                <a:latin typeface="Arial Rounded MT Bold" panose="020F0704030504030204" pitchFamily="34" charset="0"/>
              </a:rPr>
              <a:t>Initiatives, methods, and policy directions used in Europe </a:t>
            </a:r>
            <a:r>
              <a:rPr lang="en-GB" sz="2800" dirty="0" smtClean="0">
                <a:solidFill>
                  <a:srgbClr val="770280"/>
                </a:solidFill>
                <a:latin typeface="Arial Rounded MT Bold" panose="020F0704030504030204" pitchFamily="34" charset="0"/>
              </a:rPr>
              <a:t>for revitalizing </a:t>
            </a:r>
            <a:r>
              <a:rPr lang="en-GB" sz="2800" dirty="0">
                <a:solidFill>
                  <a:srgbClr val="770280"/>
                </a:solidFill>
                <a:latin typeface="Arial Rounded MT Bold" panose="020F0704030504030204" pitchFamily="34" charset="0"/>
              </a:rPr>
              <a:t>arts and culture in </a:t>
            </a:r>
            <a:r>
              <a:rPr lang="en-GB" sz="2800" dirty="0" smtClean="0">
                <a:solidFill>
                  <a:srgbClr val="770280"/>
                </a:solidFill>
                <a:latin typeface="Arial Rounded MT Bold" panose="020F0704030504030204" pitchFamily="34" charset="0"/>
              </a:rPr>
              <a:t>rural communities </a:t>
            </a:r>
            <a:r>
              <a:rPr lang="en-US" sz="2800" dirty="0" smtClean="0">
                <a:solidFill>
                  <a:srgbClr val="770280"/>
                </a:solidFill>
                <a:latin typeface="Arial Rounded MT Bold" panose="020F0704030504030204" pitchFamily="34" charset="0"/>
              </a:rPr>
              <a:t>(16)</a:t>
            </a:r>
            <a:endParaRPr lang="en-IE" sz="2800" dirty="0"/>
          </a:p>
        </p:txBody>
      </p:sp>
      <p:sp>
        <p:nvSpPr>
          <p:cNvPr id="4" name="Content Placeholder 3"/>
          <p:cNvSpPr>
            <a:spLocks noGrp="1"/>
          </p:cNvSpPr>
          <p:nvPr>
            <p:ph sz="half" idx="2"/>
          </p:nvPr>
        </p:nvSpPr>
        <p:spPr>
          <a:xfrm>
            <a:off x="354360" y="2205675"/>
            <a:ext cx="8435280" cy="3888432"/>
          </a:xfrm>
        </p:spPr>
        <p:txBody>
          <a:bodyPr>
            <a:noAutofit/>
          </a:bodyPr>
          <a:lstStyle/>
          <a:p>
            <a:pPr marL="0" indent="0" algn="just">
              <a:buNone/>
            </a:pPr>
            <a:r>
              <a:rPr lang="en-GB" sz="1800" b="1" dirty="0">
                <a:solidFill>
                  <a:srgbClr val="770280"/>
                </a:solidFill>
                <a:latin typeface="Arial" panose="020B0604020202020204" pitchFamily="34" charset="0"/>
                <a:cs typeface="Arial" panose="020B0604020202020204" pitchFamily="34" charset="0"/>
              </a:rPr>
              <a:t>Systematic and synergetic approaches towards revitalizing rural communities through arts and </a:t>
            </a:r>
            <a:r>
              <a:rPr lang="en-GB" sz="1800" b="1" dirty="0" smtClean="0">
                <a:solidFill>
                  <a:srgbClr val="770280"/>
                </a:solidFill>
                <a:latin typeface="Arial" panose="020B0604020202020204" pitchFamily="34" charset="0"/>
                <a:cs typeface="Arial" panose="020B0604020202020204" pitchFamily="34" charset="0"/>
              </a:rPr>
              <a:t>culture</a:t>
            </a:r>
          </a:p>
          <a:p>
            <a:pPr marL="0" indent="0" algn="just">
              <a:buNone/>
            </a:pPr>
            <a:endParaRPr lang="en-GB" sz="1800" b="1" dirty="0">
              <a:solidFill>
                <a:srgbClr val="77028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Treating culture as part of the overall development of an area </a:t>
            </a:r>
            <a:r>
              <a:rPr lang="en-GB" sz="1800" dirty="0" smtClean="0">
                <a:solidFill>
                  <a:srgbClr val="002060"/>
                </a:solidFill>
                <a:latin typeface="Arial" panose="020B0604020202020204" pitchFamily="34" charset="0"/>
                <a:cs typeface="Arial" panose="020B0604020202020204" pitchFamily="34" charset="0"/>
              </a:rPr>
              <a:t>also </a:t>
            </a:r>
            <a:r>
              <a:rPr lang="en-GB" sz="1800" dirty="0">
                <a:solidFill>
                  <a:srgbClr val="002060"/>
                </a:solidFill>
                <a:latin typeface="Arial" panose="020B0604020202020204" pitchFamily="34" charset="0"/>
                <a:cs typeface="Arial" panose="020B0604020202020204" pitchFamily="34" charset="0"/>
              </a:rPr>
              <a:t>increases employment opportunities – a strong motivation factor for people to live and create in peripheral areas. </a:t>
            </a: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Effectively </a:t>
            </a:r>
            <a:r>
              <a:rPr lang="en-GB" sz="1800" dirty="0">
                <a:solidFill>
                  <a:srgbClr val="002060"/>
                </a:solidFill>
                <a:latin typeface="Arial" panose="020B0604020202020204" pitchFamily="34" charset="0"/>
                <a:cs typeface="Arial" panose="020B0604020202020204" pitchFamily="34" charset="0"/>
              </a:rPr>
              <a:t>using existing infrastructure, revitalizing abandoned areas, and improving facilities for isolated communities to create more attractive and open spaces requires a long-term public–private partnership as </a:t>
            </a:r>
            <a:r>
              <a:rPr lang="en-GB" sz="1800" dirty="0" smtClean="0">
                <a:solidFill>
                  <a:srgbClr val="002060"/>
                </a:solidFill>
                <a:latin typeface="Arial" panose="020B0604020202020204" pitchFamily="34" charset="0"/>
                <a:cs typeface="Arial" panose="020B0604020202020204" pitchFamily="34" charset="0"/>
              </a:rPr>
              <a:t>well.</a:t>
            </a:r>
            <a:endParaRPr lang="en-GB" sz="1800" dirty="0">
              <a:solidFill>
                <a:srgbClr val="002060"/>
              </a:solidFill>
              <a:latin typeface="Arial" panose="020B0604020202020204" pitchFamily="34" charset="0"/>
              <a:cs typeface="Arial" panose="020B0604020202020204" pitchFamily="34" charset="0"/>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2246691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Autofit/>
          </a:bodyPr>
          <a:lstStyle/>
          <a:p>
            <a:r>
              <a:rPr lang="en-GB" sz="2800" dirty="0">
                <a:solidFill>
                  <a:srgbClr val="770280"/>
                </a:solidFill>
                <a:latin typeface="Arial Rounded MT Bold" panose="020F0704030504030204" pitchFamily="34" charset="0"/>
              </a:rPr>
              <a:t>Topic 2: Knowledge of how culture can help to revive remote areas</a:t>
            </a:r>
          </a:p>
        </p:txBody>
      </p:sp>
      <p:sp>
        <p:nvSpPr>
          <p:cNvPr id="3" name="Content Placeholder 2"/>
          <p:cNvSpPr>
            <a:spLocks noGrp="1"/>
          </p:cNvSpPr>
          <p:nvPr>
            <p:ph idx="1"/>
          </p:nvPr>
        </p:nvSpPr>
        <p:spPr/>
        <p:txBody>
          <a:bodyPr>
            <a:noAutofit/>
          </a:bodyPr>
          <a:lstStyle/>
          <a:p>
            <a:pPr>
              <a:buNone/>
            </a:pPr>
            <a:r>
              <a:rPr lang="en-IE" sz="1800" dirty="0">
                <a:solidFill>
                  <a:srgbClr val="002060"/>
                </a:solidFill>
                <a:latin typeface="Arial" panose="020B0604020202020204" pitchFamily="34" charset="0"/>
                <a:cs typeface="Arial" panose="020B0604020202020204" pitchFamily="34" charset="0"/>
              </a:rPr>
              <a:t>Module </a:t>
            </a:r>
            <a:r>
              <a:rPr lang="en-IE" sz="1800" dirty="0" smtClean="0">
                <a:solidFill>
                  <a:srgbClr val="002060"/>
                </a:solidFill>
                <a:latin typeface="Arial" panose="020B0604020202020204" pitchFamily="34" charset="0"/>
                <a:cs typeface="Arial" panose="020B0604020202020204" pitchFamily="34" charset="0"/>
              </a:rPr>
              <a:t>Overview</a:t>
            </a:r>
          </a:p>
          <a:p>
            <a:pPr>
              <a:buNone/>
            </a:pPr>
            <a:endParaRPr lang="en-IE" sz="1800" dirty="0">
              <a:solidFill>
                <a:srgbClr val="002060"/>
              </a:solidFill>
              <a:latin typeface="Arial" panose="020B0604020202020204" pitchFamily="34" charset="0"/>
              <a:cs typeface="Arial" panose="020B0604020202020204" pitchFamily="34" charset="0"/>
            </a:endParaRPr>
          </a:p>
          <a:p>
            <a:pPr marL="0" lvl="0" indent="0">
              <a:buNone/>
            </a:pPr>
            <a:r>
              <a:rPr lang="en-IE" sz="1800" dirty="0">
                <a:solidFill>
                  <a:srgbClr val="002060"/>
                </a:solidFill>
                <a:latin typeface="Arial" panose="020B0604020202020204" pitchFamily="34" charset="0"/>
                <a:cs typeface="Arial" panose="020B0604020202020204" pitchFamily="34" charset="0"/>
              </a:rPr>
              <a:t>This module introduces learners to the topic of </a:t>
            </a:r>
            <a:r>
              <a:rPr lang="en-GB" sz="1800" dirty="0">
                <a:solidFill>
                  <a:srgbClr val="002060"/>
                </a:solidFill>
                <a:latin typeface="Arial" panose="020B0604020202020204" pitchFamily="34" charset="0"/>
                <a:cs typeface="Arial" panose="020B0604020202020204" pitchFamily="34" charset="0"/>
              </a:rPr>
              <a:t>k</a:t>
            </a:r>
            <a:r>
              <a:rPr lang="en-GB" sz="1800" dirty="0" smtClean="0">
                <a:solidFill>
                  <a:srgbClr val="002060"/>
                </a:solidFill>
                <a:latin typeface="Arial" panose="020B0604020202020204" pitchFamily="34" charset="0"/>
                <a:cs typeface="Arial" panose="020B0604020202020204" pitchFamily="34" charset="0"/>
              </a:rPr>
              <a:t>nowledge </a:t>
            </a:r>
            <a:r>
              <a:rPr lang="en-GB" sz="1800" dirty="0">
                <a:solidFill>
                  <a:srgbClr val="002060"/>
                </a:solidFill>
                <a:latin typeface="Arial" panose="020B0604020202020204" pitchFamily="34" charset="0"/>
                <a:cs typeface="Arial" panose="020B0604020202020204" pitchFamily="34" charset="0"/>
              </a:rPr>
              <a:t>of how culture can help to revive remote areas</a:t>
            </a:r>
            <a:r>
              <a:rPr lang="en-IE" sz="1800" dirty="0" smtClean="0">
                <a:solidFill>
                  <a:srgbClr val="002060"/>
                </a:solidFill>
                <a:latin typeface="Arial" panose="020B0604020202020204" pitchFamily="34" charset="0"/>
                <a:cs typeface="Arial" panose="020B0604020202020204" pitchFamily="34" charset="0"/>
              </a:rPr>
              <a:t>.</a:t>
            </a:r>
            <a:endParaRPr lang="en-IE" sz="1800" dirty="0">
              <a:solidFill>
                <a:srgbClr val="002060"/>
              </a:solidFill>
              <a:latin typeface="Arial" panose="020B0604020202020204" pitchFamily="34" charset="0"/>
              <a:cs typeface="Arial" panose="020B0604020202020204" pitchFamily="34" charset="0"/>
            </a:endParaRPr>
          </a:p>
          <a:p>
            <a:pPr marL="0" lvl="0" indent="0">
              <a:buNone/>
            </a:pPr>
            <a:endParaRPr lang="en-GB" sz="1800" dirty="0">
              <a:solidFill>
                <a:srgbClr val="002060"/>
              </a:solidFill>
              <a:latin typeface="Arial" panose="020B0604020202020204" pitchFamily="34" charset="0"/>
              <a:cs typeface="Arial" panose="020B0604020202020204" pitchFamily="34" charset="0"/>
            </a:endParaRPr>
          </a:p>
          <a:p>
            <a:pPr marL="0" lvl="0" indent="0">
              <a:buNone/>
            </a:pPr>
            <a:r>
              <a:rPr lang="en-IE" sz="1800" dirty="0" smtClean="0">
                <a:solidFill>
                  <a:srgbClr val="002060"/>
                </a:solidFill>
                <a:latin typeface="Arial" panose="020B0604020202020204" pitchFamily="34" charset="0"/>
                <a:cs typeface="Arial" panose="020B0604020202020204" pitchFamily="34" charset="0"/>
              </a:rPr>
              <a:t>The </a:t>
            </a:r>
            <a:r>
              <a:rPr lang="en-IE" sz="1800" dirty="0">
                <a:solidFill>
                  <a:srgbClr val="002060"/>
                </a:solidFill>
                <a:latin typeface="Arial" panose="020B0604020202020204" pitchFamily="34" charset="0"/>
                <a:cs typeface="Arial" panose="020B0604020202020204" pitchFamily="34" charset="0"/>
              </a:rPr>
              <a:t>module is broken </a:t>
            </a:r>
            <a:r>
              <a:rPr lang="en-IE" sz="1800" dirty="0" smtClean="0">
                <a:solidFill>
                  <a:srgbClr val="002060"/>
                </a:solidFill>
                <a:latin typeface="Arial" panose="020B0604020202020204" pitchFamily="34" charset="0"/>
                <a:cs typeface="Arial" panose="020B0604020202020204" pitchFamily="34" charset="0"/>
              </a:rPr>
              <a:t>down </a:t>
            </a:r>
            <a:r>
              <a:rPr lang="en-IE" sz="1800" dirty="0">
                <a:solidFill>
                  <a:srgbClr val="002060"/>
                </a:solidFill>
                <a:latin typeface="Arial" panose="020B0604020202020204" pitchFamily="34" charset="0"/>
                <a:cs typeface="Arial" panose="020B0604020202020204" pitchFamily="34" charset="0"/>
              </a:rPr>
              <a:t>as follows</a:t>
            </a:r>
            <a:r>
              <a:rPr lang="en-IE" sz="1800" dirty="0" smtClean="0">
                <a:solidFill>
                  <a:srgbClr val="002060"/>
                </a:solidFill>
                <a:latin typeface="Arial" panose="020B0604020202020204" pitchFamily="34" charset="0"/>
                <a:cs typeface="Arial" panose="020B0604020202020204" pitchFamily="34" charset="0"/>
              </a:rPr>
              <a:t>:</a:t>
            </a:r>
          </a:p>
          <a:p>
            <a:pPr lvl="0">
              <a:buFont typeface="Wingdings" panose="05000000000000000000" pitchFamily="2" charset="2"/>
              <a:buChar char="Ø"/>
            </a:pPr>
            <a:r>
              <a:rPr lang="en-IE" sz="1800" dirty="0" smtClean="0">
                <a:solidFill>
                  <a:srgbClr val="002060"/>
                </a:solidFill>
                <a:latin typeface="Arial" panose="020B0604020202020204" pitchFamily="34" charset="0"/>
                <a:cs typeface="Arial" panose="020B0604020202020204" pitchFamily="34" charset="0"/>
              </a:rPr>
              <a:t>Introduction;</a:t>
            </a:r>
            <a:endParaRPr lang="en-IE" sz="1800" dirty="0">
              <a:solidFill>
                <a:srgbClr val="002060"/>
              </a:solidFill>
              <a:latin typeface="Arial" panose="020B0604020202020204" pitchFamily="34" charset="0"/>
              <a:cs typeface="Arial" panose="020B0604020202020204" pitchFamily="34" charset="0"/>
            </a:endParaRPr>
          </a:p>
          <a:p>
            <a:pPr lvl="0">
              <a:buFont typeface="Wingdings" panose="05000000000000000000" pitchFamily="2" charset="2"/>
              <a:buChar char="Ø"/>
            </a:pPr>
            <a:r>
              <a:rPr lang="en-IE" sz="1800" dirty="0" smtClean="0">
                <a:solidFill>
                  <a:srgbClr val="002060"/>
                </a:solidFill>
                <a:latin typeface="Arial" panose="020B0604020202020204" pitchFamily="34" charset="0"/>
                <a:cs typeface="Arial" panose="020B0604020202020204" pitchFamily="34" charset="0"/>
              </a:rPr>
              <a:t>Definitions: rural, arts &amp; culture;</a:t>
            </a:r>
            <a:endParaRPr lang="en-IE" sz="1800" dirty="0">
              <a:solidFill>
                <a:srgbClr val="002060"/>
              </a:solidFill>
              <a:latin typeface="Arial" panose="020B0604020202020204" pitchFamily="34" charset="0"/>
              <a:cs typeface="Arial" panose="020B0604020202020204" pitchFamily="34" charset="0"/>
            </a:endParaRPr>
          </a:p>
          <a:p>
            <a:pPr>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Rural </a:t>
            </a:r>
            <a:r>
              <a:rPr lang="en-GB" sz="1800" dirty="0">
                <a:solidFill>
                  <a:srgbClr val="002060"/>
                </a:solidFill>
                <a:latin typeface="Arial" panose="020B0604020202020204" pitchFamily="34" charset="0"/>
                <a:cs typeface="Arial" panose="020B0604020202020204" pitchFamily="34" charset="0"/>
              </a:rPr>
              <a:t>communities – sustainable </a:t>
            </a:r>
            <a:r>
              <a:rPr lang="en-GB" sz="1800" dirty="0" smtClean="0">
                <a:solidFill>
                  <a:srgbClr val="002060"/>
                </a:solidFill>
                <a:latin typeface="Arial" panose="020B0604020202020204" pitchFamily="34" charset="0"/>
                <a:cs typeface="Arial" panose="020B0604020202020204" pitchFamily="34" charset="0"/>
              </a:rPr>
              <a:t>communities;</a:t>
            </a:r>
            <a:endParaRPr lang="en-IE" sz="1800" dirty="0">
              <a:solidFill>
                <a:srgbClr val="002060"/>
              </a:solidFill>
              <a:latin typeface="Arial" panose="020B0604020202020204" pitchFamily="34" charset="0"/>
              <a:cs typeface="Arial" panose="020B0604020202020204" pitchFamily="34" charset="0"/>
            </a:endParaRPr>
          </a:p>
          <a:p>
            <a:pPr>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Culture </a:t>
            </a:r>
            <a:r>
              <a:rPr lang="en-GB" sz="1800" dirty="0">
                <a:solidFill>
                  <a:srgbClr val="002060"/>
                </a:solidFill>
                <a:latin typeface="Arial" panose="020B0604020202020204" pitchFamily="34" charset="0"/>
                <a:cs typeface="Arial" panose="020B0604020202020204" pitchFamily="34" charset="0"/>
              </a:rPr>
              <a:t>and arts in a territory: Between traditions and </a:t>
            </a:r>
            <a:r>
              <a:rPr lang="en-GB" sz="1800" dirty="0" smtClean="0">
                <a:solidFill>
                  <a:srgbClr val="002060"/>
                </a:solidFill>
                <a:latin typeface="Arial" panose="020B0604020202020204" pitchFamily="34" charset="0"/>
                <a:cs typeface="Arial" panose="020B0604020202020204" pitchFamily="34" charset="0"/>
              </a:rPr>
              <a:t>innovations;</a:t>
            </a:r>
            <a:endParaRPr lang="en-IE" sz="1800" dirty="0">
              <a:solidFill>
                <a:srgbClr val="002060"/>
              </a:solidFill>
              <a:latin typeface="Arial" panose="020B0604020202020204" pitchFamily="34" charset="0"/>
              <a:cs typeface="Arial" panose="020B0604020202020204" pitchFamily="34" charset="0"/>
            </a:endParaRPr>
          </a:p>
          <a:p>
            <a:pPr>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Key </a:t>
            </a:r>
            <a:r>
              <a:rPr lang="en-GB" sz="1800" dirty="0">
                <a:solidFill>
                  <a:srgbClr val="002060"/>
                </a:solidFill>
                <a:latin typeface="Arial" panose="020B0604020202020204" pitchFamily="34" charset="0"/>
                <a:cs typeface="Arial" panose="020B0604020202020204" pitchFamily="34" charset="0"/>
              </a:rPr>
              <a:t>issues discussed in </a:t>
            </a:r>
            <a:r>
              <a:rPr lang="en-GB" sz="1800" dirty="0" smtClean="0">
                <a:solidFill>
                  <a:srgbClr val="002060"/>
                </a:solidFill>
                <a:latin typeface="Arial" panose="020B0604020202020204" pitchFamily="34" charset="0"/>
                <a:cs typeface="Arial" panose="020B0604020202020204" pitchFamily="34" charset="0"/>
              </a:rPr>
              <a:t>Europe;</a:t>
            </a:r>
          </a:p>
          <a:p>
            <a:pPr>
              <a:buFont typeface="Wingdings" panose="05000000000000000000" pitchFamily="2" charset="2"/>
              <a:buChar char="Ø"/>
            </a:pPr>
            <a:r>
              <a:rPr lang="en-GB" sz="1800" dirty="0">
                <a:solidFill>
                  <a:srgbClr val="002060"/>
                </a:solidFill>
                <a:latin typeface="Arial" panose="020B0604020202020204" pitchFamily="34" charset="0"/>
                <a:cs typeface="Arial" panose="020B0604020202020204" pitchFamily="34" charset="0"/>
              </a:rPr>
              <a:t>Initiatives, methods, and policy directions used in Europe for revitalizing arts and culture in rural </a:t>
            </a:r>
            <a:r>
              <a:rPr lang="en-GB" sz="1800" dirty="0" smtClean="0">
                <a:solidFill>
                  <a:srgbClr val="002060"/>
                </a:solidFill>
                <a:latin typeface="Arial" panose="020B0604020202020204" pitchFamily="34" charset="0"/>
                <a:cs typeface="Arial" panose="020B0604020202020204" pitchFamily="34" charset="0"/>
              </a:rPr>
              <a:t>communities;</a:t>
            </a:r>
          </a:p>
          <a:p>
            <a:pPr>
              <a:buFont typeface="Wingdings" panose="05000000000000000000" pitchFamily="2" charset="2"/>
              <a:buChar char="Ø"/>
            </a:pPr>
            <a:r>
              <a:rPr lang="en-GB" sz="1800" dirty="0">
                <a:solidFill>
                  <a:srgbClr val="002060"/>
                </a:solidFill>
                <a:latin typeface="Arial" panose="020B0604020202020204" pitchFamily="34" charset="0"/>
                <a:cs typeface="Arial" panose="020B0604020202020204" pitchFamily="34" charset="0"/>
              </a:rPr>
              <a:t>Good practice projects in rural </a:t>
            </a:r>
            <a:r>
              <a:rPr lang="en-GB" sz="1800" dirty="0" smtClean="0">
                <a:solidFill>
                  <a:srgbClr val="002060"/>
                </a:solidFill>
                <a:latin typeface="Arial" panose="020B0604020202020204" pitchFamily="34" charset="0"/>
                <a:cs typeface="Arial" panose="020B0604020202020204" pitchFamily="34" charset="0"/>
              </a:rPr>
              <a:t>regions.</a:t>
            </a:r>
            <a:endParaRPr lang="en-IE" sz="1800" dirty="0">
              <a:solidFill>
                <a:srgbClr val="002060"/>
              </a:solidFill>
              <a:latin typeface="Arial" panose="020B0604020202020204" pitchFamily="34" charset="0"/>
              <a:cs typeface="Arial" panose="020B0604020202020204" pitchFamily="34" charset="0"/>
            </a:endParaRPr>
          </a:p>
        </p:txBody>
      </p:sp>
      <p:pic>
        <p:nvPicPr>
          <p:cNvPr id="4" name="Imagem 3"/>
          <p:cNvPicPr>
            <a:picLocks noChangeAspect="1"/>
          </p:cNvPicPr>
          <p:nvPr/>
        </p:nvPicPr>
        <p:blipFill>
          <a:blip r:embed="rId2"/>
          <a:stretch>
            <a:fillRect/>
          </a:stretch>
        </p:blipFill>
        <p:spPr>
          <a:xfrm>
            <a:off x="7164288" y="6126163"/>
            <a:ext cx="1871634" cy="670618"/>
          </a:xfrm>
          <a:prstGeom prst="rect">
            <a:avLst/>
          </a:prstGeom>
        </p:spPr>
      </p:pic>
      <p:pic>
        <p:nvPicPr>
          <p:cNvPr id="7" name="Imagem 6"/>
          <p:cNvPicPr>
            <a:picLocks noChangeAspect="1"/>
          </p:cNvPicPr>
          <p:nvPr/>
        </p:nvPicPr>
        <p:blipFill>
          <a:blip r:embed="rId3"/>
          <a:stretch>
            <a:fillRect/>
          </a:stretch>
        </p:blipFill>
        <p:spPr>
          <a:xfrm>
            <a:off x="179512" y="6202596"/>
            <a:ext cx="2026568" cy="574953"/>
          </a:xfrm>
          <a:prstGeom prst="rect">
            <a:avLst/>
          </a:prstGeom>
        </p:spPr>
      </p:pic>
    </p:spTree>
    <p:extLst>
      <p:ext uri="{BB962C8B-B14F-4D97-AF65-F5344CB8AC3E}">
        <p14:creationId xmlns:p14="http://schemas.microsoft.com/office/powerpoint/2010/main" val="55213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additive="base">
                                        <p:cTn id="1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 calcmode="lin" valueType="num">
                                      <p:cBhvr additive="base">
                                        <p:cTn id="1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 calcmode="lin" valueType="num">
                                      <p:cBhvr additive="base">
                                        <p:cTn id="2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 calcmode="lin" valueType="num">
                                      <p:cBhvr additive="base">
                                        <p:cTn id="3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 calcmode="lin" valueType="num">
                                      <p:cBhvr additive="base">
                                        <p:cTn id="3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 calcmode="lin" valueType="num">
                                      <p:cBhvr additive="base">
                                        <p:cTn id="4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 calcmode="lin" valueType="num">
                                      <p:cBhvr additive="base">
                                        <p:cTn id="48"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6210"/>
          </a:xfrm>
        </p:spPr>
        <p:txBody>
          <a:bodyPr>
            <a:normAutofit/>
          </a:bodyPr>
          <a:lstStyle/>
          <a:p>
            <a:r>
              <a:rPr lang="en-GB" sz="2800" dirty="0">
                <a:solidFill>
                  <a:srgbClr val="770280"/>
                </a:solidFill>
                <a:latin typeface="Arial Rounded MT Bold" panose="020F0704030504030204" pitchFamily="34" charset="0"/>
              </a:rPr>
              <a:t>Initiatives, methods, and policy directions used in Europe </a:t>
            </a:r>
            <a:r>
              <a:rPr lang="en-GB" sz="2800" dirty="0" smtClean="0">
                <a:solidFill>
                  <a:srgbClr val="770280"/>
                </a:solidFill>
                <a:latin typeface="Arial Rounded MT Bold" panose="020F0704030504030204" pitchFamily="34" charset="0"/>
              </a:rPr>
              <a:t>for revitalizing </a:t>
            </a:r>
            <a:r>
              <a:rPr lang="en-GB" sz="2800" dirty="0">
                <a:solidFill>
                  <a:srgbClr val="770280"/>
                </a:solidFill>
                <a:latin typeface="Arial Rounded MT Bold" panose="020F0704030504030204" pitchFamily="34" charset="0"/>
              </a:rPr>
              <a:t>arts and culture in </a:t>
            </a:r>
            <a:r>
              <a:rPr lang="en-GB" sz="2800" dirty="0" smtClean="0">
                <a:solidFill>
                  <a:srgbClr val="770280"/>
                </a:solidFill>
                <a:latin typeface="Arial Rounded MT Bold" panose="020F0704030504030204" pitchFamily="34" charset="0"/>
              </a:rPr>
              <a:t>rural communities </a:t>
            </a:r>
            <a:r>
              <a:rPr lang="en-US" sz="2800" dirty="0" smtClean="0">
                <a:solidFill>
                  <a:srgbClr val="770280"/>
                </a:solidFill>
                <a:latin typeface="Arial Rounded MT Bold" panose="020F0704030504030204" pitchFamily="34" charset="0"/>
              </a:rPr>
              <a:t>(17)</a:t>
            </a:r>
            <a:endParaRPr lang="en-IE" sz="2800" dirty="0"/>
          </a:p>
        </p:txBody>
      </p:sp>
      <p:sp>
        <p:nvSpPr>
          <p:cNvPr id="4" name="Content Placeholder 3"/>
          <p:cNvSpPr>
            <a:spLocks noGrp="1"/>
          </p:cNvSpPr>
          <p:nvPr>
            <p:ph sz="half" idx="2"/>
          </p:nvPr>
        </p:nvSpPr>
        <p:spPr>
          <a:xfrm>
            <a:off x="354360" y="2205675"/>
            <a:ext cx="8435280" cy="3888432"/>
          </a:xfrm>
        </p:spPr>
        <p:txBody>
          <a:bodyPr>
            <a:noAutofit/>
          </a:bodyPr>
          <a:lstStyle/>
          <a:p>
            <a:pPr marL="0" indent="0" algn="just">
              <a:buNone/>
            </a:pPr>
            <a:r>
              <a:rPr lang="en-GB" sz="1800" b="1" dirty="0">
                <a:solidFill>
                  <a:srgbClr val="770280"/>
                </a:solidFill>
                <a:latin typeface="Arial" panose="020B0604020202020204" pitchFamily="34" charset="0"/>
                <a:cs typeface="Arial" panose="020B0604020202020204" pitchFamily="34" charset="0"/>
              </a:rPr>
              <a:t>Systematic and synergetic approaches towards revitalizing rural communities through arts and </a:t>
            </a:r>
            <a:r>
              <a:rPr lang="en-GB" sz="1800" b="1" dirty="0" smtClean="0">
                <a:solidFill>
                  <a:srgbClr val="770280"/>
                </a:solidFill>
                <a:latin typeface="Arial" panose="020B0604020202020204" pitchFamily="34" charset="0"/>
                <a:cs typeface="Arial" panose="020B0604020202020204" pitchFamily="34" charset="0"/>
              </a:rPr>
              <a:t>culture</a:t>
            </a:r>
          </a:p>
          <a:p>
            <a:pPr marL="0" indent="0" algn="just">
              <a:buNone/>
            </a:pPr>
            <a:endParaRPr lang="en-GB" sz="1800" b="1" dirty="0">
              <a:solidFill>
                <a:srgbClr val="77028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Solutions to other important problems may be found only in well-elaborated partnership frameworks. For example</a:t>
            </a:r>
            <a:r>
              <a:rPr lang="en-GB" sz="1800" dirty="0" smtClean="0">
                <a:solidFill>
                  <a:srgbClr val="002060"/>
                </a:solidFill>
                <a:latin typeface="Arial" panose="020B0604020202020204" pitchFamily="34" charset="0"/>
                <a:cs typeface="Arial" panose="020B0604020202020204" pitchFamily="34" charset="0"/>
              </a:rPr>
              <a:t>:</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The </a:t>
            </a:r>
            <a:r>
              <a:rPr lang="en-GB" sz="1800" dirty="0">
                <a:solidFill>
                  <a:srgbClr val="002060"/>
                </a:solidFill>
                <a:latin typeface="Arial" panose="020B0604020202020204" pitchFamily="34" charset="0"/>
                <a:cs typeface="Arial" panose="020B0604020202020204" pitchFamily="34" charset="0"/>
              </a:rPr>
              <a:t>use of the new technologies in rural areas where access to internet is bad, or </a:t>
            </a:r>
            <a:r>
              <a:rPr lang="en-GB" sz="1800" dirty="0" smtClean="0">
                <a:solidFill>
                  <a:srgbClr val="002060"/>
                </a:solidFill>
                <a:latin typeface="Arial" panose="020B0604020202020204" pitchFamily="34" charset="0"/>
                <a:cs typeface="Arial" panose="020B0604020202020204" pitchFamily="34" charset="0"/>
              </a:rPr>
              <a:t>non-existent;</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Solving </a:t>
            </a:r>
            <a:r>
              <a:rPr lang="en-GB" sz="1800" dirty="0">
                <a:solidFill>
                  <a:srgbClr val="002060"/>
                </a:solidFill>
                <a:latin typeface="Arial" panose="020B0604020202020204" pitchFamily="34" charset="0"/>
                <a:cs typeface="Arial" panose="020B0604020202020204" pitchFamily="34" charset="0"/>
              </a:rPr>
              <a:t>language issues in areas where multicultural populations </a:t>
            </a:r>
            <a:r>
              <a:rPr lang="en-GB" sz="1800" dirty="0" smtClean="0">
                <a:solidFill>
                  <a:srgbClr val="002060"/>
                </a:solidFill>
                <a:latin typeface="Arial" panose="020B0604020202020204" pitchFamily="34" charset="0"/>
                <a:cs typeface="Arial" panose="020B0604020202020204" pitchFamily="34" charset="0"/>
              </a:rPr>
              <a:t>live;</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Dealing </a:t>
            </a:r>
            <a:r>
              <a:rPr lang="en-GB" sz="1800" dirty="0">
                <a:solidFill>
                  <a:srgbClr val="002060"/>
                </a:solidFill>
                <a:latin typeface="Arial" panose="020B0604020202020204" pitchFamily="34" charset="0"/>
                <a:cs typeface="Arial" panose="020B0604020202020204" pitchFamily="34" charset="0"/>
              </a:rPr>
              <a:t>with conflict prevention in urban areas located at the borders between </a:t>
            </a:r>
            <a:r>
              <a:rPr lang="en-GB" sz="1800" dirty="0" smtClean="0">
                <a:solidFill>
                  <a:srgbClr val="002060"/>
                </a:solidFill>
                <a:latin typeface="Arial" panose="020B0604020202020204" pitchFamily="34" charset="0"/>
                <a:cs typeface="Arial" panose="020B0604020202020204" pitchFamily="34" charset="0"/>
              </a:rPr>
              <a:t>countries;</a:t>
            </a: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Building </a:t>
            </a:r>
            <a:r>
              <a:rPr lang="en-GB" sz="1800" dirty="0">
                <a:solidFill>
                  <a:srgbClr val="002060"/>
                </a:solidFill>
                <a:latin typeface="Arial" panose="020B0604020202020204" pitchFamily="34" charset="0"/>
                <a:cs typeface="Arial" panose="020B0604020202020204" pitchFamily="34" charset="0"/>
              </a:rPr>
              <a:t>civil society platforms in rural areas where people are less aware of the power of participation in policy decision-making</a:t>
            </a:r>
            <a:r>
              <a:rPr lang="en-GB" sz="1800" dirty="0" smtClean="0">
                <a:solidFill>
                  <a:srgbClr val="002060"/>
                </a:solidFill>
                <a:latin typeface="Arial" panose="020B0604020202020204" pitchFamily="34" charset="0"/>
                <a:cs typeface="Arial" panose="020B0604020202020204" pitchFamily="34" charset="0"/>
              </a:rPr>
              <a:t>.</a:t>
            </a:r>
            <a:endParaRPr lang="en-GB" sz="1800" dirty="0">
              <a:solidFill>
                <a:srgbClr val="002060"/>
              </a:solidFill>
              <a:latin typeface="Arial" panose="020B0604020202020204" pitchFamily="34" charset="0"/>
              <a:cs typeface="Arial" panose="020B0604020202020204" pitchFamily="34" charset="0"/>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121799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 calcmode="lin" valueType="num">
                                      <p:cBhvr additive="base">
                                        <p:cTn id="1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2800" dirty="0">
                <a:solidFill>
                  <a:srgbClr val="770280"/>
                </a:solidFill>
                <a:latin typeface="Arial Rounded MT Bold" panose="020F0704030504030204" pitchFamily="34" charset="0"/>
              </a:rPr>
              <a:t>Good practice projects in rural regions </a:t>
            </a:r>
            <a:r>
              <a:rPr lang="en-US" sz="2800" dirty="0" smtClean="0">
                <a:solidFill>
                  <a:srgbClr val="770280"/>
                </a:solidFill>
                <a:latin typeface="Arial Rounded MT Bold" panose="020F0704030504030204" pitchFamily="34" charset="0"/>
              </a:rPr>
              <a:t>(18)</a:t>
            </a:r>
            <a:endParaRPr lang="en-IE" sz="2800" dirty="0"/>
          </a:p>
        </p:txBody>
      </p:sp>
      <p:sp>
        <p:nvSpPr>
          <p:cNvPr id="4" name="Content Placeholder 3"/>
          <p:cNvSpPr>
            <a:spLocks noGrp="1"/>
          </p:cNvSpPr>
          <p:nvPr>
            <p:ph sz="half" idx="2"/>
          </p:nvPr>
        </p:nvSpPr>
        <p:spPr>
          <a:xfrm>
            <a:off x="354360" y="1536508"/>
            <a:ext cx="8435280" cy="4484780"/>
          </a:xfrm>
        </p:spPr>
        <p:txBody>
          <a:bodyPr>
            <a:noAutofit/>
          </a:bodyPr>
          <a:lstStyle/>
          <a:p>
            <a:pPr marL="0" indent="0" algn="just">
              <a:buNone/>
            </a:pPr>
            <a:r>
              <a:rPr lang="en-GB" sz="1800" b="1" dirty="0" smtClean="0">
                <a:solidFill>
                  <a:srgbClr val="770280"/>
                </a:solidFill>
                <a:latin typeface="Arial" panose="020B0604020202020204" pitchFamily="34" charset="0"/>
                <a:cs typeface="Arial" panose="020B0604020202020204" pitchFamily="34" charset="0"/>
              </a:rPr>
              <a:t>Projects </a:t>
            </a:r>
            <a:r>
              <a:rPr lang="en-GB" sz="1800" b="1" dirty="0">
                <a:solidFill>
                  <a:srgbClr val="770280"/>
                </a:solidFill>
                <a:latin typeface="Arial" panose="020B0604020202020204" pitchFamily="34" charset="0"/>
                <a:cs typeface="Arial" panose="020B0604020202020204" pitchFamily="34" charset="0"/>
              </a:rPr>
              <a:t>and case studies on the </a:t>
            </a:r>
            <a:r>
              <a:rPr lang="en-GB" sz="1800" b="1" dirty="0" smtClean="0">
                <a:solidFill>
                  <a:srgbClr val="770280"/>
                </a:solidFill>
                <a:latin typeface="Arial" panose="020B0604020202020204" pitchFamily="34" charset="0"/>
                <a:cs typeface="Arial" panose="020B0604020202020204" pitchFamily="34" charset="0"/>
              </a:rPr>
              <a:t>topic</a:t>
            </a:r>
          </a:p>
          <a:p>
            <a:pPr marL="0" indent="0" algn="just">
              <a:buNone/>
            </a:pPr>
            <a:endParaRPr lang="en-GB" sz="1800" b="1" dirty="0">
              <a:solidFill>
                <a:srgbClr val="77028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The main activities and directions of development in these projects are</a:t>
            </a:r>
            <a:r>
              <a:rPr lang="en-GB" sz="1800" dirty="0" smtClean="0">
                <a:solidFill>
                  <a:srgbClr val="002060"/>
                </a:solidFill>
                <a:latin typeface="Arial" panose="020B0604020202020204" pitchFamily="34" charset="0"/>
                <a:cs typeface="Arial" panose="020B0604020202020204" pitchFamily="34" charset="0"/>
              </a:rPr>
              <a:t>:</a:t>
            </a:r>
          </a:p>
          <a:p>
            <a:pPr marL="0" indent="0" algn="just">
              <a:buNone/>
            </a:pPr>
            <a:endParaRPr lang="en-GB" sz="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Investment </a:t>
            </a:r>
            <a:r>
              <a:rPr lang="en-GB" sz="1800" dirty="0">
                <a:solidFill>
                  <a:srgbClr val="002060"/>
                </a:solidFill>
                <a:latin typeface="Arial" panose="020B0604020202020204" pitchFamily="34" charset="0"/>
                <a:cs typeface="Arial" panose="020B0604020202020204" pitchFamily="34" charset="0"/>
              </a:rPr>
              <a:t>in local </a:t>
            </a:r>
            <a:r>
              <a:rPr lang="en-GB" sz="1800" dirty="0" smtClean="0">
                <a:solidFill>
                  <a:srgbClr val="002060"/>
                </a:solidFill>
                <a:latin typeface="Arial" panose="020B0604020202020204" pitchFamily="34" charset="0"/>
                <a:cs typeface="Arial" panose="020B0604020202020204" pitchFamily="34" charset="0"/>
              </a:rPr>
              <a:t>festivals;</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Building </a:t>
            </a:r>
            <a:r>
              <a:rPr lang="en-GB" sz="1800" dirty="0">
                <a:solidFill>
                  <a:srgbClr val="002060"/>
                </a:solidFill>
                <a:latin typeface="Arial" panose="020B0604020202020204" pitchFamily="34" charset="0"/>
                <a:cs typeface="Arial" panose="020B0604020202020204" pitchFamily="34" charset="0"/>
              </a:rPr>
              <a:t>up public spaces as meeting-point for discussions among artists, between artists and </a:t>
            </a:r>
            <a:r>
              <a:rPr lang="en-GB" sz="1800" dirty="0" smtClean="0">
                <a:solidFill>
                  <a:srgbClr val="002060"/>
                </a:solidFill>
                <a:latin typeface="Arial" panose="020B0604020202020204" pitchFamily="34" charset="0"/>
                <a:cs typeface="Arial" panose="020B0604020202020204" pitchFamily="34" charset="0"/>
              </a:rPr>
              <a:t>communities;</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Artistic </a:t>
            </a:r>
            <a:r>
              <a:rPr lang="en-GB" sz="1800" dirty="0">
                <a:solidFill>
                  <a:srgbClr val="002060"/>
                </a:solidFill>
                <a:latin typeface="Arial" panose="020B0604020202020204" pitchFamily="34" charset="0"/>
                <a:cs typeface="Arial" panose="020B0604020202020204" pitchFamily="34" charset="0"/>
              </a:rPr>
              <a:t>programs to bring together multicultural groups with different ethnic, religious and language </a:t>
            </a:r>
            <a:r>
              <a:rPr lang="en-GB" sz="1800" dirty="0" smtClean="0">
                <a:solidFill>
                  <a:srgbClr val="002060"/>
                </a:solidFill>
                <a:latin typeface="Arial" panose="020B0604020202020204" pitchFamily="34" charset="0"/>
                <a:cs typeface="Arial" panose="020B0604020202020204" pitchFamily="34" charset="0"/>
              </a:rPr>
              <a:t>background;</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Cultural </a:t>
            </a:r>
            <a:r>
              <a:rPr lang="en-GB" sz="1800" dirty="0">
                <a:solidFill>
                  <a:srgbClr val="002060"/>
                </a:solidFill>
                <a:latin typeface="Arial" panose="020B0604020202020204" pitchFamily="34" charset="0"/>
                <a:cs typeface="Arial" panose="020B0604020202020204" pitchFamily="34" charset="0"/>
              </a:rPr>
              <a:t>initiatives contributing to preservation of natural resources in a remote </a:t>
            </a:r>
            <a:r>
              <a:rPr lang="en-GB" sz="1800" dirty="0" smtClean="0">
                <a:solidFill>
                  <a:srgbClr val="002060"/>
                </a:solidFill>
                <a:latin typeface="Arial" panose="020B0604020202020204" pitchFamily="34" charset="0"/>
                <a:cs typeface="Arial" panose="020B0604020202020204" pitchFamily="34" charset="0"/>
              </a:rPr>
              <a:t>region;</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Involvement </a:t>
            </a:r>
            <a:r>
              <a:rPr lang="en-GB" sz="1800" dirty="0">
                <a:solidFill>
                  <a:srgbClr val="002060"/>
                </a:solidFill>
                <a:latin typeface="Arial" panose="020B0604020202020204" pitchFamily="34" charset="0"/>
                <a:cs typeface="Arial" panose="020B0604020202020204" pitchFamily="34" charset="0"/>
              </a:rPr>
              <a:t>of immigrants into local cultural and artistic </a:t>
            </a:r>
            <a:r>
              <a:rPr lang="en-GB" sz="1800" dirty="0" smtClean="0">
                <a:solidFill>
                  <a:srgbClr val="002060"/>
                </a:solidFill>
                <a:latin typeface="Arial" panose="020B0604020202020204" pitchFamily="34" charset="0"/>
                <a:cs typeface="Arial" panose="020B0604020202020204" pitchFamily="34" charset="0"/>
              </a:rPr>
              <a:t>activities;</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Cultural </a:t>
            </a:r>
            <a:r>
              <a:rPr lang="en-GB" sz="1800" dirty="0">
                <a:solidFill>
                  <a:srgbClr val="002060"/>
                </a:solidFill>
                <a:latin typeface="Arial" panose="020B0604020202020204" pitchFamily="34" charset="0"/>
                <a:cs typeface="Arial" panose="020B0604020202020204" pitchFamily="34" charset="0"/>
              </a:rPr>
              <a:t>exchanges between rural communities from different </a:t>
            </a:r>
            <a:r>
              <a:rPr lang="en-GB" sz="1800" dirty="0" smtClean="0">
                <a:solidFill>
                  <a:srgbClr val="002060"/>
                </a:solidFill>
                <a:latin typeface="Arial" panose="020B0604020202020204" pitchFamily="34" charset="0"/>
                <a:cs typeface="Arial" panose="020B0604020202020204" pitchFamily="34" charset="0"/>
              </a:rPr>
              <a:t>countries;</a:t>
            </a:r>
            <a:endParaRPr lang="en-GB" sz="1800" dirty="0">
              <a:solidFill>
                <a:srgbClr val="002060"/>
              </a:solidFill>
              <a:latin typeface="Arial" panose="020B0604020202020204" pitchFamily="34" charset="0"/>
              <a:cs typeface="Arial" panose="020B0604020202020204" pitchFamily="34" charset="0"/>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386883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 calcmode="lin" valueType="num">
                                      <p:cBhvr additive="base">
                                        <p:cTn id="1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 calcmode="lin" valueType="num">
                                      <p:cBhvr additive="base">
                                        <p:cTn id="2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 calcmode="lin" valueType="num">
                                      <p:cBhvr additive="base">
                                        <p:cTn id="3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2800" dirty="0">
                <a:solidFill>
                  <a:srgbClr val="770280"/>
                </a:solidFill>
                <a:latin typeface="Arial Rounded MT Bold" panose="020F0704030504030204" pitchFamily="34" charset="0"/>
              </a:rPr>
              <a:t>Good practice projects in rural regions </a:t>
            </a:r>
            <a:r>
              <a:rPr lang="en-US" sz="2800" dirty="0" smtClean="0">
                <a:solidFill>
                  <a:srgbClr val="770280"/>
                </a:solidFill>
                <a:latin typeface="Arial Rounded MT Bold" panose="020F0704030504030204" pitchFamily="34" charset="0"/>
              </a:rPr>
              <a:t>(19)</a:t>
            </a:r>
            <a:endParaRPr lang="en-IE" sz="2800" dirty="0"/>
          </a:p>
        </p:txBody>
      </p:sp>
      <p:sp>
        <p:nvSpPr>
          <p:cNvPr id="4" name="Content Placeholder 3"/>
          <p:cNvSpPr>
            <a:spLocks noGrp="1"/>
          </p:cNvSpPr>
          <p:nvPr>
            <p:ph sz="half" idx="2"/>
          </p:nvPr>
        </p:nvSpPr>
        <p:spPr>
          <a:xfrm>
            <a:off x="354360" y="1536508"/>
            <a:ext cx="8435280" cy="4484780"/>
          </a:xfrm>
        </p:spPr>
        <p:txBody>
          <a:bodyPr>
            <a:noAutofit/>
          </a:bodyPr>
          <a:lstStyle/>
          <a:p>
            <a:pPr marL="0" indent="0" algn="just">
              <a:buNone/>
            </a:pPr>
            <a:r>
              <a:rPr lang="en-GB" sz="1800" b="1" dirty="0" smtClean="0">
                <a:solidFill>
                  <a:srgbClr val="770280"/>
                </a:solidFill>
                <a:latin typeface="Arial" panose="020B0604020202020204" pitchFamily="34" charset="0"/>
                <a:cs typeface="Arial" panose="020B0604020202020204" pitchFamily="34" charset="0"/>
              </a:rPr>
              <a:t>Projects </a:t>
            </a:r>
            <a:r>
              <a:rPr lang="en-GB" sz="1800" b="1" dirty="0">
                <a:solidFill>
                  <a:srgbClr val="770280"/>
                </a:solidFill>
                <a:latin typeface="Arial" panose="020B0604020202020204" pitchFamily="34" charset="0"/>
                <a:cs typeface="Arial" panose="020B0604020202020204" pitchFamily="34" charset="0"/>
              </a:rPr>
              <a:t>and case studies on the </a:t>
            </a:r>
            <a:r>
              <a:rPr lang="en-GB" sz="1800" b="1" dirty="0" smtClean="0">
                <a:solidFill>
                  <a:srgbClr val="770280"/>
                </a:solidFill>
                <a:latin typeface="Arial" panose="020B0604020202020204" pitchFamily="34" charset="0"/>
                <a:cs typeface="Arial" panose="020B0604020202020204" pitchFamily="34" charset="0"/>
              </a:rPr>
              <a:t>topic</a:t>
            </a:r>
          </a:p>
          <a:p>
            <a:pPr marL="0" indent="0" algn="just">
              <a:buNone/>
            </a:pPr>
            <a:endParaRPr lang="en-GB" sz="1800" b="1" dirty="0">
              <a:solidFill>
                <a:srgbClr val="77028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M</a:t>
            </a:r>
            <a:r>
              <a:rPr lang="en-GB" sz="1800" dirty="0" smtClean="0">
                <a:solidFill>
                  <a:srgbClr val="002060"/>
                </a:solidFill>
                <a:latin typeface="Arial" panose="020B0604020202020204" pitchFamily="34" charset="0"/>
                <a:cs typeface="Arial" panose="020B0604020202020204" pitchFamily="34" charset="0"/>
              </a:rPr>
              <a:t>ain </a:t>
            </a:r>
            <a:r>
              <a:rPr lang="en-GB" sz="1800" dirty="0">
                <a:solidFill>
                  <a:srgbClr val="002060"/>
                </a:solidFill>
                <a:latin typeface="Arial" panose="020B0604020202020204" pitchFamily="34" charset="0"/>
                <a:cs typeface="Arial" panose="020B0604020202020204" pitchFamily="34" charset="0"/>
              </a:rPr>
              <a:t>activities and directions of development in these projects </a:t>
            </a:r>
            <a:r>
              <a:rPr lang="en-GB" sz="1800" dirty="0" smtClean="0">
                <a:solidFill>
                  <a:srgbClr val="002060"/>
                </a:solidFill>
                <a:latin typeface="Arial" panose="020B0604020202020204" pitchFamily="34" charset="0"/>
                <a:cs typeface="Arial" panose="020B0604020202020204" pitchFamily="34" charset="0"/>
              </a:rPr>
              <a:t>(continuation):</a:t>
            </a:r>
          </a:p>
          <a:p>
            <a:pPr marL="0" indent="0" algn="just">
              <a:buNone/>
            </a:pPr>
            <a:endParaRPr lang="en-GB" sz="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Improving </a:t>
            </a:r>
            <a:r>
              <a:rPr lang="en-GB" sz="1800" dirty="0">
                <a:solidFill>
                  <a:srgbClr val="002060"/>
                </a:solidFill>
                <a:latin typeface="Arial" panose="020B0604020202020204" pitchFamily="34" charset="0"/>
                <a:cs typeface="Arial" panose="020B0604020202020204" pitchFamily="34" charset="0"/>
              </a:rPr>
              <a:t>cultural programming of existing cultural and community centres in remote regions and adapting it to diverse groups of the </a:t>
            </a:r>
            <a:r>
              <a:rPr lang="en-GB" sz="1800" dirty="0" smtClean="0">
                <a:solidFill>
                  <a:srgbClr val="002060"/>
                </a:solidFill>
                <a:latin typeface="Arial" panose="020B0604020202020204" pitchFamily="34" charset="0"/>
                <a:cs typeface="Arial" panose="020B0604020202020204" pitchFamily="34" charset="0"/>
              </a:rPr>
              <a:t>population;</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Lobbying </a:t>
            </a:r>
            <a:r>
              <a:rPr lang="en-GB" sz="1800" dirty="0">
                <a:solidFill>
                  <a:srgbClr val="002060"/>
                </a:solidFill>
                <a:latin typeface="Arial" panose="020B0604020202020204" pitchFamily="34" charset="0"/>
                <a:cs typeface="Arial" panose="020B0604020202020204" pitchFamily="34" charset="0"/>
              </a:rPr>
              <a:t>and advocacy </a:t>
            </a:r>
            <a:r>
              <a:rPr lang="en-GB" sz="1800" dirty="0" smtClean="0">
                <a:solidFill>
                  <a:srgbClr val="002060"/>
                </a:solidFill>
                <a:latin typeface="Arial" panose="020B0604020202020204" pitchFamily="34" charset="0"/>
                <a:cs typeface="Arial" panose="020B0604020202020204" pitchFamily="34" charset="0"/>
              </a:rPr>
              <a:t>measures;</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Special </a:t>
            </a:r>
            <a:r>
              <a:rPr lang="en-GB" sz="1800" dirty="0">
                <a:solidFill>
                  <a:srgbClr val="002060"/>
                </a:solidFill>
                <a:latin typeface="Arial" panose="020B0604020202020204" pitchFamily="34" charset="0"/>
                <a:cs typeface="Arial" panose="020B0604020202020204" pitchFamily="34" charset="0"/>
              </a:rPr>
              <a:t>educational and cultural programs for marginal groups of the population in an isolated </a:t>
            </a:r>
            <a:r>
              <a:rPr lang="en-GB" sz="1800" dirty="0" smtClean="0">
                <a:solidFill>
                  <a:srgbClr val="002060"/>
                </a:solidFill>
                <a:latin typeface="Arial" panose="020B0604020202020204" pitchFamily="34" charset="0"/>
                <a:cs typeface="Arial" panose="020B0604020202020204" pitchFamily="34" charset="0"/>
              </a:rPr>
              <a:t>region;</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Promotion </a:t>
            </a:r>
            <a:r>
              <a:rPr lang="en-GB" sz="1800" dirty="0">
                <a:solidFill>
                  <a:srgbClr val="002060"/>
                </a:solidFill>
                <a:latin typeface="Arial" panose="020B0604020202020204" pitchFamily="34" charset="0"/>
                <a:cs typeface="Arial" panose="020B0604020202020204" pitchFamily="34" charset="0"/>
              </a:rPr>
              <a:t>of sustainable cultural and heritage </a:t>
            </a:r>
            <a:r>
              <a:rPr lang="en-GB" sz="1800" dirty="0" smtClean="0">
                <a:solidFill>
                  <a:srgbClr val="002060"/>
                </a:solidFill>
                <a:latin typeface="Arial" panose="020B0604020202020204" pitchFamily="34" charset="0"/>
                <a:cs typeface="Arial" panose="020B0604020202020204" pitchFamily="34" charset="0"/>
              </a:rPr>
              <a:t>projects;</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Artistic </a:t>
            </a:r>
            <a:r>
              <a:rPr lang="en-GB" sz="1800" dirty="0">
                <a:solidFill>
                  <a:srgbClr val="002060"/>
                </a:solidFill>
                <a:latin typeface="Arial" panose="020B0604020202020204" pitchFamily="34" charset="0"/>
                <a:cs typeface="Arial" panose="020B0604020202020204" pitchFamily="34" charset="0"/>
              </a:rPr>
              <a:t>experiments and innovative programs for young people in rural </a:t>
            </a:r>
            <a:r>
              <a:rPr lang="en-GB" sz="1800" dirty="0" smtClean="0">
                <a:solidFill>
                  <a:srgbClr val="002060"/>
                </a:solidFill>
                <a:latin typeface="Arial" panose="020B0604020202020204" pitchFamily="34" charset="0"/>
                <a:cs typeface="Arial" panose="020B0604020202020204" pitchFamily="34" charset="0"/>
              </a:rPr>
              <a:t>areas;</a:t>
            </a:r>
            <a:endParaRPr lang="en-GB" sz="1800" dirty="0">
              <a:solidFill>
                <a:srgbClr val="002060"/>
              </a:solidFill>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Artistic residences.</a:t>
            </a:r>
            <a:endParaRPr lang="en-GB" sz="1800" dirty="0">
              <a:solidFill>
                <a:srgbClr val="002060"/>
              </a:solidFill>
              <a:latin typeface="Arial" panose="020B0604020202020204" pitchFamily="34" charset="0"/>
              <a:cs typeface="Arial" panose="020B0604020202020204" pitchFamily="34" charset="0"/>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2783"/>
            <a:ext cx="2024047" cy="573074"/>
          </a:xfrm>
          <a:prstGeom prst="rect">
            <a:avLst/>
          </a:prstGeom>
        </p:spPr>
      </p:pic>
    </p:spTree>
    <p:extLst>
      <p:ext uri="{BB962C8B-B14F-4D97-AF65-F5344CB8AC3E}">
        <p14:creationId xmlns:p14="http://schemas.microsoft.com/office/powerpoint/2010/main" val="3142637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 calcmode="lin" valueType="num">
                                      <p:cBhvr additive="base">
                                        <p:cTn id="1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 calcmode="lin" valueType="num">
                                      <p:cBhvr additive="base">
                                        <p:cTn id="2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 calcmode="lin" valueType="num">
                                      <p:cBhvr additive="base">
                                        <p:cTn id="3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289319"/>
            <a:ext cx="8229600" cy="1872208"/>
          </a:xfrm>
        </p:spPr>
        <p:txBody>
          <a:bodyPr>
            <a:normAutofit/>
          </a:bodyPr>
          <a:lstStyle/>
          <a:p>
            <a:r>
              <a:rPr lang="en-GB" sz="3200" dirty="0">
                <a:solidFill>
                  <a:srgbClr val="770280"/>
                </a:solidFill>
                <a:latin typeface="Arial Rounded MT Bold" panose="020F0704030504030204" pitchFamily="34" charset="0"/>
              </a:rPr>
              <a:t>Thank you for taking the time to complete this module</a:t>
            </a:r>
            <a:r>
              <a:rPr lang="en-GB" sz="3200" dirty="0" smtClean="0">
                <a:solidFill>
                  <a:srgbClr val="770280"/>
                </a:solidFill>
                <a:latin typeface="Arial Rounded MT Bold" panose="020F0704030504030204" pitchFamily="34" charset="0"/>
              </a:rPr>
              <a:t>.</a:t>
            </a:r>
            <a:endParaRPr lang="en-GB" sz="3200" dirty="0">
              <a:solidFill>
                <a:srgbClr val="770280"/>
              </a:solidFill>
              <a:latin typeface="Arial Rounded MT Bold" panose="020F0704030504030204" pitchFamily="34" charset="0"/>
            </a:endParaRPr>
          </a:p>
        </p:txBody>
      </p:sp>
      <p:pic>
        <p:nvPicPr>
          <p:cNvPr id="3" name="Imagem 2"/>
          <p:cNvPicPr>
            <a:picLocks noChangeAspect="1"/>
          </p:cNvPicPr>
          <p:nvPr/>
        </p:nvPicPr>
        <p:blipFill>
          <a:blip r:embed="rId2"/>
          <a:stretch>
            <a:fillRect/>
          </a:stretch>
        </p:blipFill>
        <p:spPr>
          <a:xfrm>
            <a:off x="7164288" y="6093296"/>
            <a:ext cx="1871634" cy="670618"/>
          </a:xfrm>
          <a:prstGeom prst="rect">
            <a:avLst/>
          </a:prstGeom>
        </p:spPr>
      </p:pic>
      <p:pic>
        <p:nvPicPr>
          <p:cNvPr id="4" name="Imagem 3"/>
          <p:cNvPicPr>
            <a:picLocks noChangeAspect="1"/>
          </p:cNvPicPr>
          <p:nvPr/>
        </p:nvPicPr>
        <p:blipFill>
          <a:blip r:embed="rId3"/>
          <a:stretch>
            <a:fillRect/>
          </a:stretch>
        </p:blipFill>
        <p:spPr>
          <a:xfrm>
            <a:off x="179512" y="6182119"/>
            <a:ext cx="2024047" cy="573074"/>
          </a:xfrm>
          <a:prstGeom prst="rect">
            <a:avLst/>
          </a:prstGeom>
        </p:spPr>
      </p:pic>
      <p:pic>
        <p:nvPicPr>
          <p:cNvPr id="1034" name="Imagem 4" descr="500AnosFor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41" y="4597499"/>
            <a:ext cx="19050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Imagem 2" descr="cid:image003.png@01D270B1.B96211A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0941" y="4581128"/>
            <a:ext cx="2505075" cy="78105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1"/>
          <p:cNvSpPr>
            <a:spLocks noChangeArrowheads="1"/>
          </p:cNvSpPr>
          <p:nvPr/>
        </p:nvSpPr>
        <p:spPr bwMode="auto">
          <a:xfrm>
            <a:off x="191199" y="3645024"/>
            <a:ext cx="5475986" cy="1123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200" b="1" i="0" u="none" strike="noStrike" cap="none" normalizeH="0" baseline="0" dirty="0" smtClean="0">
                <a:ln>
                  <a:noFill/>
                </a:ln>
                <a:solidFill>
                  <a:srgbClr val="017C8B"/>
                </a:solidFill>
                <a:effectLst/>
                <a:latin typeface="Verdana" panose="020B0604030504040204" pitchFamily="34" charset="0"/>
                <a:ea typeface="Calibri" panose="020F0502020204030204" pitchFamily="34" charset="0"/>
                <a:cs typeface="Calibri" panose="020F0502020204030204" pitchFamily="34" charset="0"/>
              </a:rPr>
              <a:t>Artur Pinto</a:t>
            </a:r>
            <a:endParaRPr kumimoji="0" lang="pt-PT" altLang="pt-PT"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200" b="0" i="0" u="none" strike="noStrike" cap="none" normalizeH="0" baseline="0" dirty="0" smtClean="0">
                <a:ln>
                  <a:noFill/>
                </a:ln>
                <a:solidFill>
                  <a:srgbClr val="017C8B"/>
                </a:solidFill>
                <a:effectLst/>
                <a:latin typeface="Verdana" panose="020B0604030504040204" pitchFamily="34" charset="0"/>
                <a:ea typeface="Calibri" panose="020F0502020204030204" pitchFamily="34" charset="0"/>
                <a:cs typeface="Calibri" panose="020F0502020204030204" pitchFamily="34" charset="0"/>
              </a:rPr>
              <a:t>T</a:t>
            </a:r>
            <a:r>
              <a:rPr kumimoji="0" lang="pt-PT" altLang="pt-PT" sz="1200" b="0" i="0" u="none" strike="noStrike" cap="none" normalizeH="0" baseline="0" dirty="0" smtClean="0">
                <a:ln>
                  <a:noFill/>
                </a:ln>
                <a:solidFill>
                  <a:srgbClr val="017C8B"/>
                </a:solidFill>
                <a:effectLst/>
                <a:latin typeface="Calibri" panose="020F0502020204030204" pitchFamily="34" charset="0"/>
                <a:ea typeface="Calibri" panose="020F0502020204030204" pitchFamily="34" charset="0"/>
                <a:cs typeface="Calibri" panose="020F0502020204030204" pitchFamily="34" charset="0"/>
              </a:rPr>
              <a:t>é</a:t>
            </a:r>
            <a:r>
              <a:rPr kumimoji="0" lang="pt-PT" altLang="pt-PT" sz="1200" b="0" i="0" u="none" strike="noStrike" cap="none" normalizeH="0" baseline="0" dirty="0" smtClean="0">
                <a:ln>
                  <a:noFill/>
                </a:ln>
                <a:solidFill>
                  <a:srgbClr val="017C8B"/>
                </a:solidFill>
                <a:effectLst/>
                <a:latin typeface="Verdana" panose="020B0604030504040204" pitchFamily="34" charset="0"/>
                <a:ea typeface="Calibri" panose="020F0502020204030204" pitchFamily="34" charset="0"/>
                <a:cs typeface="Calibri" panose="020F0502020204030204" pitchFamily="34" charset="0"/>
              </a:rPr>
              <a:t>cnico superior</a:t>
            </a:r>
            <a:endParaRPr kumimoji="0" lang="pt-PT" altLang="pt-PT"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200" b="0" i="0" u="none" strike="noStrike" cap="none" normalizeH="0" baseline="0" dirty="0" smtClean="0">
                <a:ln>
                  <a:noFill/>
                </a:ln>
                <a:solidFill>
                  <a:srgbClr val="017C8B"/>
                </a:solidFill>
                <a:effectLst/>
                <a:latin typeface="Verdana" panose="020B0604030504040204" pitchFamily="34" charset="0"/>
                <a:ea typeface="Calibri" panose="020F0502020204030204" pitchFamily="34" charset="0"/>
                <a:cs typeface="Calibri" panose="020F0502020204030204" pitchFamily="34" charset="0"/>
              </a:rPr>
              <a:t>Divisão de A</a:t>
            </a:r>
            <a:r>
              <a:rPr kumimoji="0" lang="pt-PT" altLang="pt-PT" sz="1200" b="0" i="0" u="none" strike="noStrike" cap="none" normalizeH="0" baseline="0" dirty="0" smtClean="0">
                <a:ln>
                  <a:noFill/>
                </a:ln>
                <a:solidFill>
                  <a:srgbClr val="017C8B"/>
                </a:solidFill>
                <a:effectLst/>
                <a:latin typeface="Calibri" panose="020F0502020204030204" pitchFamily="34" charset="0"/>
                <a:ea typeface="Calibri" panose="020F0502020204030204" pitchFamily="34" charset="0"/>
                <a:cs typeface="Calibri" panose="020F0502020204030204" pitchFamily="34" charset="0"/>
              </a:rPr>
              <a:t>ç</a:t>
            </a:r>
            <a:r>
              <a:rPr kumimoji="0" lang="pt-PT" altLang="pt-PT" sz="1200" b="0" i="0" u="none" strike="noStrike" cap="none" normalizeH="0" baseline="0" dirty="0" smtClean="0">
                <a:ln>
                  <a:noFill/>
                </a:ln>
                <a:solidFill>
                  <a:srgbClr val="017C8B"/>
                </a:solidFill>
                <a:effectLst/>
                <a:latin typeface="Verdana" panose="020B0604030504040204" pitchFamily="34" charset="0"/>
                <a:ea typeface="Calibri" panose="020F0502020204030204" pitchFamily="34" charset="0"/>
                <a:cs typeface="Calibri" panose="020F0502020204030204" pitchFamily="34" charset="0"/>
              </a:rPr>
              <a:t>ão Social, Juventude, Atividades Econ</a:t>
            </a:r>
            <a:r>
              <a:rPr kumimoji="0" lang="pt-PT" altLang="pt-PT" sz="1200" b="0" i="0" u="none" strike="noStrike" cap="none" normalizeH="0" baseline="0" dirty="0" smtClean="0">
                <a:ln>
                  <a:noFill/>
                </a:ln>
                <a:solidFill>
                  <a:srgbClr val="017C8B"/>
                </a:solidFill>
                <a:effectLst/>
                <a:latin typeface="Calibri" panose="020F0502020204030204" pitchFamily="34" charset="0"/>
                <a:ea typeface="Calibri" panose="020F0502020204030204" pitchFamily="34" charset="0"/>
                <a:cs typeface="Calibri" panose="020F0502020204030204" pitchFamily="34" charset="0"/>
              </a:rPr>
              <a:t>ó</a:t>
            </a:r>
            <a:r>
              <a:rPr kumimoji="0" lang="pt-PT" altLang="pt-PT" sz="1200" b="0" i="0" u="none" strike="noStrike" cap="none" normalizeH="0" baseline="0" dirty="0" smtClean="0">
                <a:ln>
                  <a:noFill/>
                </a:ln>
                <a:solidFill>
                  <a:srgbClr val="017C8B"/>
                </a:solidFill>
                <a:effectLst/>
                <a:latin typeface="Verdana" panose="020B0604030504040204" pitchFamily="34" charset="0"/>
                <a:ea typeface="Calibri" panose="020F0502020204030204" pitchFamily="34" charset="0"/>
                <a:cs typeface="Calibri" panose="020F0502020204030204" pitchFamily="34" charset="0"/>
              </a:rPr>
              <a:t>micas e Turismo</a:t>
            </a:r>
            <a:endParaRPr kumimoji="0" lang="pt-PT" altLang="pt-PT"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pt-PT" sz="1200" b="0" i="0" u="none" strike="noStrike" cap="none" normalizeH="0" baseline="0" dirty="0" smtClean="0">
                <a:ln>
                  <a:noFill/>
                </a:ln>
                <a:solidFill>
                  <a:srgbClr val="017C8B"/>
                </a:solidFill>
                <a:effectLst/>
                <a:latin typeface="Verdana" panose="020B0604030504040204" pitchFamily="34" charset="0"/>
                <a:ea typeface="Times New Roman" panose="02020603050405020304" pitchFamily="18" charset="0"/>
                <a:cs typeface="Calibri" panose="020F0502020204030204" pitchFamily="34" charset="0"/>
              </a:rPr>
              <a:t>Email: </a:t>
            </a:r>
            <a:r>
              <a:rPr kumimoji="0" lang="en-GB" altLang="pt-PT" sz="1200" b="0" i="0" u="none" strike="noStrike" cap="none" normalizeH="0" baseline="0" dirty="0" smtClean="0">
                <a:ln>
                  <a:noFill/>
                </a:ln>
                <a:solidFill>
                  <a:srgbClr val="0000FF"/>
                </a:solidFill>
                <a:effectLst/>
                <a:latin typeface="Verdana" panose="020B0604030504040204" pitchFamily="34" charset="0"/>
                <a:ea typeface="Times New Roman" panose="02020603050405020304" pitchFamily="18" charset="0"/>
                <a:cs typeface="Calibri" panose="020F0502020204030204" pitchFamily="34" charset="0"/>
                <a:hlinkClick r:id="rId6"/>
              </a:rPr>
              <a:t>artur.pinto@cm-lousada.pt</a:t>
            </a:r>
            <a:r>
              <a:rPr kumimoji="0" lang="pt-PT" altLang="pt-PT" sz="2000" b="0" i="0" u="none" strike="noStrike" cap="none" normalizeH="0" baseline="0" dirty="0" smtClean="0">
                <a:ln>
                  <a:noFill/>
                </a:ln>
                <a:solidFill>
                  <a:srgbClr val="1F497D"/>
                </a:solidFill>
                <a:effectLst/>
                <a:latin typeface="Calibri" panose="020F0502020204030204" pitchFamily="34" charset="0"/>
                <a:ea typeface="Calibri" panose="020F0502020204030204" pitchFamily="34" charset="0"/>
                <a:cs typeface="Calibri" panose="020F0502020204030204" pitchFamily="34" charset="0"/>
              </a:rPr>
              <a:t> </a:t>
            </a:r>
            <a:endParaRPr kumimoji="0" lang="pt-PT" altLang="pt-PT"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100" b="0" i="0" u="none" strike="noStrike" cap="none" normalizeH="0" baseline="0" dirty="0" smtClean="0">
                <a:ln>
                  <a:noFill/>
                </a:ln>
                <a:solidFill>
                  <a:srgbClr val="1F497D"/>
                </a:solidFill>
                <a:effectLst/>
                <a:latin typeface="Calibri" panose="020F0502020204030204" pitchFamily="34" charset="0"/>
                <a:ea typeface="Calibri" panose="020F0502020204030204" pitchFamily="34" charset="0"/>
                <a:cs typeface="Calibri" panose="020F0502020204030204" pitchFamily="34" charset="0"/>
              </a:rPr>
              <a:t>  </a:t>
            </a:r>
            <a:endParaRPr kumimoji="0" lang="pt-PT" altLang="pt-PT"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12"/>
          <p:cNvSpPr>
            <a:spLocks noChangeArrowheads="1"/>
          </p:cNvSpPr>
          <p:nvPr/>
        </p:nvSpPr>
        <p:spPr bwMode="auto">
          <a:xfrm>
            <a:off x="210093" y="5373216"/>
            <a:ext cx="597266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200" b="0" i="0" u="none" strike="noStrike" cap="none" normalizeH="0" baseline="0" dirty="0" err="1" smtClean="0">
                <a:ln>
                  <a:noFill/>
                </a:ln>
                <a:solidFill>
                  <a:srgbClr val="808080"/>
                </a:solidFill>
                <a:effectLst/>
                <a:latin typeface="Verdana" panose="020B0604030504040204" pitchFamily="34" charset="0"/>
                <a:ea typeface="Calibri" panose="020F0502020204030204" pitchFamily="34" charset="0"/>
                <a:cs typeface="Calibri" panose="020F0502020204030204" pitchFamily="34" charset="0"/>
              </a:rPr>
              <a:t>Pr</a:t>
            </a:r>
            <a:r>
              <a:rPr kumimoji="0" lang="pt-PT" altLang="pt-PT" sz="1200" b="0" i="0" u="none" strike="noStrike" cap="none" normalizeH="0" baseline="0" dirty="0" smtClean="0">
                <a:ln>
                  <a:noFill/>
                </a:ln>
                <a:solidFill>
                  <a:srgbClr val="808080"/>
                </a:solidFill>
                <a:effectLst/>
                <a:latin typeface="Verdana" panose="020B0604030504040204" pitchFamily="34" charset="0"/>
                <a:ea typeface="Calibri" panose="020F0502020204030204" pitchFamily="34" charset="0"/>
                <a:cs typeface="Calibri" panose="020F0502020204030204" pitchFamily="34" charset="0"/>
              </a:rPr>
              <a:t>. Dr. Francisco S</a:t>
            </a:r>
            <a:r>
              <a:rPr kumimoji="0" lang="pt-PT" altLang="pt-PT" sz="1200" b="0" i="0" u="none" strike="noStrike" cap="none" normalizeH="0" baseline="0" dirty="0" smtClean="0">
                <a:ln>
                  <a:noFill/>
                </a:ln>
                <a:solidFill>
                  <a:srgbClr val="808080"/>
                </a:solidFill>
                <a:effectLst/>
                <a:latin typeface="Calibri" panose="020F0502020204030204" pitchFamily="34" charset="0"/>
                <a:ea typeface="Calibri" panose="020F0502020204030204" pitchFamily="34" charset="0"/>
                <a:cs typeface="Calibri" panose="020F0502020204030204" pitchFamily="34" charset="0"/>
              </a:rPr>
              <a:t>á</a:t>
            </a:r>
            <a:r>
              <a:rPr kumimoji="0" lang="pt-PT" altLang="pt-PT" sz="1200" b="0" i="0" u="none" strike="noStrike" cap="none" normalizeH="0" baseline="0" dirty="0" smtClean="0">
                <a:ln>
                  <a:noFill/>
                </a:ln>
                <a:solidFill>
                  <a:srgbClr val="808080"/>
                </a:solidFill>
                <a:effectLst/>
                <a:latin typeface="Verdana" panose="020B0604030504040204" pitchFamily="34" charset="0"/>
                <a:ea typeface="Calibri" panose="020F0502020204030204" pitchFamily="34" charset="0"/>
                <a:cs typeface="Calibri" panose="020F0502020204030204" pitchFamily="34" charset="0"/>
              </a:rPr>
              <a:t> Carneiro | 4620-695 Lousada</a:t>
            </a:r>
            <a:endParaRPr kumimoji="0" lang="pt-PT" altLang="pt-PT" sz="1200" b="0" i="0" u="none" strike="noStrike" cap="none" normalizeH="0" baseline="0" dirty="0" smtClean="0">
              <a:ln>
                <a:noFill/>
              </a:ln>
              <a:solidFill>
                <a:srgbClr val="808080"/>
              </a:solidFill>
              <a:effectLst/>
              <a:latin typeface="Verdana" panose="020B060403050404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PT" altLang="pt-PT" sz="1200" b="0" i="0" u="none" strike="noStrike" cap="none" normalizeH="0" baseline="0" dirty="0" err="1" smtClean="0">
                <a:ln>
                  <a:noFill/>
                </a:ln>
                <a:solidFill>
                  <a:srgbClr val="808080"/>
                </a:solidFill>
                <a:effectLst/>
                <a:latin typeface="Verdana" panose="020B0604030504040204" pitchFamily="34" charset="0"/>
                <a:ea typeface="Times New Roman" panose="02020603050405020304" pitchFamily="18" charset="0"/>
                <a:cs typeface="Calibri" panose="020F0502020204030204" pitchFamily="34" charset="0"/>
              </a:rPr>
              <a:t>Tel</a:t>
            </a:r>
            <a:r>
              <a:rPr kumimoji="0" lang="pt-PT" altLang="pt-PT" sz="1200" b="0" i="0" u="none" strike="noStrike" cap="none" normalizeH="0" baseline="0" dirty="0" smtClean="0">
                <a:ln>
                  <a:noFill/>
                </a:ln>
                <a:solidFill>
                  <a:srgbClr val="808080"/>
                </a:solidFill>
                <a:effectLst/>
                <a:latin typeface="Verdana" panose="020B0604030504040204" pitchFamily="34" charset="0"/>
                <a:ea typeface="Times New Roman" panose="02020603050405020304" pitchFamily="18" charset="0"/>
                <a:cs typeface="Calibri" panose="020F0502020204030204" pitchFamily="34" charset="0"/>
              </a:rPr>
              <a:t>: (+351) 255 820 500 | Fax: (+351) 255 820 550 | </a:t>
            </a:r>
            <a:r>
              <a:rPr kumimoji="0" lang="pt-PT" altLang="pt-PT" sz="1200" b="0" i="0" u="none" strike="noStrike" cap="none" normalizeH="0" baseline="0" dirty="0" smtClean="0">
                <a:ln>
                  <a:noFill/>
                </a:ln>
                <a:solidFill>
                  <a:srgbClr val="808080"/>
                </a:solidFill>
                <a:effectLst/>
                <a:latin typeface="Verdana" panose="020B0604030504040204" pitchFamily="34" charset="0"/>
                <a:ea typeface="Times New Roman" panose="02020603050405020304" pitchFamily="18" charset="0"/>
                <a:cs typeface="Calibri" panose="020F0502020204030204" pitchFamily="34" charset="0"/>
                <a:hlinkClick r:id="rId7"/>
              </a:rPr>
              <a:t>www.cm-louada.pt</a:t>
            </a:r>
            <a:r>
              <a:rPr kumimoji="0" lang="pt-PT" altLang="pt-PT" sz="1200" b="0" i="0" u="none" strike="noStrike" cap="none" normalizeH="0" baseline="0" dirty="0" smtClean="0">
                <a:ln>
                  <a:noFill/>
                </a:ln>
                <a:solidFill>
                  <a:schemeClr val="tx1"/>
                </a:solidFill>
                <a:effectLst/>
              </a:rPr>
              <a:t> </a:t>
            </a:r>
            <a:endParaRPr kumimoji="0" lang="pt-PT" altLang="pt-PT"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812965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490066"/>
          </a:xfrm>
        </p:spPr>
        <p:txBody>
          <a:bodyPr>
            <a:normAutofit fontScale="90000"/>
          </a:bodyPr>
          <a:lstStyle/>
          <a:p>
            <a:r>
              <a:rPr lang="en-US" sz="3200" dirty="0" smtClean="0">
                <a:solidFill>
                  <a:srgbClr val="770280"/>
                </a:solidFill>
                <a:latin typeface="Arial Rounded MT Bold" panose="020F0704030504030204" pitchFamily="34" charset="0"/>
              </a:rPr>
              <a:t>References	</a:t>
            </a:r>
            <a:endParaRPr lang="en-IE" sz="3200" dirty="0"/>
          </a:p>
        </p:txBody>
      </p:sp>
      <p:sp>
        <p:nvSpPr>
          <p:cNvPr id="4" name="Content Placeholder 3"/>
          <p:cNvSpPr>
            <a:spLocks noGrp="1"/>
          </p:cNvSpPr>
          <p:nvPr>
            <p:ph sz="half" idx="2"/>
          </p:nvPr>
        </p:nvSpPr>
        <p:spPr>
          <a:xfrm>
            <a:off x="575556" y="891887"/>
            <a:ext cx="7992888" cy="5184576"/>
          </a:xfrm>
        </p:spPr>
        <p:txBody>
          <a:bodyPr>
            <a:normAutofit fontScale="70000" lnSpcReduction="20000"/>
          </a:bodyPr>
          <a:lstStyle/>
          <a:p>
            <a:pPr marL="0" indent="0">
              <a:buNone/>
            </a:pPr>
            <a:r>
              <a:rPr lang="en-GB" sz="2000" dirty="0"/>
              <a:t>1 </a:t>
            </a:r>
            <a:r>
              <a:rPr lang="en-GB" sz="2000" dirty="0" smtClean="0"/>
              <a:t>– Cultural heritage guide - </a:t>
            </a:r>
            <a:r>
              <a:rPr lang="en-GB" sz="2000" dirty="0"/>
              <a:t>Why </a:t>
            </a:r>
            <a:r>
              <a:rPr lang="en-GB" sz="2000" dirty="0" smtClean="0"/>
              <a:t>cultural heritage </a:t>
            </a:r>
            <a:r>
              <a:rPr lang="en-GB" sz="2000" dirty="0"/>
              <a:t>matters</a:t>
            </a:r>
            <a:endParaRPr lang="en-GB" sz="2000" dirty="0" smtClean="0"/>
          </a:p>
          <a:p>
            <a:pPr marL="0" indent="0">
              <a:buNone/>
            </a:pPr>
            <a:r>
              <a:rPr lang="en-GB" sz="2000" dirty="0" smtClean="0">
                <a:hlinkClick r:id="rId2"/>
              </a:rPr>
              <a:t>http</a:t>
            </a:r>
            <a:r>
              <a:rPr lang="en-GB" sz="2000" dirty="0">
                <a:hlinkClick r:id="rId2"/>
              </a:rPr>
              <a:t>://</a:t>
            </a:r>
            <a:r>
              <a:rPr lang="en-GB" sz="2000" dirty="0" smtClean="0">
                <a:hlinkClick r:id="rId2"/>
              </a:rPr>
              <a:t>www.riotinto.com/documents/ReportsPublications/Rio_Tinto_Cultural_Heritage_Guide.pdf</a:t>
            </a:r>
            <a:endParaRPr lang="en-GB" sz="2000" dirty="0" smtClean="0"/>
          </a:p>
          <a:p>
            <a:pPr marL="0" indent="0">
              <a:buNone/>
            </a:pPr>
            <a:endParaRPr lang="en-GB" sz="2000" dirty="0"/>
          </a:p>
          <a:p>
            <a:pPr marL="0" indent="0">
              <a:buNone/>
            </a:pPr>
            <a:r>
              <a:rPr lang="pt-PT" sz="2000" dirty="0"/>
              <a:t>2 - </a:t>
            </a:r>
            <a:r>
              <a:rPr lang="en-GB" sz="2000" dirty="0"/>
              <a:t>How the Arts Impact Communities</a:t>
            </a:r>
          </a:p>
          <a:p>
            <a:pPr marL="0" indent="0">
              <a:buNone/>
            </a:pPr>
            <a:r>
              <a:rPr lang="pt-PT" sz="2000" dirty="0" smtClean="0">
                <a:hlinkClick r:id="rId3"/>
              </a:rPr>
              <a:t>https</a:t>
            </a:r>
            <a:r>
              <a:rPr lang="pt-PT" sz="2000" dirty="0">
                <a:hlinkClick r:id="rId3"/>
              </a:rPr>
              <a:t>://www.princeton.edu/~artspol/workpap/WP20%20-%</a:t>
            </a:r>
            <a:r>
              <a:rPr lang="pt-PT" sz="2000" dirty="0" smtClean="0">
                <a:hlinkClick r:id="rId3"/>
              </a:rPr>
              <a:t>20Guetzkow.pdf</a:t>
            </a:r>
            <a:endParaRPr lang="pt-PT" sz="2000" dirty="0" smtClean="0"/>
          </a:p>
          <a:p>
            <a:pPr marL="0" indent="0">
              <a:buNone/>
            </a:pPr>
            <a:endParaRPr lang="en-GB" sz="2000" dirty="0"/>
          </a:p>
          <a:p>
            <a:pPr marL="0" indent="0">
              <a:buNone/>
            </a:pPr>
            <a:r>
              <a:rPr lang="en-GB" sz="2000" dirty="0"/>
              <a:t>3 - Developing and Revitalizing Rural </a:t>
            </a:r>
            <a:r>
              <a:rPr lang="en-GB" sz="2000" dirty="0" smtClean="0"/>
              <a:t>Communities through </a:t>
            </a:r>
            <a:r>
              <a:rPr lang="en-GB" sz="2000" dirty="0"/>
              <a:t>Arts and </a:t>
            </a:r>
            <a:r>
              <a:rPr lang="en-GB" sz="2000" dirty="0" smtClean="0"/>
              <a:t>Culture</a:t>
            </a:r>
          </a:p>
          <a:p>
            <a:pPr marL="0" indent="0">
              <a:buNone/>
            </a:pPr>
            <a:r>
              <a:rPr lang="en-GB" sz="2000" dirty="0" smtClean="0">
                <a:hlinkClick r:id="rId4"/>
              </a:rPr>
              <a:t>http</a:t>
            </a:r>
            <a:r>
              <a:rPr lang="en-GB" sz="2000" dirty="0">
                <a:hlinkClick r:id="rId4"/>
              </a:rPr>
              <a:t>://www.google.pt/url?sa=t&amp;rct=j&amp;q=&amp;</a:t>
            </a:r>
            <a:r>
              <a:rPr lang="en-GB" sz="2000" dirty="0" smtClean="0">
                <a:hlinkClick r:id="rId4"/>
              </a:rPr>
              <a:t>esrc=s&amp;source=web&amp;cd=6&amp;ved=0ahUKEwjV67fM-8fVAhXJORoKHfzACyYQFghOMAU&amp;url=http%3A%2F%2Fsmallcities.tru.ca%2Findex.php%2Fcura%2Farticle%2Fdownload%2F39%2F75%2F0&amp;usg=AFQjCNE_wfzfOGRG7sY6HuU2F3XEF8N1kw</a:t>
            </a:r>
            <a:endParaRPr lang="en-GB" sz="2000" dirty="0" smtClean="0"/>
          </a:p>
          <a:p>
            <a:pPr marL="0" indent="0">
              <a:buNone/>
            </a:pPr>
            <a:endParaRPr lang="en-GB" sz="2000" dirty="0"/>
          </a:p>
          <a:p>
            <a:pPr marL="0" indent="0">
              <a:buNone/>
            </a:pPr>
            <a:r>
              <a:rPr lang="en-GB" sz="2000" dirty="0"/>
              <a:t>4 - Creating Development, Developing Creativity: How and Why Art Can Transform </a:t>
            </a:r>
            <a:r>
              <a:rPr lang="en-GB" sz="2000" dirty="0" smtClean="0"/>
              <a:t>Societies</a:t>
            </a:r>
          </a:p>
          <a:p>
            <a:pPr marL="0" indent="0">
              <a:buNone/>
            </a:pPr>
            <a:r>
              <a:rPr lang="en-GB" sz="2000" dirty="0" smtClean="0">
                <a:hlinkClick r:id="rId5"/>
              </a:rPr>
              <a:t>https</a:t>
            </a:r>
            <a:r>
              <a:rPr lang="en-GB" sz="2000" dirty="0">
                <a:hlinkClick r:id="rId5"/>
              </a:rPr>
              <a:t>://</a:t>
            </a:r>
            <a:r>
              <a:rPr lang="en-GB" sz="2000" dirty="0" smtClean="0">
                <a:hlinkClick r:id="rId5"/>
              </a:rPr>
              <a:t>unu.edu/publications/articles/creating-development-developing-creativity-how-and-why-art-can-transform-societies.html</a:t>
            </a:r>
            <a:endParaRPr lang="en-GB" sz="2000" dirty="0" smtClean="0"/>
          </a:p>
          <a:p>
            <a:pPr marL="0" indent="0">
              <a:buNone/>
            </a:pPr>
            <a:endParaRPr lang="en-GB" sz="2000" dirty="0"/>
          </a:p>
          <a:p>
            <a:pPr marL="0" indent="0">
              <a:buNone/>
            </a:pPr>
            <a:r>
              <a:rPr lang="en-GB" sz="2000" dirty="0"/>
              <a:t>5 - </a:t>
            </a:r>
            <a:r>
              <a:rPr lang="en-GB" sz="2000" dirty="0" smtClean="0"/>
              <a:t>Developing </a:t>
            </a:r>
            <a:r>
              <a:rPr lang="en-GB" sz="2000" dirty="0"/>
              <a:t>and revitalizing rural communities through arts and </a:t>
            </a:r>
            <a:r>
              <a:rPr lang="en-GB" sz="2000" dirty="0" err="1" smtClean="0"/>
              <a:t>criativity</a:t>
            </a:r>
            <a:endParaRPr lang="en-GB" sz="2000" dirty="0" smtClean="0"/>
          </a:p>
          <a:p>
            <a:pPr marL="0" indent="0">
              <a:buNone/>
            </a:pPr>
            <a:r>
              <a:rPr lang="en-GB" sz="2000" dirty="0">
                <a:hlinkClick r:id="rId6"/>
              </a:rPr>
              <a:t>http://</a:t>
            </a:r>
            <a:r>
              <a:rPr lang="en-GB" sz="2000" dirty="0" smtClean="0">
                <a:hlinkClick r:id="rId6"/>
              </a:rPr>
              <a:t>www.culturaldevelopment.net.au/downloads/RuralCommunities_KimDunphy.pdf</a:t>
            </a:r>
            <a:endParaRPr lang="en-GB" sz="2000" dirty="0" smtClean="0"/>
          </a:p>
          <a:p>
            <a:pPr marL="0" indent="0">
              <a:buNone/>
            </a:pPr>
            <a:endParaRPr lang="en-GB" sz="2000" dirty="0"/>
          </a:p>
          <a:p>
            <a:pPr marL="0" indent="0">
              <a:buNone/>
            </a:pPr>
            <a:r>
              <a:rPr lang="en-GB" sz="2000" dirty="0"/>
              <a:t>6 - </a:t>
            </a:r>
            <a:r>
              <a:rPr lang="en-GB" sz="2000" dirty="0" smtClean="0"/>
              <a:t>Developing </a:t>
            </a:r>
            <a:r>
              <a:rPr lang="en-GB" sz="2000" dirty="0"/>
              <a:t>and revitalizing rural communities through arts and </a:t>
            </a:r>
            <a:r>
              <a:rPr lang="en-GB" sz="2000" dirty="0" smtClean="0"/>
              <a:t>culture</a:t>
            </a:r>
          </a:p>
          <a:p>
            <a:pPr marL="0" indent="0">
              <a:buNone/>
            </a:pPr>
            <a:r>
              <a:rPr lang="en-GB" sz="2000" dirty="0">
                <a:hlinkClick r:id="rId7"/>
              </a:rPr>
              <a:t>https://</a:t>
            </a:r>
            <a:r>
              <a:rPr lang="en-GB" sz="2000" dirty="0" smtClean="0">
                <a:hlinkClick r:id="rId7"/>
              </a:rPr>
              <a:t>www.creativecity.ca/database/files/library/rural_arts_summ_overview.pdf</a:t>
            </a:r>
            <a:endParaRPr lang="en-GB" sz="2000" dirty="0" smtClean="0"/>
          </a:p>
          <a:p>
            <a:pPr marL="0" indent="0">
              <a:buNone/>
            </a:pPr>
            <a:endParaRPr lang="en-GB" sz="2000" dirty="0"/>
          </a:p>
          <a:p>
            <a:pPr marL="0" indent="0">
              <a:buNone/>
            </a:pPr>
            <a:r>
              <a:rPr lang="en-GB" sz="2000" dirty="0"/>
              <a:t>7 – Revitalizing rural communities through arts and </a:t>
            </a:r>
            <a:r>
              <a:rPr lang="en-GB" sz="2000" dirty="0" smtClean="0"/>
              <a:t>culture</a:t>
            </a:r>
          </a:p>
          <a:p>
            <a:pPr marL="0" indent="0">
              <a:buNone/>
            </a:pPr>
            <a:r>
              <a:rPr lang="en-GB" sz="2000" dirty="0">
                <a:hlinkClick r:id="rId8"/>
              </a:rPr>
              <a:t>https://</a:t>
            </a:r>
            <a:r>
              <a:rPr lang="en-GB" sz="2000" dirty="0" smtClean="0">
                <a:hlinkClick r:id="rId8"/>
              </a:rPr>
              <a:t>www.researchgate.net/publication/307631801_Developing_and_revitalizing_rural_communities_through_arts_and_culture</a:t>
            </a:r>
            <a:endParaRPr lang="en-GB" sz="2000" dirty="0" smtClean="0"/>
          </a:p>
          <a:p>
            <a:pPr marL="0" indent="0">
              <a:buNone/>
            </a:pPr>
            <a:endParaRPr lang="en-GB" sz="2000" dirty="0"/>
          </a:p>
        </p:txBody>
      </p:sp>
      <p:pic>
        <p:nvPicPr>
          <p:cNvPr id="3" name="Imagem 2"/>
          <p:cNvPicPr>
            <a:picLocks noChangeAspect="1"/>
          </p:cNvPicPr>
          <p:nvPr/>
        </p:nvPicPr>
        <p:blipFill>
          <a:blip r:embed="rId9"/>
          <a:stretch>
            <a:fillRect/>
          </a:stretch>
        </p:blipFill>
        <p:spPr>
          <a:xfrm>
            <a:off x="7164288" y="6076463"/>
            <a:ext cx="1871634" cy="670618"/>
          </a:xfrm>
          <a:prstGeom prst="rect">
            <a:avLst/>
          </a:prstGeom>
        </p:spPr>
      </p:pic>
      <p:pic>
        <p:nvPicPr>
          <p:cNvPr id="5" name="Imagem 4"/>
          <p:cNvPicPr>
            <a:picLocks noChangeAspect="1"/>
          </p:cNvPicPr>
          <p:nvPr/>
        </p:nvPicPr>
        <p:blipFill>
          <a:blip r:embed="rId10"/>
          <a:stretch>
            <a:fillRect/>
          </a:stretch>
        </p:blipFill>
        <p:spPr>
          <a:xfrm>
            <a:off x="179512" y="6174007"/>
            <a:ext cx="2024047" cy="573074"/>
          </a:xfrm>
          <a:prstGeom prst="rect">
            <a:avLst/>
          </a:prstGeom>
        </p:spPr>
      </p:pic>
    </p:spTree>
    <p:extLst>
      <p:ext uri="{BB962C8B-B14F-4D97-AF65-F5344CB8AC3E}">
        <p14:creationId xmlns:p14="http://schemas.microsoft.com/office/powerpoint/2010/main" val="3270173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770280"/>
                </a:solidFill>
                <a:latin typeface="Arial Rounded MT Bold" panose="020F0704030504030204" pitchFamily="34" charset="0"/>
              </a:rPr>
              <a:t>Topic 2: Knowledge of how culture can help to revive remote areas</a:t>
            </a:r>
          </a:p>
        </p:txBody>
      </p:sp>
      <p:sp>
        <p:nvSpPr>
          <p:cNvPr id="3" name="Content Placeholder 2"/>
          <p:cNvSpPr>
            <a:spLocks noGrp="1"/>
          </p:cNvSpPr>
          <p:nvPr>
            <p:ph idx="1"/>
          </p:nvPr>
        </p:nvSpPr>
        <p:spPr/>
        <p:txBody>
          <a:bodyPr>
            <a:normAutofit/>
          </a:bodyPr>
          <a:lstStyle/>
          <a:p>
            <a:pPr>
              <a:buNone/>
            </a:pPr>
            <a:r>
              <a:rPr lang="en-IE" sz="1800" dirty="0">
                <a:solidFill>
                  <a:srgbClr val="002060"/>
                </a:solidFill>
                <a:latin typeface="Arial" panose="020B0604020202020204" pitchFamily="34" charset="0"/>
                <a:cs typeface="Arial" panose="020B0604020202020204" pitchFamily="34" charset="0"/>
              </a:rPr>
              <a:t>Learning Outcomes</a:t>
            </a:r>
            <a:r>
              <a:rPr lang="en-IE" sz="1800" dirty="0" smtClean="0">
                <a:solidFill>
                  <a:srgbClr val="002060"/>
                </a:solidFill>
                <a:latin typeface="Arial" panose="020B0604020202020204" pitchFamily="34" charset="0"/>
                <a:cs typeface="Arial" panose="020B0604020202020204" pitchFamily="34" charset="0"/>
              </a:rPr>
              <a:t>:</a:t>
            </a:r>
          </a:p>
          <a:p>
            <a:pPr>
              <a:buNone/>
            </a:pPr>
            <a:endParaRPr lang="en-IE" sz="1800" dirty="0">
              <a:solidFill>
                <a:srgbClr val="002060"/>
              </a:solidFill>
              <a:latin typeface="Arial" panose="020B0604020202020204" pitchFamily="34" charset="0"/>
              <a:cs typeface="Arial" panose="020B0604020202020204" pitchFamily="34" charset="0"/>
            </a:endParaRPr>
          </a:p>
          <a:p>
            <a:pPr>
              <a:buNone/>
            </a:pPr>
            <a:r>
              <a:rPr lang="en-GB" sz="1800" dirty="0">
                <a:solidFill>
                  <a:srgbClr val="002060"/>
                </a:solidFill>
                <a:latin typeface="Arial" panose="020B0604020202020204" pitchFamily="34" charset="0"/>
                <a:cs typeface="Arial" panose="020B0604020202020204" pitchFamily="34" charset="0"/>
              </a:rPr>
              <a:t>By the end of this module, learners will be able to:</a:t>
            </a:r>
          </a:p>
          <a:p>
            <a:pPr>
              <a:buNone/>
            </a:pPr>
            <a:endParaRPr lang="en-IE" sz="1800" dirty="0">
              <a:solidFill>
                <a:srgbClr val="002060"/>
              </a:solidFill>
              <a:latin typeface="Arial" panose="020B0604020202020204" pitchFamily="34" charset="0"/>
              <a:cs typeface="Arial" panose="020B0604020202020204" pitchFamily="34" charset="0"/>
            </a:endParaRPr>
          </a:p>
          <a:p>
            <a:pPr lvl="0">
              <a:lnSpc>
                <a:spcPct val="115000"/>
              </a:lnSpc>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Understand </a:t>
            </a:r>
            <a:r>
              <a:rPr lang="en-GB" sz="1800" dirty="0">
                <a:solidFill>
                  <a:srgbClr val="002060"/>
                </a:solidFill>
                <a:latin typeface="Arial" panose="020B0604020202020204" pitchFamily="34" charset="0"/>
                <a:cs typeface="Arial" panose="020B0604020202020204" pitchFamily="34" charset="0"/>
              </a:rPr>
              <a:t>the impact of arts and culture at individual and community level;</a:t>
            </a:r>
          </a:p>
          <a:p>
            <a:pPr lvl="0">
              <a:lnSpc>
                <a:spcPct val="115000"/>
              </a:lnSpc>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Recognize </a:t>
            </a:r>
            <a:r>
              <a:rPr lang="en-GB" sz="1800" dirty="0">
                <a:solidFill>
                  <a:srgbClr val="002060"/>
                </a:solidFill>
                <a:latin typeface="Arial" panose="020B0604020202020204" pitchFamily="34" charset="0"/>
                <a:cs typeface="Arial" panose="020B0604020202020204" pitchFamily="34" charset="0"/>
              </a:rPr>
              <a:t>the role of the arts and culture in revitalization of sparsely populated areas;</a:t>
            </a:r>
          </a:p>
          <a:p>
            <a:pPr lvl="0">
              <a:lnSpc>
                <a:spcPct val="115000"/>
              </a:lnSpc>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Know </a:t>
            </a:r>
            <a:r>
              <a:rPr lang="en-GB" sz="1800" dirty="0">
                <a:solidFill>
                  <a:srgbClr val="002060"/>
                </a:solidFill>
                <a:latin typeface="Arial" panose="020B0604020202020204" pitchFamily="34" charset="0"/>
                <a:cs typeface="Arial" panose="020B0604020202020204" pitchFamily="34" charset="0"/>
              </a:rPr>
              <a:t>how culture and arts improve the economy of remote areas;</a:t>
            </a:r>
          </a:p>
          <a:p>
            <a:pPr lvl="0">
              <a:lnSpc>
                <a:spcPct val="115000"/>
              </a:lnSpc>
              <a:buFont typeface="Wingdings" panose="05000000000000000000" pitchFamily="2" charset="2"/>
              <a:buChar char="Ø"/>
            </a:pPr>
            <a:r>
              <a:rPr lang="en-GB" sz="1800" dirty="0" smtClean="0">
                <a:solidFill>
                  <a:srgbClr val="002060"/>
                </a:solidFill>
                <a:latin typeface="Arial" panose="020B0604020202020204" pitchFamily="34" charset="0"/>
                <a:cs typeface="Arial" panose="020B0604020202020204" pitchFamily="34" charset="0"/>
              </a:rPr>
              <a:t>Understand </a:t>
            </a:r>
            <a:r>
              <a:rPr lang="en-GB" sz="1800" dirty="0">
                <a:solidFill>
                  <a:srgbClr val="002060"/>
                </a:solidFill>
                <a:latin typeface="Arial" panose="020B0604020202020204" pitchFamily="34" charset="0"/>
                <a:cs typeface="Arial" panose="020B0604020202020204" pitchFamily="34" charset="0"/>
              </a:rPr>
              <a:t>how arts and culture can promote civic engagement, community cohesion and social equity in remote areas.</a:t>
            </a:r>
          </a:p>
        </p:txBody>
      </p:sp>
      <p:pic>
        <p:nvPicPr>
          <p:cNvPr id="6" name="Image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126163"/>
            <a:ext cx="1872208" cy="668646"/>
          </a:xfrm>
          <a:prstGeom prst="rect">
            <a:avLst/>
          </a:prstGeom>
        </p:spPr>
      </p:pic>
      <p:pic>
        <p:nvPicPr>
          <p:cNvPr id="4" name="Imagem 3"/>
          <p:cNvPicPr>
            <a:picLocks noChangeAspect="1"/>
          </p:cNvPicPr>
          <p:nvPr/>
        </p:nvPicPr>
        <p:blipFill>
          <a:blip r:embed="rId3"/>
          <a:stretch>
            <a:fillRect/>
          </a:stretch>
        </p:blipFill>
        <p:spPr>
          <a:xfrm>
            <a:off x="179512" y="6186526"/>
            <a:ext cx="2024047" cy="573074"/>
          </a:xfrm>
          <a:prstGeom prst="rect">
            <a:avLst/>
          </a:prstGeom>
        </p:spPr>
      </p:pic>
    </p:spTree>
    <p:extLst>
      <p:ext uri="{BB962C8B-B14F-4D97-AF65-F5344CB8AC3E}">
        <p14:creationId xmlns:p14="http://schemas.microsoft.com/office/powerpoint/2010/main" val="12091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770280"/>
                </a:solidFill>
                <a:latin typeface="Arial Rounded MT Bold" panose="020F0704030504030204" pitchFamily="34" charset="0"/>
              </a:rPr>
              <a:t>Introduction</a:t>
            </a:r>
            <a:r>
              <a:rPr lang="en-US" sz="2800" dirty="0" smtClean="0">
                <a:solidFill>
                  <a:srgbClr val="770280"/>
                </a:solidFill>
                <a:latin typeface="Arial Rounded MT Bold" panose="020F0704030504030204" pitchFamily="34" charset="0"/>
              </a:rPr>
              <a:t>			(1)</a:t>
            </a:r>
            <a:endParaRPr lang="en-IE" sz="2800" dirty="0"/>
          </a:p>
        </p:txBody>
      </p:sp>
      <p:sp>
        <p:nvSpPr>
          <p:cNvPr id="4" name="Content Placeholder 3"/>
          <p:cNvSpPr>
            <a:spLocks noGrp="1"/>
          </p:cNvSpPr>
          <p:nvPr>
            <p:ph sz="half" idx="2"/>
          </p:nvPr>
        </p:nvSpPr>
        <p:spPr>
          <a:xfrm>
            <a:off x="457200" y="1556792"/>
            <a:ext cx="8435280" cy="3888432"/>
          </a:xfrm>
        </p:spPr>
        <p:txBody>
          <a:bodyPr>
            <a:normAutofit/>
          </a:bodyPr>
          <a:lstStyle/>
          <a:p>
            <a:pPr algn="just"/>
            <a:endParaRPr lang="en-IE" sz="2000" b="1" dirty="0" smtClean="0">
              <a:solidFill>
                <a:srgbClr val="77028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Rural and remote </a:t>
            </a:r>
            <a:r>
              <a:rPr lang="en-GB" sz="1800" dirty="0">
                <a:solidFill>
                  <a:srgbClr val="002060"/>
                </a:solidFill>
                <a:latin typeface="Arial" panose="020B0604020202020204" pitchFamily="34" charset="0"/>
                <a:cs typeface="Arial" panose="020B0604020202020204" pitchFamily="34" charset="0"/>
              </a:rPr>
              <a:t>communities are facing a time of transition. </a:t>
            </a:r>
            <a:r>
              <a:rPr lang="en-GB" sz="1800" dirty="0" smtClean="0">
                <a:solidFill>
                  <a:srgbClr val="002060"/>
                </a:solidFill>
                <a:latin typeface="Arial" panose="020B0604020202020204" pitchFamily="34" charset="0"/>
                <a:cs typeface="Arial" panose="020B0604020202020204" pitchFamily="34" charset="0"/>
              </a:rPr>
              <a:t>They </a:t>
            </a:r>
            <a:r>
              <a:rPr lang="en-GB" sz="1800" dirty="0">
                <a:solidFill>
                  <a:srgbClr val="002060"/>
                </a:solidFill>
                <a:latin typeface="Arial" panose="020B0604020202020204" pitchFamily="34" charset="0"/>
                <a:cs typeface="Arial" panose="020B0604020202020204" pitchFamily="34" charset="0"/>
              </a:rPr>
              <a:t>are </a:t>
            </a:r>
            <a:r>
              <a:rPr lang="en-GB" sz="1800" dirty="0" smtClean="0">
                <a:solidFill>
                  <a:srgbClr val="002060"/>
                </a:solidFill>
                <a:latin typeface="Arial" panose="020B0604020202020204" pitchFamily="34" charset="0"/>
                <a:cs typeface="Arial" panose="020B0604020202020204" pitchFamily="34" charset="0"/>
              </a:rPr>
              <a:t>re-envisioning and repositioning themselves </a:t>
            </a:r>
            <a:r>
              <a:rPr lang="en-GB" sz="1800" dirty="0">
                <a:solidFill>
                  <a:srgbClr val="002060"/>
                </a:solidFill>
                <a:latin typeface="Arial" panose="020B0604020202020204" pitchFamily="34" charset="0"/>
                <a:cs typeface="Arial" panose="020B0604020202020204" pitchFamily="34" charset="0"/>
              </a:rPr>
              <a:t>through diversifying their economic base, enhancing quality of </a:t>
            </a:r>
            <a:r>
              <a:rPr lang="en-GB" sz="1800" dirty="0" smtClean="0">
                <a:solidFill>
                  <a:srgbClr val="002060"/>
                </a:solidFill>
                <a:latin typeface="Arial" panose="020B0604020202020204" pitchFamily="34" charset="0"/>
                <a:cs typeface="Arial" panose="020B0604020202020204" pitchFamily="34" charset="0"/>
              </a:rPr>
              <a:t>life, and reinventing themselves </a:t>
            </a:r>
            <a:r>
              <a:rPr lang="en-GB" sz="1800" dirty="0">
                <a:solidFill>
                  <a:srgbClr val="002060"/>
                </a:solidFill>
                <a:latin typeface="Arial" panose="020B0604020202020204" pitchFamily="34" charset="0"/>
                <a:cs typeface="Arial" panose="020B0604020202020204" pitchFamily="34" charset="0"/>
              </a:rPr>
              <a:t>for new functions and roles. Issues of retaining and </a:t>
            </a:r>
            <a:r>
              <a:rPr lang="en-GB" sz="1800" dirty="0" smtClean="0">
                <a:solidFill>
                  <a:srgbClr val="002060"/>
                </a:solidFill>
                <a:latin typeface="Arial" panose="020B0604020202020204" pitchFamily="34" charset="0"/>
                <a:cs typeface="Arial" panose="020B0604020202020204" pitchFamily="34" charset="0"/>
              </a:rPr>
              <a:t>engaging youth</a:t>
            </a:r>
            <a:r>
              <a:rPr lang="en-GB" sz="1800" dirty="0">
                <a:solidFill>
                  <a:srgbClr val="002060"/>
                </a:solidFill>
                <a:latin typeface="Arial" panose="020B0604020202020204" pitchFamily="34" charset="0"/>
                <a:cs typeface="Arial" panose="020B0604020202020204" pitchFamily="34" charset="0"/>
              </a:rPr>
              <a:t>, attracting new residents and businesses, and maintaining community vitality </a:t>
            </a:r>
            <a:r>
              <a:rPr lang="en-GB" sz="1800" dirty="0" smtClean="0">
                <a:solidFill>
                  <a:srgbClr val="002060"/>
                </a:solidFill>
                <a:latin typeface="Arial" panose="020B0604020202020204" pitchFamily="34" charset="0"/>
                <a:cs typeface="Arial" panose="020B0604020202020204" pitchFamily="34" charset="0"/>
              </a:rPr>
              <a:t>and identity </a:t>
            </a:r>
            <a:r>
              <a:rPr lang="en-GB" sz="1800" dirty="0">
                <a:solidFill>
                  <a:srgbClr val="002060"/>
                </a:solidFill>
                <a:latin typeface="Arial" panose="020B0604020202020204" pitchFamily="34" charset="0"/>
                <a:cs typeface="Arial" panose="020B0604020202020204" pitchFamily="34" charset="0"/>
              </a:rPr>
              <a:t>overarch these </a:t>
            </a:r>
            <a:r>
              <a:rPr lang="en-GB" sz="1800" dirty="0" smtClean="0">
                <a:solidFill>
                  <a:srgbClr val="002060"/>
                </a:solidFill>
                <a:latin typeface="Arial" panose="020B0604020202020204" pitchFamily="34" charset="0"/>
                <a:cs typeface="Arial" panose="020B0604020202020204" pitchFamily="34" charset="0"/>
              </a:rPr>
              <a:t>efforts.</a:t>
            </a:r>
          </a:p>
          <a:p>
            <a:pPr marL="0" indent="0" algn="just">
              <a:buNone/>
            </a:pP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Arts and culture are </a:t>
            </a:r>
            <a:r>
              <a:rPr lang="en-GB" sz="1800" dirty="0">
                <a:solidFill>
                  <a:srgbClr val="002060"/>
                </a:solidFill>
                <a:latin typeface="Arial" panose="020B0604020202020204" pitchFamily="34" charset="0"/>
                <a:cs typeface="Arial" panose="020B0604020202020204" pitchFamily="34" charset="0"/>
              </a:rPr>
              <a:t>increasingly viewed not only as amenities </a:t>
            </a:r>
            <a:r>
              <a:rPr lang="en-GB" sz="1800" dirty="0" smtClean="0">
                <a:solidFill>
                  <a:srgbClr val="002060"/>
                </a:solidFill>
                <a:latin typeface="Arial" panose="020B0604020202020204" pitchFamily="34" charset="0"/>
                <a:cs typeface="Arial" panose="020B0604020202020204" pitchFamily="34" charset="0"/>
              </a:rPr>
              <a:t>to improve </a:t>
            </a:r>
            <a:r>
              <a:rPr lang="en-GB" sz="1800" dirty="0">
                <a:solidFill>
                  <a:srgbClr val="002060"/>
                </a:solidFill>
                <a:latin typeface="Arial" panose="020B0604020202020204" pitchFamily="34" charset="0"/>
                <a:cs typeface="Arial" panose="020B0604020202020204" pitchFamily="34" charset="0"/>
              </a:rPr>
              <a:t>the quality of life, but as a foundation upon which the future of these </a:t>
            </a:r>
            <a:r>
              <a:rPr lang="en-GB" sz="1800" dirty="0" smtClean="0">
                <a:solidFill>
                  <a:srgbClr val="002060"/>
                </a:solidFill>
                <a:latin typeface="Arial" panose="020B0604020202020204" pitchFamily="34" charset="0"/>
                <a:cs typeface="Arial" panose="020B0604020202020204" pitchFamily="34" charset="0"/>
              </a:rPr>
              <a:t>rural and remote communities </a:t>
            </a:r>
            <a:r>
              <a:rPr lang="en-GB" sz="1800" dirty="0">
                <a:solidFill>
                  <a:srgbClr val="002060"/>
                </a:solidFill>
                <a:latin typeface="Arial" panose="020B0604020202020204" pitchFamily="34" charset="0"/>
                <a:cs typeface="Arial" panose="020B0604020202020204" pitchFamily="34" charset="0"/>
              </a:rPr>
              <a:t>rests. The arts and creative activities can profoundly affect the ability of a town not only to survive over time, but to thrive.</a:t>
            </a: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107619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770280"/>
                </a:solidFill>
                <a:latin typeface="Arial Rounded MT Bold" panose="020F0704030504030204" pitchFamily="34" charset="0"/>
              </a:rPr>
              <a:t>Introduction</a:t>
            </a:r>
            <a:r>
              <a:rPr lang="en-US" sz="2800" dirty="0" smtClean="0">
                <a:solidFill>
                  <a:srgbClr val="770280"/>
                </a:solidFill>
                <a:latin typeface="Arial Rounded MT Bold" panose="020F0704030504030204" pitchFamily="34" charset="0"/>
              </a:rPr>
              <a:t>			(2)</a:t>
            </a:r>
            <a:endParaRPr lang="en-IE" sz="2800" dirty="0"/>
          </a:p>
        </p:txBody>
      </p:sp>
      <p:sp>
        <p:nvSpPr>
          <p:cNvPr id="4" name="Content Placeholder 3"/>
          <p:cNvSpPr>
            <a:spLocks noGrp="1"/>
          </p:cNvSpPr>
          <p:nvPr>
            <p:ph sz="half" idx="2"/>
          </p:nvPr>
        </p:nvSpPr>
        <p:spPr>
          <a:xfrm>
            <a:off x="457200" y="1556792"/>
            <a:ext cx="8435280" cy="3888432"/>
          </a:xfrm>
        </p:spPr>
        <p:txBody>
          <a:bodyPr>
            <a:normAutofit/>
          </a:bodyPr>
          <a:lstStyle/>
          <a:p>
            <a:pPr algn="just"/>
            <a:endParaRPr lang="en-IE" sz="2000" b="1" dirty="0" smtClean="0">
              <a:solidFill>
                <a:srgbClr val="77028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Culture and art are an integral part of local development. They are an essential component in the quality of life – the more choices people have to participate in cultural and artistic events, the more satisfied and happy they could feel. From an economic perspective, the development of the cultural sector in a rural area also contributes to creating more jobs, increasing revenues through selling goods and services, and enhancing cultural tourism activities.</a:t>
            </a: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2290623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770280"/>
                </a:solidFill>
                <a:latin typeface="Arial Rounded MT Bold" panose="020F0704030504030204" pitchFamily="34" charset="0"/>
              </a:rPr>
              <a:t>Definitions</a:t>
            </a:r>
            <a:r>
              <a:rPr lang="en-US" sz="2800" dirty="0" smtClean="0">
                <a:solidFill>
                  <a:srgbClr val="770280"/>
                </a:solidFill>
                <a:latin typeface="Arial Rounded MT Bold" panose="020F0704030504030204" pitchFamily="34" charset="0"/>
              </a:rPr>
              <a:t>			(3)</a:t>
            </a:r>
            <a:endParaRPr lang="en-IE" sz="2800" dirty="0"/>
          </a:p>
        </p:txBody>
      </p:sp>
      <p:sp>
        <p:nvSpPr>
          <p:cNvPr id="4" name="Content Placeholder 3"/>
          <p:cNvSpPr>
            <a:spLocks noGrp="1"/>
          </p:cNvSpPr>
          <p:nvPr>
            <p:ph sz="half" idx="2"/>
          </p:nvPr>
        </p:nvSpPr>
        <p:spPr>
          <a:xfrm>
            <a:off x="457200" y="1556792"/>
            <a:ext cx="8435280" cy="4176464"/>
          </a:xfrm>
        </p:spPr>
        <p:txBody>
          <a:bodyPr>
            <a:normAutofit lnSpcReduction="10000"/>
          </a:bodyPr>
          <a:lstStyle/>
          <a:p>
            <a:pPr marL="0" indent="0" algn="just">
              <a:buNone/>
            </a:pPr>
            <a:r>
              <a:rPr lang="en-GB" sz="1800" b="1" dirty="0" smtClean="0">
                <a:solidFill>
                  <a:srgbClr val="770280"/>
                </a:solidFill>
                <a:latin typeface="Arial" panose="020B0604020202020204" pitchFamily="34" charset="0"/>
                <a:cs typeface="Arial" panose="020B0604020202020204" pitchFamily="34" charset="0"/>
              </a:rPr>
              <a:t>Defining rural:</a:t>
            </a:r>
            <a:r>
              <a:rPr lang="en-IE" sz="1800" b="1" dirty="0" smtClean="0">
                <a:solidFill>
                  <a:srgbClr val="002060"/>
                </a:solidFill>
                <a:latin typeface="Arial" panose="020B0604020202020204" pitchFamily="34" charset="0"/>
                <a:cs typeface="Arial" panose="020B0604020202020204" pitchFamily="34" charset="0"/>
              </a:rPr>
              <a:t> </a:t>
            </a:r>
          </a:p>
          <a:p>
            <a:pPr marL="0" indent="0" algn="just">
              <a:buNone/>
            </a:pP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Definitions </a:t>
            </a:r>
            <a:r>
              <a:rPr lang="en-GB" sz="1800" dirty="0">
                <a:solidFill>
                  <a:srgbClr val="002060"/>
                </a:solidFill>
                <a:latin typeface="Arial" panose="020B0604020202020204" pitchFamily="34" charset="0"/>
                <a:cs typeface="Arial" panose="020B0604020202020204" pitchFamily="34" charset="0"/>
              </a:rPr>
              <a:t>of rural vary, based on a variety of characteristics from population size, population density, distance, access to services, etc. In general, small rural communities are conceived as having populations of less than 10,000 and somewhat separate from larger </a:t>
            </a:r>
            <a:r>
              <a:rPr lang="en-GB" sz="1800" dirty="0" smtClean="0">
                <a:solidFill>
                  <a:srgbClr val="002060"/>
                </a:solidFill>
                <a:latin typeface="Arial" panose="020B0604020202020204" pitchFamily="34" charset="0"/>
                <a:cs typeface="Arial" panose="020B0604020202020204" pitchFamily="34" charset="0"/>
              </a:rPr>
              <a:t>centres. </a:t>
            </a:r>
          </a:p>
          <a:p>
            <a:pPr marL="0" indent="0" algn="just">
              <a:buNone/>
            </a:pP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r>
              <a:rPr lang="en-GB" sz="1800" b="1" dirty="0">
                <a:solidFill>
                  <a:srgbClr val="770280"/>
                </a:solidFill>
                <a:latin typeface="Arial" panose="020B0604020202020204" pitchFamily="34" charset="0"/>
                <a:cs typeface="Arial" panose="020B0604020202020204" pitchFamily="34" charset="0"/>
              </a:rPr>
              <a:t>Defining </a:t>
            </a:r>
            <a:r>
              <a:rPr lang="en-GB" sz="1800" b="1" dirty="0" smtClean="0">
                <a:solidFill>
                  <a:srgbClr val="770280"/>
                </a:solidFill>
                <a:latin typeface="Arial" panose="020B0604020202020204" pitchFamily="34" charset="0"/>
                <a:cs typeface="Arial" panose="020B0604020202020204" pitchFamily="34" charset="0"/>
              </a:rPr>
              <a:t>arts </a:t>
            </a:r>
            <a:r>
              <a:rPr lang="en-GB" sz="1800" b="1" dirty="0">
                <a:solidFill>
                  <a:srgbClr val="770280"/>
                </a:solidFill>
                <a:latin typeface="Arial" panose="020B0604020202020204" pitchFamily="34" charset="0"/>
                <a:cs typeface="Arial" panose="020B0604020202020204" pitchFamily="34" charset="0"/>
              </a:rPr>
              <a:t>and </a:t>
            </a:r>
            <a:r>
              <a:rPr lang="en-GB" sz="1800" b="1" dirty="0" smtClean="0">
                <a:solidFill>
                  <a:srgbClr val="770280"/>
                </a:solidFill>
                <a:latin typeface="Arial" panose="020B0604020202020204" pitchFamily="34" charset="0"/>
                <a:cs typeface="Arial" panose="020B0604020202020204" pitchFamily="34" charset="0"/>
              </a:rPr>
              <a:t>culture:</a:t>
            </a:r>
          </a:p>
          <a:p>
            <a:pPr marL="0" indent="0" algn="just">
              <a:buNone/>
            </a:pPr>
            <a:endParaRPr lang="en-GB" sz="1800" b="1" dirty="0" smtClean="0">
              <a:solidFill>
                <a:srgbClr val="77028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A</a:t>
            </a:r>
            <a:r>
              <a:rPr lang="en-GB" sz="1800" dirty="0" smtClean="0">
                <a:solidFill>
                  <a:srgbClr val="002060"/>
                </a:solidFill>
                <a:latin typeface="Arial" panose="020B0604020202020204" pitchFamily="34" charset="0"/>
                <a:cs typeface="Arial" panose="020B0604020202020204" pitchFamily="34" charset="0"/>
              </a:rPr>
              <a:t>rts and culture are activities </a:t>
            </a:r>
            <a:r>
              <a:rPr lang="en-GB" sz="1800" dirty="0">
                <a:solidFill>
                  <a:srgbClr val="002060"/>
                </a:solidFill>
                <a:latin typeface="Arial" panose="020B0604020202020204" pitchFamily="34" charset="0"/>
                <a:cs typeface="Arial" panose="020B0604020202020204" pitchFamily="34" charset="0"/>
              </a:rPr>
              <a:t>in all disciplines and spanning amateur, semi-professional, and professional aspects. This encompassed both indigenously created activity and touring and other external influences on local activity. Creative businesses and entrepreneurial creators were also considered, mainly in the context of economic diversification, but also in reference to attracting new residents to rural communities.</a:t>
            </a: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1174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6" end="6"/>
                                            </p:txEl>
                                          </p:spTgt>
                                        </p:tgtEl>
                                        <p:attrNameLst>
                                          <p:attrName>style.visibility</p:attrName>
                                        </p:attrNameLst>
                                      </p:cBhvr>
                                      <p:to>
                                        <p:strVal val="visible"/>
                                      </p:to>
                                    </p:set>
                                    <p:animEffect transition="in" filter="fade">
                                      <p:cBhvr>
                                        <p:cTn id="18"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770280"/>
                </a:solidFill>
                <a:latin typeface="Arial Rounded MT Bold" panose="020F0704030504030204" pitchFamily="34" charset="0"/>
              </a:rPr>
              <a:t>Rural communities – sustainable </a:t>
            </a:r>
            <a:r>
              <a:rPr lang="en-GB" sz="2800" dirty="0" smtClean="0">
                <a:solidFill>
                  <a:srgbClr val="770280"/>
                </a:solidFill>
                <a:latin typeface="Arial Rounded MT Bold" panose="020F0704030504030204" pitchFamily="34" charset="0"/>
              </a:rPr>
              <a:t>communities</a:t>
            </a:r>
            <a:r>
              <a:rPr lang="en-US" sz="2800" dirty="0" smtClean="0">
                <a:solidFill>
                  <a:srgbClr val="770280"/>
                </a:solidFill>
                <a:latin typeface="Arial Rounded MT Bold" panose="020F0704030504030204" pitchFamily="34" charset="0"/>
              </a:rPr>
              <a:t>		(4)</a:t>
            </a:r>
            <a:endParaRPr lang="en-IE" sz="2800" dirty="0"/>
          </a:p>
        </p:txBody>
      </p:sp>
      <p:sp>
        <p:nvSpPr>
          <p:cNvPr id="4" name="Content Placeholder 3"/>
          <p:cNvSpPr>
            <a:spLocks noGrp="1"/>
          </p:cNvSpPr>
          <p:nvPr>
            <p:ph sz="half" idx="2"/>
          </p:nvPr>
        </p:nvSpPr>
        <p:spPr>
          <a:xfrm>
            <a:off x="457200" y="1556792"/>
            <a:ext cx="8435280" cy="4464496"/>
          </a:xfrm>
        </p:spPr>
        <p:txBody>
          <a:bodyPr>
            <a:noAutofit/>
          </a:bodyPr>
          <a:lstStyle/>
          <a:p>
            <a:pPr marL="0" indent="0" algn="just">
              <a:buNone/>
            </a:pP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Under </a:t>
            </a:r>
            <a:r>
              <a:rPr lang="en-GB" sz="1800" dirty="0">
                <a:solidFill>
                  <a:srgbClr val="002060"/>
                </a:solidFill>
                <a:latin typeface="Arial" panose="020B0604020202020204" pitchFamily="34" charset="0"/>
                <a:cs typeface="Arial" panose="020B0604020202020204" pitchFamily="34" charset="0"/>
              </a:rPr>
              <a:t>Agenda </a:t>
            </a:r>
            <a:r>
              <a:rPr lang="en-GB" sz="1800" dirty="0" smtClean="0">
                <a:solidFill>
                  <a:srgbClr val="002060"/>
                </a:solidFill>
                <a:latin typeface="Arial" panose="020B0604020202020204" pitchFamily="34" charset="0"/>
                <a:cs typeface="Arial" panose="020B0604020202020204" pitchFamily="34" charset="0"/>
              </a:rPr>
              <a:t>2000, </a:t>
            </a:r>
            <a:r>
              <a:rPr lang="en-GB" sz="1800" dirty="0">
                <a:solidFill>
                  <a:srgbClr val="002060"/>
                </a:solidFill>
                <a:latin typeface="Arial" panose="020B0604020202020204" pitchFamily="34" charset="0"/>
                <a:cs typeface="Arial" panose="020B0604020202020204" pitchFamily="34" charset="0"/>
              </a:rPr>
              <a:t>the European Commission has made a priority of implementing a sustainable rural development policy. </a:t>
            </a: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endParaRPr lang="pt-PT"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It recognizes the need to include culture and creativity in the sustainable economic </a:t>
            </a:r>
            <a:r>
              <a:rPr lang="en-GB" sz="1800" dirty="0" smtClean="0">
                <a:solidFill>
                  <a:srgbClr val="002060"/>
                </a:solidFill>
                <a:latin typeface="Arial" panose="020B0604020202020204" pitchFamily="34" charset="0"/>
                <a:cs typeface="Arial" panose="020B0604020202020204" pitchFamily="34" charset="0"/>
              </a:rPr>
              <a:t>and </a:t>
            </a:r>
            <a:r>
              <a:rPr lang="en-GB" sz="1800" dirty="0">
                <a:solidFill>
                  <a:srgbClr val="002060"/>
                </a:solidFill>
                <a:latin typeface="Arial" panose="020B0604020202020204" pitchFamily="34" charset="0"/>
                <a:cs typeface="Arial" panose="020B0604020202020204" pitchFamily="34" charset="0"/>
              </a:rPr>
              <a:t>social plans and strategies for the development of rural areas</a:t>
            </a:r>
            <a:r>
              <a:rPr lang="en-GB" sz="1800" dirty="0" smtClean="0">
                <a:solidFill>
                  <a:srgbClr val="002060"/>
                </a:solidFill>
                <a:latin typeface="Arial" panose="020B0604020202020204" pitchFamily="34" charset="0"/>
                <a:cs typeface="Arial" panose="020B0604020202020204" pitchFamily="34" charset="0"/>
              </a:rPr>
              <a:t>.</a:t>
            </a:r>
          </a:p>
          <a:p>
            <a:pPr marL="0" indent="0" algn="just">
              <a:buNone/>
            </a:pPr>
            <a:endParaRPr lang="pt-PT"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a:solidFill>
                  <a:srgbClr val="002060"/>
                </a:solidFill>
                <a:latin typeface="Arial" panose="020B0604020202020204" pitchFamily="34" charset="0"/>
                <a:cs typeface="Arial" panose="020B0604020202020204" pitchFamily="34" charset="0"/>
              </a:rPr>
              <a:t>Artistic work related to building sustainable communities in rural areas is an important aspect of culture-led regeneration programs.</a:t>
            </a: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50604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770280"/>
                </a:solidFill>
                <a:latin typeface="Arial Rounded MT Bold" panose="020F0704030504030204" pitchFamily="34" charset="0"/>
              </a:rPr>
              <a:t>Culture and arts in a territory: Between traditions and innovations</a:t>
            </a:r>
            <a:r>
              <a:rPr lang="en-US" sz="2800" dirty="0" smtClean="0">
                <a:solidFill>
                  <a:srgbClr val="770280"/>
                </a:solidFill>
                <a:latin typeface="Arial Rounded MT Bold" panose="020F0704030504030204" pitchFamily="34" charset="0"/>
              </a:rPr>
              <a:t>		(5)</a:t>
            </a:r>
            <a:endParaRPr lang="en-IE" sz="2800" dirty="0"/>
          </a:p>
        </p:txBody>
      </p:sp>
      <p:sp>
        <p:nvSpPr>
          <p:cNvPr id="4" name="Content Placeholder 3"/>
          <p:cNvSpPr>
            <a:spLocks noGrp="1"/>
          </p:cNvSpPr>
          <p:nvPr>
            <p:ph sz="half" idx="2"/>
          </p:nvPr>
        </p:nvSpPr>
        <p:spPr>
          <a:xfrm>
            <a:off x="457200" y="1556792"/>
            <a:ext cx="8435280" cy="4464496"/>
          </a:xfrm>
        </p:spPr>
        <p:txBody>
          <a:bodyPr>
            <a:noAutofit/>
          </a:bodyPr>
          <a:lstStyle/>
          <a:p>
            <a:pPr marL="0" indent="0" algn="just">
              <a:buNone/>
            </a:pP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Artistic </a:t>
            </a:r>
            <a:r>
              <a:rPr lang="en-GB" sz="1800" dirty="0">
                <a:solidFill>
                  <a:srgbClr val="002060"/>
                </a:solidFill>
                <a:latin typeface="Arial" panose="020B0604020202020204" pitchFamily="34" charset="0"/>
                <a:cs typeface="Arial" panose="020B0604020202020204" pitchFamily="34" charset="0"/>
              </a:rPr>
              <a:t>communities and cultural organizations located in a particular territory in Europe today face a dilemma between preserving the traditions of the region (classical forms of art, folk and crafts, customs, etc.) or developing contemporary art forms and stressing innovative characteristics in the arts processes.</a:t>
            </a: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1060738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770280"/>
                </a:solidFill>
                <a:latin typeface="Arial Rounded MT Bold" panose="020F0704030504030204" pitchFamily="34" charset="0"/>
              </a:rPr>
              <a:t>Key issues discussed in Europe</a:t>
            </a:r>
            <a:r>
              <a:rPr lang="en-US" sz="2800" dirty="0" smtClean="0">
                <a:solidFill>
                  <a:srgbClr val="770280"/>
                </a:solidFill>
                <a:latin typeface="Arial Rounded MT Bold" panose="020F0704030504030204" pitchFamily="34" charset="0"/>
              </a:rPr>
              <a:t>		(6)</a:t>
            </a:r>
            <a:endParaRPr lang="en-IE" sz="2800" dirty="0"/>
          </a:p>
        </p:txBody>
      </p:sp>
      <p:sp>
        <p:nvSpPr>
          <p:cNvPr id="4" name="Content Placeholder 3"/>
          <p:cNvSpPr>
            <a:spLocks noGrp="1"/>
          </p:cNvSpPr>
          <p:nvPr>
            <p:ph sz="half" idx="2"/>
          </p:nvPr>
        </p:nvSpPr>
        <p:spPr>
          <a:xfrm>
            <a:off x="457200" y="1556792"/>
            <a:ext cx="8435280" cy="4464496"/>
          </a:xfrm>
        </p:spPr>
        <p:txBody>
          <a:bodyPr>
            <a:noAutofit/>
          </a:bodyPr>
          <a:lstStyle/>
          <a:p>
            <a:pPr marL="0" indent="0" algn="just">
              <a:buNone/>
            </a:pPr>
            <a:endParaRPr lang="en-GB" sz="1800" dirty="0" smtClean="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Several </a:t>
            </a:r>
            <a:r>
              <a:rPr lang="en-GB" sz="1800" dirty="0">
                <a:solidFill>
                  <a:srgbClr val="002060"/>
                </a:solidFill>
                <a:latin typeface="Arial" panose="020B0604020202020204" pitchFamily="34" charset="0"/>
                <a:cs typeface="Arial" panose="020B0604020202020204" pitchFamily="34" charset="0"/>
              </a:rPr>
              <a:t>important issues are discussed in Europe on the theme of how arts and creativity could revitalize rural communities:</a:t>
            </a:r>
          </a:p>
          <a:p>
            <a:pPr marL="0" indent="0" algn="just">
              <a:buNone/>
            </a:pP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Policies </a:t>
            </a:r>
            <a:r>
              <a:rPr lang="en-GB" sz="1800" dirty="0">
                <a:solidFill>
                  <a:srgbClr val="002060"/>
                </a:solidFill>
                <a:latin typeface="Arial" panose="020B0604020202020204" pitchFamily="34" charset="0"/>
                <a:cs typeface="Arial" panose="020B0604020202020204" pitchFamily="34" charset="0"/>
              </a:rPr>
              <a:t>for regionalization and rural development considering culture and </a:t>
            </a:r>
            <a:r>
              <a:rPr lang="en-GB" sz="1800" dirty="0" smtClean="0">
                <a:solidFill>
                  <a:srgbClr val="002060"/>
                </a:solidFill>
                <a:latin typeface="Arial" panose="020B0604020202020204" pitchFamily="34" charset="0"/>
                <a:cs typeface="Arial" panose="020B0604020202020204" pitchFamily="34" charset="0"/>
              </a:rPr>
              <a:t>arts;</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Artistic </a:t>
            </a:r>
            <a:r>
              <a:rPr lang="en-GB" sz="1800" dirty="0">
                <a:solidFill>
                  <a:srgbClr val="002060"/>
                </a:solidFill>
                <a:latin typeface="Arial" panose="020B0604020202020204" pitchFamily="34" charset="0"/>
                <a:cs typeface="Arial" panose="020B0604020202020204" pitchFamily="34" charset="0"/>
              </a:rPr>
              <a:t>practices and social integration of immigrants in rural </a:t>
            </a:r>
            <a:r>
              <a:rPr lang="en-GB" sz="1800" dirty="0" smtClean="0">
                <a:solidFill>
                  <a:srgbClr val="002060"/>
                </a:solidFill>
                <a:latin typeface="Arial" panose="020B0604020202020204" pitchFamily="34" charset="0"/>
                <a:cs typeface="Arial" panose="020B0604020202020204" pitchFamily="34" charset="0"/>
              </a:rPr>
              <a:t>areas;</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Connecting </a:t>
            </a:r>
            <a:r>
              <a:rPr lang="en-GB" sz="1800" dirty="0">
                <a:solidFill>
                  <a:srgbClr val="002060"/>
                </a:solidFill>
                <a:latin typeface="Arial" panose="020B0604020202020204" pitchFamily="34" charset="0"/>
                <a:cs typeface="Arial" panose="020B0604020202020204" pitchFamily="34" charset="0"/>
              </a:rPr>
              <a:t>isolated communities through arts and </a:t>
            </a:r>
            <a:r>
              <a:rPr lang="en-GB" sz="1800" dirty="0" smtClean="0">
                <a:solidFill>
                  <a:srgbClr val="002060"/>
                </a:solidFill>
                <a:latin typeface="Arial" panose="020B0604020202020204" pitchFamily="34" charset="0"/>
                <a:cs typeface="Arial" panose="020B0604020202020204" pitchFamily="34" charset="0"/>
              </a:rPr>
              <a:t>culture;</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Cultural </a:t>
            </a:r>
            <a:r>
              <a:rPr lang="en-GB" sz="1800" dirty="0">
                <a:solidFill>
                  <a:srgbClr val="002060"/>
                </a:solidFill>
                <a:latin typeface="Arial" panose="020B0604020202020204" pitchFamily="34" charset="0"/>
                <a:cs typeface="Arial" panose="020B0604020202020204" pitchFamily="34" charset="0"/>
              </a:rPr>
              <a:t>heritage, contemporary art, and collective </a:t>
            </a:r>
            <a:r>
              <a:rPr lang="en-GB" sz="1800" dirty="0" smtClean="0">
                <a:solidFill>
                  <a:srgbClr val="002060"/>
                </a:solidFill>
                <a:latin typeface="Arial" panose="020B0604020202020204" pitchFamily="34" charset="0"/>
                <a:cs typeface="Arial" panose="020B0604020202020204" pitchFamily="34" charset="0"/>
              </a:rPr>
              <a:t>memory;</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Foundations</a:t>
            </a:r>
            <a:r>
              <a:rPr lang="en-GB" sz="1800" dirty="0">
                <a:solidFill>
                  <a:srgbClr val="002060"/>
                </a:solidFill>
                <a:latin typeface="Arial" panose="020B0604020202020204" pitchFamily="34" charset="0"/>
                <a:cs typeface="Arial" panose="020B0604020202020204" pitchFamily="34" charset="0"/>
              </a:rPr>
              <a:t>’ new funding initiatives for artistic projects in rural </a:t>
            </a:r>
            <a:r>
              <a:rPr lang="en-GB" sz="1800" dirty="0" smtClean="0">
                <a:solidFill>
                  <a:srgbClr val="002060"/>
                </a:solidFill>
                <a:latin typeface="Arial" panose="020B0604020202020204" pitchFamily="34" charset="0"/>
                <a:cs typeface="Arial" panose="020B0604020202020204" pitchFamily="34" charset="0"/>
              </a:rPr>
              <a:t>areas;</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Artistic </a:t>
            </a:r>
            <a:r>
              <a:rPr lang="en-GB" sz="1800" dirty="0">
                <a:solidFill>
                  <a:srgbClr val="002060"/>
                </a:solidFill>
                <a:latin typeface="Arial" panose="020B0604020202020204" pitchFamily="34" charset="0"/>
                <a:cs typeface="Arial" panose="020B0604020202020204" pitchFamily="34" charset="0"/>
              </a:rPr>
              <a:t>practices and social development of </a:t>
            </a:r>
            <a:r>
              <a:rPr lang="en-GB" sz="1800" dirty="0" smtClean="0">
                <a:solidFill>
                  <a:srgbClr val="002060"/>
                </a:solidFill>
                <a:latin typeface="Arial" panose="020B0604020202020204" pitchFamily="34" charset="0"/>
                <a:cs typeface="Arial" panose="020B0604020202020204" pitchFamily="34" charset="0"/>
              </a:rPr>
              <a:t>youth;</a:t>
            </a:r>
            <a:endParaRPr lang="en-GB" sz="1800" dirty="0">
              <a:solidFill>
                <a:srgbClr val="002060"/>
              </a:solidFill>
              <a:latin typeface="Arial" panose="020B0604020202020204" pitchFamily="34" charset="0"/>
              <a:cs typeface="Arial" panose="020B0604020202020204" pitchFamily="34" charset="0"/>
            </a:endParaRPr>
          </a:p>
          <a:p>
            <a:pPr marL="0" indent="0" algn="just">
              <a:buNone/>
            </a:pPr>
            <a:r>
              <a:rPr lang="en-GB" sz="1800" dirty="0" smtClean="0">
                <a:solidFill>
                  <a:srgbClr val="002060"/>
                </a:solidFill>
                <a:latin typeface="Arial" panose="020B0604020202020204" pitchFamily="34" charset="0"/>
                <a:cs typeface="Arial" panose="020B0604020202020204" pitchFamily="34" charset="0"/>
              </a:rPr>
              <a:t>• Preservation </a:t>
            </a:r>
            <a:r>
              <a:rPr lang="en-GB" sz="1800" dirty="0">
                <a:solidFill>
                  <a:srgbClr val="002060"/>
                </a:solidFill>
                <a:latin typeface="Arial" panose="020B0604020202020204" pitchFamily="34" charset="0"/>
                <a:cs typeface="Arial" panose="020B0604020202020204" pitchFamily="34" charset="0"/>
              </a:rPr>
              <a:t>of culture and access to culture of Roma and other minorities living in rural </a:t>
            </a:r>
            <a:r>
              <a:rPr lang="en-GB" sz="1800" dirty="0" smtClean="0">
                <a:solidFill>
                  <a:srgbClr val="002060"/>
                </a:solidFill>
                <a:latin typeface="Arial" panose="020B0604020202020204" pitchFamily="34" charset="0"/>
                <a:cs typeface="Arial" panose="020B0604020202020204" pitchFamily="34" charset="0"/>
              </a:rPr>
              <a:t>areas.</a:t>
            </a:r>
            <a:endParaRPr lang="en-GB" sz="1800" dirty="0">
              <a:solidFill>
                <a:srgbClr val="002060"/>
              </a:solidFill>
              <a:latin typeface="Arial" panose="020B0604020202020204" pitchFamily="34" charset="0"/>
              <a:cs typeface="Arial" panose="020B0604020202020204" pitchFamily="34" charset="0"/>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64288" y="6093296"/>
            <a:ext cx="1872208" cy="668646"/>
          </a:xfrm>
          <a:prstGeom prst="rect">
            <a:avLst/>
          </a:prstGeom>
        </p:spPr>
      </p:pic>
      <p:pic>
        <p:nvPicPr>
          <p:cNvPr id="3" name="Imagem 2"/>
          <p:cNvPicPr>
            <a:picLocks noChangeAspect="1"/>
          </p:cNvPicPr>
          <p:nvPr/>
        </p:nvPicPr>
        <p:blipFill>
          <a:blip r:embed="rId3"/>
          <a:stretch>
            <a:fillRect/>
          </a:stretch>
        </p:blipFill>
        <p:spPr>
          <a:xfrm>
            <a:off x="179512" y="6188868"/>
            <a:ext cx="2024047" cy="573074"/>
          </a:xfrm>
          <a:prstGeom prst="rect">
            <a:avLst/>
          </a:prstGeom>
        </p:spPr>
      </p:pic>
    </p:spTree>
    <p:extLst>
      <p:ext uri="{BB962C8B-B14F-4D97-AF65-F5344CB8AC3E}">
        <p14:creationId xmlns:p14="http://schemas.microsoft.com/office/powerpoint/2010/main" val="135820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 calcmode="lin" valueType="num">
                                      <p:cBhvr additive="base">
                                        <p:cTn id="1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 calcmode="lin" valueType="num">
                                      <p:cBhvr additive="base">
                                        <p:cTn id="3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1896</TotalTime>
  <Words>2236</Words>
  <Application>Microsoft Office PowerPoint</Application>
  <PresentationFormat>Apresentação no Ecrã (4:3)</PresentationFormat>
  <Paragraphs>193</Paragraphs>
  <Slides>24</Slides>
  <Notes>0</Notes>
  <HiddenSlides>0</HiddenSlides>
  <MMClips>0</MMClips>
  <ScaleCrop>false</ScaleCrop>
  <HeadingPairs>
    <vt:vector size="6" baseType="variant">
      <vt:variant>
        <vt:lpstr>Tipos de letra usados</vt:lpstr>
      </vt:variant>
      <vt:variant>
        <vt:i4>6</vt:i4>
      </vt:variant>
      <vt:variant>
        <vt:lpstr>Tema</vt:lpstr>
      </vt:variant>
      <vt:variant>
        <vt:i4>1</vt:i4>
      </vt:variant>
      <vt:variant>
        <vt:lpstr>Títulos dos diapositivos</vt:lpstr>
      </vt:variant>
      <vt:variant>
        <vt:i4>24</vt:i4>
      </vt:variant>
    </vt:vector>
  </HeadingPairs>
  <TitlesOfParts>
    <vt:vector size="31" baseType="lpstr">
      <vt:lpstr>Arial</vt:lpstr>
      <vt:lpstr>Arial Rounded MT Bold</vt:lpstr>
      <vt:lpstr>Calibri</vt:lpstr>
      <vt:lpstr>Times New Roman</vt:lpstr>
      <vt:lpstr>Verdana</vt:lpstr>
      <vt:lpstr>Wingdings</vt:lpstr>
      <vt:lpstr>Office Theme</vt:lpstr>
      <vt:lpstr>Curricula - Culture volunteersing in sparsely populated areas</vt:lpstr>
      <vt:lpstr>Topic 2: Knowledge of how culture can help to revive remote areas</vt:lpstr>
      <vt:lpstr>Topic 2: Knowledge of how culture can help to revive remote areas</vt:lpstr>
      <vt:lpstr>Introduction   (1)</vt:lpstr>
      <vt:lpstr>Introduction   (2)</vt:lpstr>
      <vt:lpstr>Definitions   (3)</vt:lpstr>
      <vt:lpstr>Rural communities – sustainable communities  (4)</vt:lpstr>
      <vt:lpstr>Culture and arts in a territory: Between traditions and innovations  (5)</vt:lpstr>
      <vt:lpstr>Key issues discussed in Europe  (6)</vt:lpstr>
      <vt:lpstr>Key issues discussed in Europe  (7)</vt:lpstr>
      <vt:lpstr>Key issues discussed in Europe  (8)</vt:lpstr>
      <vt:lpstr>Key issues discussed in Europe  (9)</vt:lpstr>
      <vt:lpstr>Key issues discussed in Europe  (10)</vt:lpstr>
      <vt:lpstr>Initiatives, methods, and policy directions used in Europe for revitalizing arts and culture in rural communities (11)</vt:lpstr>
      <vt:lpstr>Initiatives, methods, and policy directions used in Europe for revitalizing arts and culture in rural communities (12)</vt:lpstr>
      <vt:lpstr>Initiatives, methods, and policy directions used in Europe for revitalizing arts and culture in rural communities (13)</vt:lpstr>
      <vt:lpstr>Initiatives, methods, and policy directions used in Europe for revitalizing arts and culture in rural communities (14)</vt:lpstr>
      <vt:lpstr>Initiatives, methods, and policy directions used in Europe for revitalizing arts and culture in rural communities (15)</vt:lpstr>
      <vt:lpstr>Initiatives, methods, and policy directions used in Europe for revitalizing arts and culture in rural communities (16)</vt:lpstr>
      <vt:lpstr>Initiatives, methods, and policy directions used in Europe for revitalizing arts and culture in rural communities (17)</vt:lpstr>
      <vt:lpstr>Good practice projects in rural regions (18)</vt:lpstr>
      <vt:lpstr>Good practice projects in rural regions (19)</vt:lpstr>
      <vt:lpstr>Thank you for taking the time to complete this module.</vt:lpstr>
      <vt:lpstr>References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CCI Entrepreneurship Curriculum</dc:title>
  <dc:creator>Sarah Land</dc:creator>
  <cp:lastModifiedBy>Artur Pinto</cp:lastModifiedBy>
  <cp:revision>200</cp:revision>
  <dcterms:created xsi:type="dcterms:W3CDTF">2017-05-10T14:24:58Z</dcterms:created>
  <dcterms:modified xsi:type="dcterms:W3CDTF">2017-10-01T14:22:05Z</dcterms:modified>
</cp:coreProperties>
</file>