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40"/>
  </p:notesMasterIdLst>
  <p:handoutMasterIdLst>
    <p:handoutMasterId r:id="rId41"/>
  </p:handoutMasterIdLst>
  <p:sldIdLst>
    <p:sldId id="257" r:id="rId2"/>
    <p:sldId id="303" r:id="rId3"/>
    <p:sldId id="325" r:id="rId4"/>
    <p:sldId id="324" r:id="rId5"/>
    <p:sldId id="271" r:id="rId6"/>
    <p:sldId id="272" r:id="rId7"/>
    <p:sldId id="326" r:id="rId8"/>
    <p:sldId id="268" r:id="rId9"/>
    <p:sldId id="262" r:id="rId10"/>
    <p:sldId id="335" r:id="rId11"/>
    <p:sldId id="270" r:id="rId12"/>
    <p:sldId id="309" r:id="rId13"/>
    <p:sldId id="319" r:id="rId14"/>
    <p:sldId id="310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7" r:id="rId24"/>
    <p:sldId id="313" r:id="rId25"/>
    <p:sldId id="340" r:id="rId26"/>
    <p:sldId id="338" r:id="rId27"/>
    <p:sldId id="336" r:id="rId28"/>
    <p:sldId id="339" r:id="rId29"/>
    <p:sldId id="344" r:id="rId30"/>
    <p:sldId id="342" r:id="rId31"/>
    <p:sldId id="316" r:id="rId32"/>
    <p:sldId id="315" r:id="rId33"/>
    <p:sldId id="317" r:id="rId34"/>
    <p:sldId id="341" r:id="rId35"/>
    <p:sldId id="343" r:id="rId36"/>
    <p:sldId id="345" r:id="rId37"/>
    <p:sldId id="346" r:id="rId38"/>
    <p:sldId id="322" r:id="rId39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6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dirty="0" smtClean="0"/>
            <a:t>Free person </a:t>
          </a:r>
          <a:endParaRPr lang="en-GB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dirty="0" smtClean="0"/>
            <a:t>Employee </a:t>
          </a:r>
          <a:endParaRPr lang="en-GB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dirty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Active Citizen 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dirty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en-GB" noProof="0" dirty="0" smtClean="0"/>
            <a:t>Fellow human being</a:t>
          </a:r>
          <a:endParaRPr lang="en-GB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dirty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57FDC99B-1F81-4D4D-AE77-4B5ADF41D7AC}" type="presOf" srcId="{5A0DB0E8-3A98-4E89-A4C5-C5108EE4F54C}" destId="{867A5E4C-98AE-47C6-B8B0-06DEC3FC8996}" srcOrd="0" destOrd="0" presId="urn:microsoft.com/office/officeart/2005/8/layout/radial6"/>
    <dgm:cxn modelId="{9ACC2161-6AD1-4F5C-AEA5-C6E440ADBCD8}" type="presOf" srcId="{2E31A907-91D2-4D64-8772-C6CFECC3F314}" destId="{3E916A71-C27D-480D-B444-8ACC233726E8}" srcOrd="0" destOrd="0" presId="urn:microsoft.com/office/officeart/2005/8/layout/radial6"/>
    <dgm:cxn modelId="{827A5EB0-B543-4BAB-B686-4A3B50FD4538}" type="presOf" srcId="{350A9741-3100-4AF3-AB26-274FD70E2F70}" destId="{49B7AA99-2492-4CB8-B090-4C56ECC2F77F}" srcOrd="0" destOrd="0" presId="urn:microsoft.com/office/officeart/2005/8/layout/radial6"/>
    <dgm:cxn modelId="{CA577AF0-A1C5-4E61-8F8B-16666C1FE3A1}" type="presOf" srcId="{651953BF-E26C-4821-A030-02674617FED8}" destId="{F4BA3DB0-49BB-4D0C-9FF3-9070A6E54839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34D9B785-F04A-4EC2-A8D1-1CAECCA83575}" type="presOf" srcId="{15CF9EFA-48B6-42CB-A3EF-7BC2A266F4EA}" destId="{0BF8A887-D08B-4E08-AC81-A941F73C9BCC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0A865D0E-14E8-441D-A2E1-A3421B6DCFC3}" type="presOf" srcId="{78DF6FAF-E149-4417-9E97-35DBC7662921}" destId="{DBDF2AE9-0810-432A-8950-9B548F0F01D0}" srcOrd="0" destOrd="0" presId="urn:microsoft.com/office/officeart/2005/8/layout/radial6"/>
    <dgm:cxn modelId="{C39C1C7A-F68E-486D-A55C-695829573A1F}" type="presOf" srcId="{6C704015-C61C-4A94-8CF4-168691B82BCC}" destId="{A5D1BD8F-90DF-4B06-B972-151E18787AD6}" srcOrd="0" destOrd="0" presId="urn:microsoft.com/office/officeart/2005/8/layout/radial6"/>
    <dgm:cxn modelId="{DB7CC931-5CD4-4E07-B941-57495FB658B4}" type="presOf" srcId="{15B61D40-DE9A-4CC3-ADAD-1E7E4DA5A6D1}" destId="{AE34B1C5-AE7E-4B68-95A9-5CC4A081DBBE}" srcOrd="0" destOrd="0" presId="urn:microsoft.com/office/officeart/2005/8/layout/radial6"/>
    <dgm:cxn modelId="{A3DE404B-CE14-4B58-BE55-DDBAA9D35EB4}" type="presParOf" srcId="{A5D1BD8F-90DF-4B06-B972-151E18787AD6}" destId="{F4BA3DB0-49BB-4D0C-9FF3-9070A6E54839}" srcOrd="0" destOrd="0" presId="urn:microsoft.com/office/officeart/2005/8/layout/radial6"/>
    <dgm:cxn modelId="{645FD669-6CD6-455D-BDA3-076CE428DC7E}" type="presParOf" srcId="{A5D1BD8F-90DF-4B06-B972-151E18787AD6}" destId="{867A5E4C-98AE-47C6-B8B0-06DEC3FC8996}" srcOrd="1" destOrd="0" presId="urn:microsoft.com/office/officeart/2005/8/layout/radial6"/>
    <dgm:cxn modelId="{D3953895-BC8B-4709-84DD-3D93A8FEF711}" type="presParOf" srcId="{A5D1BD8F-90DF-4B06-B972-151E18787AD6}" destId="{BFA0493C-2B13-4FC5-B793-BD9F42BC12AD}" srcOrd="2" destOrd="0" presId="urn:microsoft.com/office/officeart/2005/8/layout/radial6"/>
    <dgm:cxn modelId="{2B5C80AB-8A0E-4CAC-BFE7-0B2557E1F056}" type="presParOf" srcId="{A5D1BD8F-90DF-4B06-B972-151E18787AD6}" destId="{49B7AA99-2492-4CB8-B090-4C56ECC2F77F}" srcOrd="3" destOrd="0" presId="urn:microsoft.com/office/officeart/2005/8/layout/radial6"/>
    <dgm:cxn modelId="{C3CE31AC-2436-414D-BF94-C3CB86081590}" type="presParOf" srcId="{A5D1BD8F-90DF-4B06-B972-151E18787AD6}" destId="{AE34B1C5-AE7E-4B68-95A9-5CC4A081DBBE}" srcOrd="4" destOrd="0" presId="urn:microsoft.com/office/officeart/2005/8/layout/radial6"/>
    <dgm:cxn modelId="{F813605D-6EB4-400B-83ED-042457B09E4F}" type="presParOf" srcId="{A5D1BD8F-90DF-4B06-B972-151E18787AD6}" destId="{6FA0EAE6-24E5-462F-8A29-E76609F4E42E}" srcOrd="5" destOrd="0" presId="urn:microsoft.com/office/officeart/2005/8/layout/radial6"/>
    <dgm:cxn modelId="{D93F2ECA-7AC8-48D4-8797-58ACEA9378C5}" type="presParOf" srcId="{A5D1BD8F-90DF-4B06-B972-151E18787AD6}" destId="{DBDF2AE9-0810-432A-8950-9B548F0F01D0}" srcOrd="6" destOrd="0" presId="urn:microsoft.com/office/officeart/2005/8/layout/radial6"/>
    <dgm:cxn modelId="{B065E937-D42E-40AF-8944-FBFBC32D4D22}" type="presParOf" srcId="{A5D1BD8F-90DF-4B06-B972-151E18787AD6}" destId="{0BF8A887-D08B-4E08-AC81-A941F73C9BCC}" srcOrd="7" destOrd="0" presId="urn:microsoft.com/office/officeart/2005/8/layout/radial6"/>
    <dgm:cxn modelId="{BB27C275-21A5-45B4-B7D1-C2A800C988D3}" type="presParOf" srcId="{A5D1BD8F-90DF-4B06-B972-151E18787AD6}" destId="{78E330B0-EC5D-4B91-862B-538DB161B6A5}" srcOrd="8" destOrd="0" presId="urn:microsoft.com/office/officeart/2005/8/layout/radial6"/>
    <dgm:cxn modelId="{0C4195A8-0CA9-4C7D-B67E-97A28C66FD08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smtClean="0"/>
            <a:t>Employee </a:t>
          </a:r>
          <a:endParaRPr lang="en-GB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smtClean="0"/>
            <a:t>Client</a:t>
          </a:r>
          <a:endParaRPr lang="en-GB" noProof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Consumer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91032908-F3F7-4B5A-9D17-A00B2F067022}" type="presOf" srcId="{6C704015-C61C-4A94-8CF4-168691B82BCC}" destId="{A5D1BD8F-90DF-4B06-B972-151E18787AD6}" srcOrd="0" destOrd="0" presId="urn:microsoft.com/office/officeart/2005/8/layout/radial6"/>
    <dgm:cxn modelId="{FE49AC08-2FB1-4738-BB87-566ECF2978A1}" type="presOf" srcId="{78DF6FAF-E149-4417-9E97-35DBC7662921}" destId="{DBDF2AE9-0810-432A-8950-9B548F0F01D0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86B3D0D1-DC66-49E4-8B87-3869B7AB2D63}" type="presOf" srcId="{15B61D40-DE9A-4CC3-ADAD-1E7E4DA5A6D1}" destId="{AE34B1C5-AE7E-4B68-95A9-5CC4A081DBBE}" srcOrd="0" destOrd="0" presId="urn:microsoft.com/office/officeart/2005/8/layout/radial6"/>
    <dgm:cxn modelId="{DE688FDD-0806-471E-AE00-7E318CF24ABC}" type="presOf" srcId="{350A9741-3100-4AF3-AB26-274FD70E2F70}" destId="{49B7AA99-2492-4CB8-B090-4C56ECC2F77F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637BD553-C9B6-43B9-BF5A-60D673E659EE}" type="presOf" srcId="{651953BF-E26C-4821-A030-02674617FED8}" destId="{F4BA3DB0-49BB-4D0C-9FF3-9070A6E54839}" srcOrd="0" destOrd="0" presId="urn:microsoft.com/office/officeart/2005/8/layout/radial6"/>
    <dgm:cxn modelId="{90ABE44B-AE86-4BD5-9CB6-3179523F9258}" type="presOf" srcId="{5A0DB0E8-3A98-4E89-A4C5-C5108EE4F54C}" destId="{867A5E4C-98AE-47C6-B8B0-06DEC3FC8996}" srcOrd="0" destOrd="0" presId="urn:microsoft.com/office/officeart/2005/8/layout/radial6"/>
    <dgm:cxn modelId="{4BD149BA-430C-4163-9D04-6F518EA8DD8B}" type="presParOf" srcId="{A5D1BD8F-90DF-4B06-B972-151E18787AD6}" destId="{F4BA3DB0-49BB-4D0C-9FF3-9070A6E54839}" srcOrd="0" destOrd="0" presId="urn:microsoft.com/office/officeart/2005/8/layout/radial6"/>
    <dgm:cxn modelId="{4E30E765-F9DA-4EDA-A9D5-9C3AA771D6B0}" type="presParOf" srcId="{A5D1BD8F-90DF-4B06-B972-151E18787AD6}" destId="{867A5E4C-98AE-47C6-B8B0-06DEC3FC8996}" srcOrd="1" destOrd="0" presId="urn:microsoft.com/office/officeart/2005/8/layout/radial6"/>
    <dgm:cxn modelId="{A3F8DF3F-618B-443B-BAD8-6BAE0297961C}" type="presParOf" srcId="{A5D1BD8F-90DF-4B06-B972-151E18787AD6}" destId="{BFA0493C-2B13-4FC5-B793-BD9F42BC12AD}" srcOrd="2" destOrd="0" presId="urn:microsoft.com/office/officeart/2005/8/layout/radial6"/>
    <dgm:cxn modelId="{31465026-6CD4-4D45-8B79-707B871A4323}" type="presParOf" srcId="{A5D1BD8F-90DF-4B06-B972-151E18787AD6}" destId="{49B7AA99-2492-4CB8-B090-4C56ECC2F77F}" srcOrd="3" destOrd="0" presId="urn:microsoft.com/office/officeart/2005/8/layout/radial6"/>
    <dgm:cxn modelId="{40B0E08A-F373-4F67-A9B4-4B8F7ADE0AF3}" type="presParOf" srcId="{A5D1BD8F-90DF-4B06-B972-151E18787AD6}" destId="{AE34B1C5-AE7E-4B68-95A9-5CC4A081DBBE}" srcOrd="4" destOrd="0" presId="urn:microsoft.com/office/officeart/2005/8/layout/radial6"/>
    <dgm:cxn modelId="{46843B01-3A46-4F70-93E2-7DA7796B6E18}" type="presParOf" srcId="{A5D1BD8F-90DF-4B06-B972-151E18787AD6}" destId="{6FA0EAE6-24E5-462F-8A29-E76609F4E42E}" srcOrd="5" destOrd="0" presId="urn:microsoft.com/office/officeart/2005/8/layout/radial6"/>
    <dgm:cxn modelId="{90C15E9B-47CB-4F26-9FB0-42C3372FC41F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Free person </a:t>
          </a:r>
          <a:endParaRPr lang="en-GB" sz="2300" kern="1200" noProof="0" dirty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Employee </a:t>
          </a:r>
          <a:endParaRPr lang="en-GB" sz="12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Active Citizen </a:t>
          </a:r>
          <a:endParaRPr lang="en-GB" sz="1200" kern="1200" noProof="0" dirty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Fellow human being</a:t>
          </a:r>
          <a:endParaRPr lang="en-GB" sz="1200" kern="1200" noProof="0" dirty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smtClean="0"/>
            <a:t>Employee </a:t>
          </a:r>
          <a:endParaRPr lang="en-GB" sz="1600" kern="1200" noProof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smtClean="0"/>
            <a:t>Client</a:t>
          </a:r>
          <a:endParaRPr lang="en-GB" sz="1000" kern="1200" noProof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Consumer</a:t>
          </a:r>
          <a:endParaRPr lang="en-GB" sz="1000" kern="1200" noProof="0" dirty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17/10/2011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37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38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17-10-2011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62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da-DK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LOAC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 </a:t>
            </a:r>
            <a:endParaRPr lang="da-DK" sz="28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NATIONAL CONFERENCE </a:t>
            </a:r>
            <a:r>
              <a:rPr kumimoji="0" lang="en-GB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18 October 2011 </a:t>
            </a:r>
            <a:r>
              <a:rPr lang="en-GB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Ljubljana, Slovenia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Lifelong Learning – an old concept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340768"/>
            <a:ext cx="6520768" cy="5149552"/>
          </a:xfrm>
        </p:spPr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ts val="12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Ancient Greeks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 </a:t>
            </a:r>
          </a:p>
          <a:p>
            <a:pPr marL="0" indent="-360000" algn="just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Socrates (</a:t>
            </a:r>
            <a:r>
              <a:rPr lang="en-US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469 –399 BC)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Italian renaissance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Leonardo </a:t>
            </a:r>
            <a:r>
              <a:rPr lang="en-GB" sz="2200" dirty="0" err="1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Vinci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(1452 - 1519)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Dutch Humanism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Erasmus of Rotterdam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(1466 - 1536)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French Enlightenment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Comenius (Czech)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(1592 –1670)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German neo-humanism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Humboldt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(1767 - 1835)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Danish liberal adult education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Grundtvig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(1783 - 1872)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03648" y="260648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effectLst/>
              </a:rPr>
              <a:t> </a:t>
            </a:r>
            <a:r>
              <a:rPr lang="en-GB" sz="4000" dirty="0" smtClean="0">
                <a:effectLst/>
              </a:rPr>
              <a:t>Paradigm struggle on Lifelong Learning</a:t>
            </a:r>
            <a:endParaRPr lang="en-GB" sz="40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91680" y="1241376"/>
            <a:ext cx="7056784" cy="528396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introduced ”lifelong learning” in 70s 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Access to knowledge and culture as a human right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Learning for human and democratic development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 humanistic paradigm</a:t>
            </a:r>
          </a:p>
          <a:p>
            <a:pPr>
              <a:lnSpc>
                <a:spcPct val="25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promoted ”lifelong learning” in 80s 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Qualification for competiveness on the global market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Learning as an investment in “human capital”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economic-instrumental paradigm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GB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GB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UNESCO: United Nations Educational, Scientific and Cultural Organization</a:t>
            </a: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OECD: Organisation 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EU’s agenda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74056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a-DK" sz="6200" i="1" dirty="0" smtClean="0">
                <a:latin typeface="Arial" pitchFamily="34" charset="0"/>
                <a:cs typeface="Arial" pitchFamily="34" charset="0"/>
              </a:rPr>
              <a:t>The new meta-narrative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1993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Growth, Competitiveness and Employment. Challenges and Pathways to the 21th Century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.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1996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Teaching and Learning. Towards the Learning Society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Council: Luxemburg declaration, 1997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The European employment strategy included the definition of lifelong learning,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Council: Lisbon strategy, March 2000 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European Union shall become the most competitive and dynamic knowledge-based society in the world.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Commission, </a:t>
            </a: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Memorandum on Lifelong Learning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, Nov 2000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Communication: Making a European area for lifelong learning,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Nov 2001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The Parliament and the Council, December 2006 </a:t>
            </a: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The European reference framework on key competences for lifelong learning, 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Inner tensions </a:t>
            </a:r>
            <a:br>
              <a:rPr lang="en-GB" sz="3600" dirty="0" smtClean="0"/>
            </a:br>
            <a:r>
              <a:rPr lang="en-GB" sz="3600" dirty="0" smtClean="0"/>
              <a:t>in EU’s aims of lifelong learning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     active citizenship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Communication, 2001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	    active citizenship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personal fulfilment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social inclusion						    cultural cohesion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Opposite aims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instrumental aim of the system world 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humanistic and democratic aims of the life world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en-GB" sz="3600" dirty="0" smtClean="0"/>
              <a:t>Implementation of Lifelong learning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149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New legislation in EU and member states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EU, for example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Lifelong learning programme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Culture programme *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Youth programme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Europe for citizens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the Nordic Baltic region, for example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Nordplus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Fond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Point </a:t>
            </a:r>
          </a:p>
          <a:p>
            <a:pPr>
              <a:spcBef>
                <a:spcPts val="0"/>
              </a:spcBef>
              <a:buClrTx/>
              <a:buNone/>
            </a:pPr>
            <a:endParaRPr lang="da-DK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*) Culture as a catalyst for creativity in the framework of the </a:t>
            </a:r>
            <a:r>
              <a:rPr lang="en-GB" sz="1500" u="sng" dirty="0" smtClean="0">
                <a:latin typeface="Arial" pitchFamily="34" charset="0"/>
                <a:cs typeface="Arial" pitchFamily="34" charset="0"/>
              </a:rPr>
              <a:t>Lisbon Strategy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 for growth and jobs. </a:t>
            </a:r>
            <a:endParaRPr lang="en-GB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en-GB" sz="3600" dirty="0" smtClean="0"/>
              <a:t>Paradigm dispute on art and culture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The humanistic agenda for art and culture </a:t>
            </a:r>
          </a:p>
          <a:p>
            <a:pPr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Universal Declaration of Human Rights, 1948 </a:t>
            </a:r>
          </a:p>
          <a:p>
            <a:pPr>
              <a:spcBef>
                <a:spcPts val="12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26.</a:t>
            </a:r>
          </a:p>
          <a:p>
            <a:pPr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Education shall be directed to the full development of the human personality and to the strengthening of respect for human rights and fundamental freedoms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27</a:t>
            </a:r>
          </a:p>
          <a:p>
            <a:pPr marL="36000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Everyone has the right freely to participate in the cultural life of the community, to enjoy the arts and to share in scientific advancement and its benefits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 humanistic agenda </a:t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after  Second World War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The totalitarian experiences -  abuse of art and culture</a:t>
            </a:r>
          </a:p>
          <a:p>
            <a:pPr>
              <a:spcBef>
                <a:spcPts val="120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John Maynard Keynes - the arm's length principle</a:t>
            </a:r>
            <a:endParaRPr lang="en-GB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Nordic Cultural model </a:t>
            </a:r>
          </a:p>
          <a:p>
            <a:pPr>
              <a:spcBef>
                <a:spcPts val="1800"/>
              </a:spcBef>
              <a:buNone/>
            </a:pP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Purpose </a:t>
            </a:r>
          </a:p>
          <a:p>
            <a:pPr>
              <a:buNone/>
            </a:pP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art and culture essential for personal formation (Bildung) </a:t>
            </a:r>
          </a:p>
          <a:p>
            <a:pPr>
              <a:buNone/>
            </a:pP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free and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enlightened individuals the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basis for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a democratic culture</a:t>
            </a:r>
          </a:p>
          <a:p>
            <a:pPr>
              <a:spcBef>
                <a:spcPts val="180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Art and culture  - a welfare benefit and a right for all citizens  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Public support to inner values  of art and culture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Secure freedom from the state and the market </a:t>
            </a:r>
          </a:p>
          <a:p>
            <a:pPr>
              <a:spcBef>
                <a:spcPts val="180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       Phases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 -   60s democratization of culture  (high art to the people)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 -   70s cultural democracy  (amateur culture)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 instrumental agenda </a:t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from the 90s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5892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The competitive Nation State   </a:t>
            </a:r>
          </a:p>
          <a:p>
            <a:pPr>
              <a:buFont typeface="Arial" pitchFamily="34" charset="0"/>
              <a:buChar char="•"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will use the art and culture to solve systemic goals </a:t>
            </a:r>
          </a:p>
          <a:p>
            <a:pPr>
              <a:buFont typeface="Arial" pitchFamily="34" charset="0"/>
              <a:buChar char="•"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ocus on civil </a:t>
            </a: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society </a:t>
            </a: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disappear </a:t>
            </a:r>
            <a:endParaRPr lang="en-GB" sz="2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The Neoliberal  model  </a:t>
            </a:r>
          </a:p>
          <a:p>
            <a:pPr>
              <a:spcBef>
                <a:spcPts val="1800"/>
              </a:spcBef>
              <a:buNone/>
            </a:pPr>
            <a:r>
              <a:rPr lang="en-GB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Purpose </a:t>
            </a:r>
          </a:p>
          <a:p>
            <a:pPr>
              <a:buNone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Use art and culture to solve  social problems </a:t>
            </a:r>
          </a:p>
          <a:p>
            <a:pPr>
              <a:buNone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Use art and culture to improve 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economic competitiveness  </a:t>
            </a: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en-GB" sz="23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Experience economy  and  business development 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Creative workers for  cultural industry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Event culture and branding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Mayor-culture (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pavarottisation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>
              <a:spcBef>
                <a:spcPts val="1800"/>
              </a:spcBef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       Phases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-   90s quantitative regulations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-   00s qualitative regulations  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Paradigm dispute on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Premodern civil society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 =    the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republic of the state </a:t>
            </a:r>
          </a:p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Classic modern civil society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-  A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free area outside the state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                                        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basis for fundamental rights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catalogue of rights</a:t>
            </a:r>
          </a:p>
          <a:p>
            <a:pPr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In civil society: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First set:          Protection of the individual and the privacy of the home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Second set:     Freedom of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thought, and expression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reedom of the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press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Third set:         Freedom of assembly and freedom of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associations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Between civil society and the market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Fourth set       Property rights, civil contracts and labour law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Between civil society and the state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Fifth set 	         Democratic rights and welfare rights.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chain of rights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Civil rights           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economic and political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rights        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welfare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rights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Højrepil 7"/>
          <p:cNvSpPr/>
          <p:nvPr/>
        </p:nvSpPr>
        <p:spPr>
          <a:xfrm>
            <a:off x="2555776" y="638132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Højrepil 10"/>
          <p:cNvSpPr/>
          <p:nvPr/>
        </p:nvSpPr>
        <p:spPr>
          <a:xfrm>
            <a:off x="5868144" y="638132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Ideals of a free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Civil society  as base for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Individual freedom  and autonomy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voluntary associations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public debate  </a:t>
            </a:r>
          </a:p>
          <a:p>
            <a:pPr>
              <a:spcBef>
                <a:spcPts val="18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Main aims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personal  and  democratic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independent  learning capacity in civil society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communicative rationality  in the lifeworld </a:t>
            </a:r>
          </a:p>
          <a:p>
            <a:pPr>
              <a:spcBef>
                <a:spcPts val="18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Liberal adult education      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Voluntary associations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 NGOs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arts  and  voluntary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culture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The project concept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Overall aim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promote a humanistic learning perspective 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on amateur art and voluntary culture </a:t>
            </a: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Objectives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 survey on learning outcome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Double online tools for learning validation 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Two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pilot Grundtvig courses  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Three reports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Dissemination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and exploitation </a:t>
            </a: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Pressure on the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New agenda  of  instrumentalisation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Civil society as a servant for the market and the state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No respect  for an independent  civil society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spcBef>
                <a:spcPts val="12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liberal  adult education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Still less public support to general adult education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Subcontractor for vocational training or formal education 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Voluntary associations </a:t>
            </a: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/ NGOs </a:t>
            </a:r>
            <a:endParaRPr lang="en-GB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More political control by contracts, project funding, evaluations, etc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New demands of cooperation with the private sector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From voluntary associations to  individual  volunteering  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Amateur culture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Resources moved to event culture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From active to audience 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- theory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humanistic agenda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(with reference to  Critical Theory)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 effective system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world as well as a rich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lifeworld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With relations to fundamental modern European ideals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in context </a:t>
            </a:r>
          </a:p>
          <a:p>
            <a:pPr>
              <a:spcBef>
                <a:spcPts val="30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freedom-oriented civil society 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With a high independent learning capacity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And a communicative rationality incl. the expressive and aesthetical  reason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A  Bildung-oriented learning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Human freedom (autonomy  and authenticity)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Communicative reason as unity of cognitive, moral and aesthetical reasons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 Bildung-oriented culture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Aesthetic practise  has high level of personal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uality criteria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for art and amateur culture may be the Bildung-potential.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– policy 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raison d'être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Amateur culture represent a societal activity that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promotes aesthetic learning processes with a high potential of personal and democratic formation.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Have reference to the European traditions of Enlightenment and Bildung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core service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strengthen the communicative reason of the lifeworld in the societal totality.  </a:t>
            </a: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Culture policy  strategy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 perspectives for profiling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Try to change agenda  and gain the ideological initiative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The zeitgeist  may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after the finance crisis - be more open for a humanistic agenda  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92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Learning methodology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&amp; 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framework of the online tool</a:t>
            </a:r>
          </a:p>
          <a:p>
            <a:pPr lvl="0" algn="r">
              <a:spcBef>
                <a:spcPct val="0"/>
              </a:spcBef>
            </a:pP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NATIONAL CONFERENCE </a:t>
            </a:r>
            <a:r>
              <a:rPr kumimoji="0" lang="en-GB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18 October 2011 </a:t>
            </a:r>
            <a:r>
              <a:rPr lang="en-GB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Ljubljana, Slovenia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classic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Curriculum, some decades ago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Double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Formation for the social and personal life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Hard qualifications   -    Knowledge &amp;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Personal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Personal formation   -   Bildung perspective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Bildung dialectic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verb / to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(to form oneself  freely)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noun / a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 (to have role models)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Self-reflexion and social reflexion is related </a:t>
            </a: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Freedom for the common good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 person and a citizen –  then a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new mainstream Curriculum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Background – Knowledge economy and management theory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learning organisation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Human capital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Flexible competences  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One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Adaptable, flexible, full commitment with body and soul, no leisure time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work for the firm is to live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Competences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and foremost – be at committed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Learning in context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1331640" y="1412776"/>
            <a:ext cx="3816424" cy="2954655"/>
          </a:xfrm>
          <a:prstGeom prst="rect">
            <a:avLst/>
          </a:prstGeom>
          <a:noFill/>
          <a:ln w="6350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The application perspective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work life as employee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social life as citizen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personal life as a human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interrelated life spheres 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12" name="Tekstboks 11"/>
          <p:cNvSpPr txBox="1"/>
          <p:nvPr/>
        </p:nvSpPr>
        <p:spPr>
          <a:xfrm>
            <a:off x="5148064" y="1412776"/>
            <a:ext cx="3672408" cy="2954655"/>
          </a:xfrm>
          <a:prstGeom prst="rect">
            <a:avLst/>
          </a:prstGeom>
          <a:noFill/>
          <a:ln w="6350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EU’s aims of lifelong learning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Employability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Active citizenship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Personal fulfilment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Social inclusion / cultural cohesion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3" name="Tekstboks 12"/>
          <p:cNvSpPr txBox="1"/>
          <p:nvPr/>
        </p:nvSpPr>
        <p:spPr>
          <a:xfrm>
            <a:off x="1259632" y="4869160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context of art and amateur culture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Is primarily the cultural, social and personal life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Where the dimension of Bildung is essential 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LOACs learning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9396536" y="52292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27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broad view on learning including three dimensions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Personal formation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Knowledge &amp; skills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Competences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three dimensions are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interrelated*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 Their importance will vary in different contexts 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1200" dirty="0" smtClean="0">
                <a:latin typeface="Arial" pitchFamily="34" charset="0"/>
                <a:cs typeface="Arial" pitchFamily="34" charset="0"/>
              </a:rPr>
              <a:t>*) 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Personal formation will be empty without knowledge-anchoring and act-weak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Knowledge will be directionless without personal formation and impractical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Competences will be useless without knowledge and bewildered without personal formation.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</a:t>
            </a:r>
            <a:r>
              <a:rPr lang="en-GB" sz="3200" b="1" dirty="0" smtClean="0"/>
              <a:t>dimension of personal formation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authenticity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autonomy,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reflexive knowledge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moral judgement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aesthetic </a:t>
            </a:r>
            <a:r>
              <a:rPr lang="en-GB" dirty="0" smtClean="0"/>
              <a:t>sense </a:t>
            </a:r>
            <a:endParaRPr lang="en-GB" dirty="0" smtClean="0"/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integration </a:t>
            </a:r>
            <a:r>
              <a:rPr lang="en-GB" dirty="0" smtClean="0"/>
              <a:t>(a versatile personality or the whole person).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Aesthetic sense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Sensitive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of moods and feelings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Poetic imagination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Artistic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sense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</a:t>
            </a:r>
            <a:r>
              <a:rPr lang="en-GB" sz="3200" b="1" dirty="0" smtClean="0"/>
              <a:t>dimension of knowledge &amp; skills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29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three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i="1" dirty="0" smtClean="0"/>
              <a:t>General knowledge about </a:t>
            </a:r>
            <a:r>
              <a:rPr lang="en-GB" i="1" dirty="0" smtClean="0"/>
              <a:t>man</a:t>
            </a:r>
            <a:r>
              <a:rPr lang="en-GB" dirty="0" smtClean="0"/>
              <a:t>, society and culture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Specific knowledge and skills in a cultural subject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Didactical insight in the specific topic 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four key attributes, e.g.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Didactical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insight in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Pedagogical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techniques of teaching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methods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Awareness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of personal learning stile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Responsibility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of own learning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dirty="0" smtClean="0"/>
              <a:t>Problem formulation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Initial question: </a:t>
            </a:r>
          </a:p>
          <a:p>
            <a:r>
              <a:rPr lang="en-GB" sz="3300" dirty="0" smtClean="0">
                <a:latin typeface="Arial" pitchFamily="34" charset="0"/>
                <a:cs typeface="Arial" pitchFamily="34" charset="0"/>
              </a:rPr>
              <a:t>What is the raison d'être of amateur culture</a:t>
            </a:r>
            <a:endParaRPr lang="en-GB" sz="33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On the one side – views of the amateurs and volunteers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Personal fulfilment  - the joy of the amateur 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 An end in itself  - 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has its 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own meaning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Personal formation, democratic experience, social capital </a:t>
            </a:r>
          </a:p>
          <a:p>
            <a:pPr>
              <a:lnSpc>
                <a:spcPct val="23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On the other side – views of the politicians and administrators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Social policy:          Social inclusion, empowerment , integration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Health care:            Art as preventive health care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Economic Affairs:   Experience economy, Creative labour, cultural industry,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n-GB" sz="3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Humanistic view on the core service (a goal)</a:t>
            </a: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contra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Instrumental view on the peripheral services (a mean) </a:t>
            </a:r>
            <a:endParaRPr lang="en-GB" sz="33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3</a:t>
            </a:fld>
            <a:endParaRPr lang="en-GB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</a:t>
            </a:r>
            <a:r>
              <a:rPr lang="en-GB" sz="3200" b="1" dirty="0" smtClean="0"/>
              <a:t>dimension of competences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30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competences: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Cooperative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Communicative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Creative and innovative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self-management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intercultural </a:t>
            </a:r>
            <a:r>
              <a:rPr lang="en-GB" dirty="0" smtClean="0"/>
              <a:t>understanding </a:t>
            </a:r>
            <a:endParaRPr lang="en-GB" dirty="0" smtClean="0"/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general </a:t>
            </a:r>
            <a:r>
              <a:rPr lang="en-GB" dirty="0" smtClean="0"/>
              <a:t>learning </a:t>
            </a:r>
            <a:r>
              <a:rPr lang="en-GB" dirty="0" smtClean="0"/>
              <a:t>ability</a:t>
            </a:r>
            <a:endParaRPr lang="en-GB" dirty="0" smtClean="0"/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Social competence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Empathic and participatory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Responsible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and Cooperative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Tolerance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and respect of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diversity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double online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One tool for the learners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their own learning profile and outcome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Another tool for the learning providers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clarify their own goals and priorities for the learning activity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 outcome for a group of learners (e.g. a class)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compare the learners outcome with the schools goals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purpose of the double tool</a:t>
            </a:r>
            <a:br>
              <a:rPr lang="en-GB" sz="3200" b="1" dirty="0" smtClean="0"/>
            </a:br>
            <a:r>
              <a:rPr lang="en-GB" sz="3200" b="1" dirty="0" smtClean="0"/>
              <a:t>in amateur art and voluntary culture 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Focus on the learning dimension for learners and providers 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learners to document their learning profile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organisations to evaluate their learning activities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Collect cross-border data on learning outcome for research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Billede 10" descr="print asttik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188640"/>
            <a:ext cx="8028384" cy="6669360"/>
          </a:xfrm>
          <a:prstGeom prst="rect">
            <a:avLst/>
          </a:prstGeom>
        </p:spPr>
      </p:pic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3" name="Billede 12" descr="competence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9" y="188640"/>
            <a:ext cx="8031036" cy="648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1" name="Billede 10" descr="viden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133148"/>
            <a:ext cx="7848872" cy="6608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37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3" name="Billede 12" descr="grsaf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116632"/>
            <a:ext cx="7560840" cy="6568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EU’s agenda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EU Commission’s 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Memorandum on lifelong learning, 2000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long</a:t>
            </a:r>
          </a:p>
          <a:p>
            <a:pPr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From cradle to grave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wide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Non-formal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Informal learning  </a:t>
            </a: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dirty="0" smtClean="0"/>
              <a:t>Lead </a:t>
            </a:r>
            <a:r>
              <a:rPr lang="en-GB" sz="3200" dirty="0" smtClean="0"/>
              <a:t>questions about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raison d'être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547664" y="1412776"/>
            <a:ext cx="3744416" cy="5149552"/>
          </a:xfrm>
          <a:ln>
            <a:solidFill>
              <a:schemeClr val="tx2"/>
            </a:solidFill>
            <a:prstDash val="solid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Main paradigm dispute</a:t>
            </a:r>
          </a:p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  Humanistic and instrumental discourses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Derivative paradigm disputes  </a:t>
            </a: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Lifelong learning </a:t>
            </a: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Art and culture  </a:t>
            </a:r>
          </a:p>
          <a:p>
            <a:pPr>
              <a:buNone/>
            </a:pP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Civil society</a:t>
            </a:r>
          </a:p>
          <a:p>
            <a:pPr>
              <a:spcBef>
                <a:spcPts val="1800"/>
              </a:spcBef>
            </a:pP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4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Pladsholder til indhold 9"/>
          <p:cNvSpPr txBox="1">
            <a:spLocks/>
          </p:cNvSpPr>
          <p:nvPr/>
        </p:nvSpPr>
        <p:spPr>
          <a:xfrm>
            <a:off x="5580112" y="1412776"/>
            <a:ext cx="2952328" cy="5149552"/>
          </a:xfrm>
          <a:prstGeom prst="rect">
            <a:avLst/>
          </a:prstGeom>
          <a:ln>
            <a:solidFill>
              <a:schemeClr val="tx2"/>
            </a:solidFill>
            <a:prstDash val="solid"/>
          </a:ln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Main a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nswers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GB" sz="1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Critical Theory contra Neoliberalism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Part answers </a:t>
            </a:r>
            <a:endParaRPr lang="en-GB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Bildung before competence </a:t>
            </a:r>
          </a:p>
          <a:p>
            <a:pPr marL="365760" indent="-283464">
              <a:spcBef>
                <a:spcPts val="1800"/>
              </a:spcBef>
              <a:buClr>
                <a:schemeClr val="accent1"/>
              </a:buClr>
              <a:buSzPct val="80000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Bildung before </a:t>
            </a:r>
          </a:p>
          <a:p>
            <a:pPr marL="365760" indent="-283464">
              <a:buClr>
                <a:schemeClr val="accent1"/>
              </a:buClr>
              <a:buSzPct val="80000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culture industry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Civic rights before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state raison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GB" sz="18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2987824" y="2204864"/>
            <a:ext cx="4032448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2987824" y="2060848"/>
            <a:ext cx="4608513" cy="36724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market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Democracy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Public sphere</a:t>
            </a:r>
          </a:p>
          <a:p>
            <a:pPr>
              <a:spcBef>
                <a:spcPts val="12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civil society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Private sphere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Habermas – </a:t>
            </a:r>
            <a:r>
              <a:rPr lang="en-GB" sz="3600" dirty="0" smtClean="0"/>
              <a:t>Modern Society</a:t>
            </a:r>
            <a:endParaRPr lang="en-GB" sz="3600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4427984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2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5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2627784" y="1124744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Technical -instrumental rationality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(How  - on effective means) </a:t>
            </a:r>
          </a:p>
          <a:p>
            <a:endParaRPr lang="en-GB" dirty="0"/>
          </a:p>
        </p:txBody>
      </p:sp>
      <p:sp>
        <p:nvSpPr>
          <p:cNvPr id="14" name="Tekstboks 13"/>
          <p:cNvSpPr txBox="1"/>
          <p:nvPr/>
        </p:nvSpPr>
        <p:spPr>
          <a:xfrm>
            <a:off x="3059832" y="5661248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og expressive  rationality 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(Why  - on purpose and meaning) </a:t>
            </a:r>
          </a:p>
          <a:p>
            <a:endParaRPr lang="en-GB" dirty="0"/>
          </a:p>
        </p:txBody>
      </p:sp>
      <p:sp>
        <p:nvSpPr>
          <p:cNvPr id="16" name="Tekstboks 15"/>
          <p:cNvSpPr txBox="1"/>
          <p:nvPr/>
        </p:nvSpPr>
        <p:spPr>
          <a:xfrm>
            <a:off x="1331640" y="2924944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 smtClean="0"/>
              <a:t>SYSTEM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LIFE  WORLD</a:t>
            </a:r>
            <a:endParaRPr lang="en-GB" dirty="0"/>
          </a:p>
        </p:txBody>
      </p:sp>
      <p:sp>
        <p:nvSpPr>
          <p:cNvPr id="11" name="Ellipse 10"/>
          <p:cNvSpPr/>
          <p:nvPr/>
        </p:nvSpPr>
        <p:spPr>
          <a:xfrm>
            <a:off x="2987824" y="3429000"/>
            <a:ext cx="3960440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Rationality forms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2120" y="1268760"/>
            <a:ext cx="349188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instrumental rationality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Economic rationality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Bureaucratic rationality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rationality 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Cognitive reason (basic science)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Moral reason (ethics, law, politics)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Aesthetic reason (art and culture) 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6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17"/>
          <p:cNvSpPr txBox="1"/>
          <p:nvPr/>
        </p:nvSpPr>
        <p:spPr>
          <a:xfrm>
            <a:off x="1259632" y="5877272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To find the song behind the plough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To know the difference between sunshine and lightning  </a:t>
            </a:r>
            <a:endParaRPr lang="en-GB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Life spheres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2664295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in world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of necessity </a:t>
            </a:r>
          </a:p>
          <a:p>
            <a:pPr marL="0" indent="0"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Efficiency and usefulness 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Employee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(client and customer) </a:t>
            </a:r>
          </a:p>
          <a:p>
            <a:pPr marL="0" indent="0">
              <a:spcBef>
                <a:spcPts val="120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Citizen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Fellowman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in world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of freedom</a:t>
            </a:r>
          </a:p>
          <a:p>
            <a:pPr marL="0" indent="0"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Autonomy and authenticity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7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1628800"/>
            <a:ext cx="4032448" cy="295232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043608" y="1052736"/>
            <a:ext cx="4536504" cy="5279355"/>
          </a:xfrm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System </a:t>
            </a: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              Market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State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   Spectator democracy 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Civil society is privatised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Persons looses autonomy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Life world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1"/>
          </a:xfrm>
        </p:spPr>
        <p:txBody>
          <a:bodyPr>
            <a:normAutofit fontScale="90000"/>
          </a:bodyPr>
          <a:lstStyle/>
          <a:p>
            <a:r>
              <a:rPr lang="en-GB" sz="3200" smtClean="0"/>
              <a:t>Habermas – The system colonises the life world</a:t>
            </a:r>
            <a:endParaRPr lang="en-GB" sz="320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1500" y="1268413"/>
            <a:ext cx="349250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The neoliberal system  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The competition state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New public management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Commercialization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Instrumentalisation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One-dimensional society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Civil society looses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  learning capacity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cxnSp>
        <p:nvCxnSpPr>
          <p:cNvPr id="15" name="Lige forbindelse 14"/>
          <p:cNvCxnSpPr/>
          <p:nvPr/>
        </p:nvCxnSpPr>
        <p:spPr>
          <a:xfrm rot="16200000" flipH="1">
            <a:off x="2771800" y="2852936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8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4149080"/>
            <a:ext cx="3960440" cy="1008112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Modern man – neoliberal man </a:t>
            </a:r>
            <a:endParaRPr lang="en-GB" sz="3600" dirty="0"/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9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4203</TotalTime>
  <Words>1970</Words>
  <Application>Microsoft Office PowerPoint</Application>
  <PresentationFormat>Skærmshow (4:3)</PresentationFormat>
  <Paragraphs>607</Paragraphs>
  <Slides>38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38</vt:i4>
      </vt:variant>
    </vt:vector>
  </HeadingPairs>
  <TitlesOfParts>
    <vt:vector size="39" baseType="lpstr">
      <vt:lpstr>Bambusfletværk</vt:lpstr>
      <vt:lpstr>Dias nummer 1</vt:lpstr>
      <vt:lpstr>The project concept </vt:lpstr>
      <vt:lpstr>Problem formulation </vt:lpstr>
      <vt:lpstr>Lead questions about raison d'être </vt:lpstr>
      <vt:lpstr>Habermas – Modern Society</vt:lpstr>
      <vt:lpstr>Kant/Habermas – Rationality forms</vt:lpstr>
      <vt:lpstr>Kant/Habermas – Life spheres</vt:lpstr>
      <vt:lpstr>Habermas – The system colonises the life world</vt:lpstr>
      <vt:lpstr>Modern man – neoliberal man </vt:lpstr>
      <vt:lpstr> Lifelong Learning – an old concept </vt:lpstr>
      <vt:lpstr> Paradigm struggle on Lifelong Learning</vt:lpstr>
      <vt:lpstr>Lifelong Learning on EU’s agenda </vt:lpstr>
      <vt:lpstr>Inner tensions  in EU’s aims of lifelong learning </vt:lpstr>
      <vt:lpstr>Implementation of Lifelong learning</vt:lpstr>
      <vt:lpstr>Paradigm dispute on art and culture</vt:lpstr>
      <vt:lpstr> The humanistic agenda  after  Second World War </vt:lpstr>
      <vt:lpstr> The instrumental agenda  from the 90s  </vt:lpstr>
      <vt:lpstr> Paradigm dispute on civil society  </vt:lpstr>
      <vt:lpstr> Ideals of a free civil society  </vt:lpstr>
      <vt:lpstr> Pressure on the civil society  </vt:lpstr>
      <vt:lpstr> Conclusions - theory  </vt:lpstr>
      <vt:lpstr> Conclusions – policy   </vt:lpstr>
      <vt:lpstr>Dias nummer 23</vt:lpstr>
      <vt:lpstr>The change of pedagogical frame</vt:lpstr>
      <vt:lpstr>The change of pedagogical frame</vt:lpstr>
      <vt:lpstr>Learning in context </vt:lpstr>
      <vt:lpstr>LOACs learning frame</vt:lpstr>
      <vt:lpstr>The dimension of personal formation</vt:lpstr>
      <vt:lpstr>The dimension of knowledge &amp; skills</vt:lpstr>
      <vt:lpstr>The dimension of competences</vt:lpstr>
      <vt:lpstr>The double online tool </vt:lpstr>
      <vt:lpstr>The purpose of the double tool in amateur art and voluntary culture </vt:lpstr>
      <vt:lpstr> Try the tool </vt:lpstr>
      <vt:lpstr>y</vt:lpstr>
      <vt:lpstr>y</vt:lpstr>
      <vt:lpstr>y</vt:lpstr>
      <vt:lpstr>y</vt:lpstr>
      <vt:lpstr>Lifelong Learning on EU’s agenda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384</cp:revision>
  <dcterms:created xsi:type="dcterms:W3CDTF">2011-03-31T09:38:17Z</dcterms:created>
  <dcterms:modified xsi:type="dcterms:W3CDTF">2011-10-17T11:17:07Z</dcterms:modified>
</cp:coreProperties>
</file>