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3"/>
  </p:notesMasterIdLst>
  <p:handoutMasterIdLst>
    <p:handoutMasterId r:id="rId24"/>
  </p:handoutMasterIdLst>
  <p:sldIdLst>
    <p:sldId id="257" r:id="rId2"/>
    <p:sldId id="345" r:id="rId3"/>
    <p:sldId id="303" r:id="rId4"/>
    <p:sldId id="415" r:id="rId5"/>
    <p:sldId id="416" r:id="rId6"/>
    <p:sldId id="402" r:id="rId7"/>
    <p:sldId id="377" r:id="rId8"/>
    <p:sldId id="380" r:id="rId9"/>
    <p:sldId id="419" r:id="rId10"/>
    <p:sldId id="404" r:id="rId11"/>
    <p:sldId id="384" r:id="rId12"/>
    <p:sldId id="350" r:id="rId13"/>
    <p:sldId id="407" r:id="rId14"/>
    <p:sldId id="351" r:id="rId15"/>
    <p:sldId id="386" r:id="rId16"/>
    <p:sldId id="387" r:id="rId17"/>
    <p:sldId id="388" r:id="rId18"/>
    <p:sldId id="410" r:id="rId19"/>
    <p:sldId id="399" r:id="rId20"/>
    <p:sldId id="390" r:id="rId21"/>
    <p:sldId id="397" r:id="rId22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2" autoAdjust="0"/>
    <p:restoredTop sz="94697" autoAdjust="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da-DK" noProof="0" smtClean="0"/>
            <a:t>Menneske </a:t>
          </a:r>
          <a:endParaRPr lang="da-DK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da-DK" noProof="0" dirty="0" smtClean="0"/>
            <a:t>Med-arbejder </a:t>
          </a:r>
          <a:endParaRPr lang="da-DK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da-DK" noProof="0" smtClean="0"/>
            <a:t>Med-borger</a:t>
          </a:r>
          <a:endParaRPr lang="da-DK" noProof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da-DK" noProof="0" smtClean="0"/>
            <a:t>Med-menneske</a:t>
          </a:r>
          <a:endParaRPr lang="da-DK" noProof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3CCBC846-C326-48EB-975C-5A6C22E93AAC}" type="presOf" srcId="{2E31A907-91D2-4D64-8772-C6CFECC3F314}" destId="{3E916A71-C27D-480D-B444-8ACC233726E8}" srcOrd="0" destOrd="0" presId="urn:microsoft.com/office/officeart/2005/8/layout/radial6"/>
    <dgm:cxn modelId="{520FC015-B2B2-4AC9-B95B-34C1A106EE38}" type="presOf" srcId="{5A0DB0E8-3A98-4E89-A4C5-C5108EE4F54C}" destId="{867A5E4C-98AE-47C6-B8B0-06DEC3FC8996}" srcOrd="0" destOrd="0" presId="urn:microsoft.com/office/officeart/2005/8/layout/radial6"/>
    <dgm:cxn modelId="{61D06122-E42A-42A3-BF3A-B52A821CC2D0}" type="presOf" srcId="{651953BF-E26C-4821-A030-02674617FED8}" destId="{F4BA3DB0-49BB-4D0C-9FF3-9070A6E54839}" srcOrd="0" destOrd="0" presId="urn:microsoft.com/office/officeart/2005/8/layout/radial6"/>
    <dgm:cxn modelId="{C22C0F67-A768-4A21-8B74-0082AF0FB16A}" type="presOf" srcId="{6C704015-C61C-4A94-8CF4-168691B82BCC}" destId="{A5D1BD8F-90DF-4B06-B972-151E18787AD6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EB3204-85E0-429C-ACC6-DB7AD26B2DF1}" type="presOf" srcId="{15B61D40-DE9A-4CC3-ADAD-1E7E4DA5A6D1}" destId="{AE34B1C5-AE7E-4B68-95A9-5CC4A081DBBE}" srcOrd="0" destOrd="0" presId="urn:microsoft.com/office/officeart/2005/8/layout/radial6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8BED63E2-287E-4B42-A4CA-DDAAEEF70D35}" type="presOf" srcId="{350A9741-3100-4AF3-AB26-274FD70E2F70}" destId="{49B7AA99-2492-4CB8-B090-4C56ECC2F77F}" srcOrd="0" destOrd="0" presId="urn:microsoft.com/office/officeart/2005/8/layout/radial6"/>
    <dgm:cxn modelId="{2485A489-F743-4B35-91E0-0B0B1F8F9A6B}" type="presOf" srcId="{15CF9EFA-48B6-42CB-A3EF-7BC2A266F4EA}" destId="{0BF8A887-D08B-4E08-AC81-A941F73C9BCC}" srcOrd="0" destOrd="0" presId="urn:microsoft.com/office/officeart/2005/8/layout/radial6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29C8F971-08F9-4268-BA01-D6F774408F4F}" type="presOf" srcId="{78DF6FAF-E149-4417-9E97-35DBC7662921}" destId="{DBDF2AE9-0810-432A-8950-9B548F0F01D0}" srcOrd="0" destOrd="0" presId="urn:microsoft.com/office/officeart/2005/8/layout/radial6"/>
    <dgm:cxn modelId="{C6001364-E301-4846-AF25-3B25B7797F71}" type="presParOf" srcId="{A5D1BD8F-90DF-4B06-B972-151E18787AD6}" destId="{F4BA3DB0-49BB-4D0C-9FF3-9070A6E54839}" srcOrd="0" destOrd="0" presId="urn:microsoft.com/office/officeart/2005/8/layout/radial6"/>
    <dgm:cxn modelId="{2C844732-7CFA-41ED-BDF7-1A486709185D}" type="presParOf" srcId="{A5D1BD8F-90DF-4B06-B972-151E18787AD6}" destId="{867A5E4C-98AE-47C6-B8B0-06DEC3FC8996}" srcOrd="1" destOrd="0" presId="urn:microsoft.com/office/officeart/2005/8/layout/radial6"/>
    <dgm:cxn modelId="{9F7E595D-0E26-41F3-B9B8-EDAECBDC9032}" type="presParOf" srcId="{A5D1BD8F-90DF-4B06-B972-151E18787AD6}" destId="{BFA0493C-2B13-4FC5-B793-BD9F42BC12AD}" srcOrd="2" destOrd="0" presId="urn:microsoft.com/office/officeart/2005/8/layout/radial6"/>
    <dgm:cxn modelId="{919AE46D-5513-43DA-B614-73E2C0818721}" type="presParOf" srcId="{A5D1BD8F-90DF-4B06-B972-151E18787AD6}" destId="{49B7AA99-2492-4CB8-B090-4C56ECC2F77F}" srcOrd="3" destOrd="0" presId="urn:microsoft.com/office/officeart/2005/8/layout/radial6"/>
    <dgm:cxn modelId="{988A07FD-169A-450B-A4E7-A25F86F4DB45}" type="presParOf" srcId="{A5D1BD8F-90DF-4B06-B972-151E18787AD6}" destId="{AE34B1C5-AE7E-4B68-95A9-5CC4A081DBBE}" srcOrd="4" destOrd="0" presId="urn:microsoft.com/office/officeart/2005/8/layout/radial6"/>
    <dgm:cxn modelId="{6A250BC0-0BEB-41E7-9A37-D6F8893632A6}" type="presParOf" srcId="{A5D1BD8F-90DF-4B06-B972-151E18787AD6}" destId="{6FA0EAE6-24E5-462F-8A29-E76609F4E42E}" srcOrd="5" destOrd="0" presId="urn:microsoft.com/office/officeart/2005/8/layout/radial6"/>
    <dgm:cxn modelId="{CABB506B-D962-46E6-91F6-18A687F101D5}" type="presParOf" srcId="{A5D1BD8F-90DF-4B06-B972-151E18787AD6}" destId="{DBDF2AE9-0810-432A-8950-9B548F0F01D0}" srcOrd="6" destOrd="0" presId="urn:microsoft.com/office/officeart/2005/8/layout/radial6"/>
    <dgm:cxn modelId="{5AEB6A57-6F7D-4DBF-B474-30C6898B2996}" type="presParOf" srcId="{A5D1BD8F-90DF-4B06-B972-151E18787AD6}" destId="{0BF8A887-D08B-4E08-AC81-A941F73C9BCC}" srcOrd="7" destOrd="0" presId="urn:microsoft.com/office/officeart/2005/8/layout/radial6"/>
    <dgm:cxn modelId="{470CE55E-79AB-436B-90C5-ED8BE1924599}" type="presParOf" srcId="{A5D1BD8F-90DF-4B06-B972-151E18787AD6}" destId="{78E330B0-EC5D-4B91-862B-538DB161B6A5}" srcOrd="8" destOrd="0" presId="urn:microsoft.com/office/officeart/2005/8/layout/radial6"/>
    <dgm:cxn modelId="{9DA8364F-F25F-474F-8194-A4DF8D6217AF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da-DK" noProof="0" smtClean="0"/>
            <a:t>Medarbejder</a:t>
          </a:r>
          <a:endParaRPr lang="da-DK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da-DK" noProof="0" dirty="0" smtClean="0"/>
            <a:t>Klient</a:t>
          </a:r>
          <a:endParaRPr lang="da-DK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da-DK" noProof="0" smtClean="0"/>
            <a:t>Konsument</a:t>
          </a:r>
          <a:endParaRPr lang="da-DK" noProof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Y="105999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A08B399D-2522-4D75-8A83-A7FEA57B92A6}" type="presOf" srcId="{78DF6FAF-E149-4417-9E97-35DBC7662921}" destId="{DBDF2AE9-0810-432A-8950-9B548F0F01D0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BBF7D5-0D35-4CC6-A882-D57AE1B186E5}" type="presOf" srcId="{350A9741-3100-4AF3-AB26-274FD70E2F70}" destId="{49B7AA99-2492-4CB8-B090-4C56ECC2F77F}" srcOrd="0" destOrd="0" presId="urn:microsoft.com/office/officeart/2005/8/layout/radial6"/>
    <dgm:cxn modelId="{DBEAA67A-9D16-4FB1-8982-9404D84A2ED3}" type="presOf" srcId="{15B61D40-DE9A-4CC3-ADAD-1E7E4DA5A6D1}" destId="{AE34B1C5-AE7E-4B68-95A9-5CC4A081DBBE}" srcOrd="0" destOrd="0" presId="urn:microsoft.com/office/officeart/2005/8/layout/radial6"/>
    <dgm:cxn modelId="{24C8D325-0E7A-4EC5-A596-3463995ACF37}" type="presOf" srcId="{651953BF-E26C-4821-A030-02674617FED8}" destId="{F4BA3DB0-49BB-4D0C-9FF3-9070A6E54839}" srcOrd="0" destOrd="0" presId="urn:microsoft.com/office/officeart/2005/8/layout/radial6"/>
    <dgm:cxn modelId="{D3A4ED87-A723-4217-A867-6B1A411D3C4F}" type="presOf" srcId="{5A0DB0E8-3A98-4E89-A4C5-C5108EE4F54C}" destId="{867A5E4C-98AE-47C6-B8B0-06DEC3FC8996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F94E2B3A-F180-44CB-802B-3EA8704088ED}" type="presOf" srcId="{6C704015-C61C-4A94-8CF4-168691B82BCC}" destId="{A5D1BD8F-90DF-4B06-B972-151E18787AD6}" srcOrd="0" destOrd="0" presId="urn:microsoft.com/office/officeart/2005/8/layout/radial6"/>
    <dgm:cxn modelId="{60A41B19-0AEE-4A11-AC39-0E1856A74B71}" type="presParOf" srcId="{A5D1BD8F-90DF-4B06-B972-151E18787AD6}" destId="{F4BA3DB0-49BB-4D0C-9FF3-9070A6E54839}" srcOrd="0" destOrd="0" presId="urn:microsoft.com/office/officeart/2005/8/layout/radial6"/>
    <dgm:cxn modelId="{E9CEE2D8-F748-4E39-877D-787DC047DDCF}" type="presParOf" srcId="{A5D1BD8F-90DF-4B06-B972-151E18787AD6}" destId="{867A5E4C-98AE-47C6-B8B0-06DEC3FC8996}" srcOrd="1" destOrd="0" presId="urn:microsoft.com/office/officeart/2005/8/layout/radial6"/>
    <dgm:cxn modelId="{5B34EC40-3BCD-4C4B-A2E6-50DF1D9B8EA0}" type="presParOf" srcId="{A5D1BD8F-90DF-4B06-B972-151E18787AD6}" destId="{BFA0493C-2B13-4FC5-B793-BD9F42BC12AD}" srcOrd="2" destOrd="0" presId="urn:microsoft.com/office/officeart/2005/8/layout/radial6"/>
    <dgm:cxn modelId="{C17C44A1-3D6D-4780-91B8-201E4447F25E}" type="presParOf" srcId="{A5D1BD8F-90DF-4B06-B972-151E18787AD6}" destId="{49B7AA99-2492-4CB8-B090-4C56ECC2F77F}" srcOrd="3" destOrd="0" presId="urn:microsoft.com/office/officeart/2005/8/layout/radial6"/>
    <dgm:cxn modelId="{B1A45336-150B-4EE8-822F-FD21607FD4FD}" type="presParOf" srcId="{A5D1BD8F-90DF-4B06-B972-151E18787AD6}" destId="{AE34B1C5-AE7E-4B68-95A9-5CC4A081DBBE}" srcOrd="4" destOrd="0" presId="urn:microsoft.com/office/officeart/2005/8/layout/radial6"/>
    <dgm:cxn modelId="{633B1E27-2167-4F39-A4DD-83F0DA43960C}" type="presParOf" srcId="{A5D1BD8F-90DF-4B06-B972-151E18787AD6}" destId="{6FA0EAE6-24E5-462F-8A29-E76609F4E42E}" srcOrd="5" destOrd="0" presId="urn:microsoft.com/office/officeart/2005/8/layout/radial6"/>
    <dgm:cxn modelId="{52ABAA0A-796F-48CB-8F91-DC03413E9F4D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10906" y="1170399"/>
          <a:ext cx="1282642" cy="1282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noProof="0" smtClean="0"/>
            <a:t>Menneske </a:t>
          </a:r>
          <a:endParaRPr lang="da-DK" sz="1600" kern="1200" noProof="0"/>
        </a:p>
      </dsp:txBody>
      <dsp:txXfrm>
        <a:off x="1410906" y="1170399"/>
        <a:ext cx="1282642" cy="1282642"/>
      </dsp:txXfrm>
    </dsp:sp>
    <dsp:sp modelId="{867A5E4C-98AE-47C6-B8B0-06DEC3FC8996}">
      <dsp:nvSpPr>
        <dsp:cNvPr id="0" name=""/>
        <dsp:cNvSpPr/>
      </dsp:nvSpPr>
      <dsp:spPr>
        <a:xfrm>
          <a:off x="1603303" y="545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Med-arbejder </a:t>
          </a:r>
          <a:endParaRPr lang="da-DK" sz="1100" kern="1200" noProof="0" dirty="0"/>
        </a:p>
      </dsp:txBody>
      <dsp:txXfrm>
        <a:off x="1603303" y="545"/>
        <a:ext cx="897849" cy="897849"/>
      </dsp:txXfrm>
    </dsp:sp>
    <dsp:sp modelId="{AE34B1C5-AE7E-4B68-95A9-5CC4A081DBBE}">
      <dsp:nvSpPr>
        <dsp:cNvPr id="0" name=""/>
        <dsp:cNvSpPr/>
      </dsp:nvSpPr>
      <dsp:spPr>
        <a:xfrm>
          <a:off x="2783046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smtClean="0"/>
            <a:t>Med-borger</a:t>
          </a:r>
          <a:endParaRPr lang="da-DK" sz="1100" kern="1200" noProof="0"/>
        </a:p>
      </dsp:txBody>
      <dsp:txXfrm>
        <a:off x="2783046" y="2043921"/>
        <a:ext cx="897849" cy="897849"/>
      </dsp:txXfrm>
    </dsp:sp>
    <dsp:sp modelId="{0BF8A887-D08B-4E08-AC81-A941F73C9BCC}">
      <dsp:nvSpPr>
        <dsp:cNvPr id="0" name=""/>
        <dsp:cNvSpPr/>
      </dsp:nvSpPr>
      <dsp:spPr>
        <a:xfrm>
          <a:off x="423559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smtClean="0"/>
            <a:t>Med-menneske</a:t>
          </a:r>
          <a:endParaRPr lang="da-DK" sz="1100" kern="1200" noProof="0"/>
        </a:p>
      </dsp:txBody>
      <dsp:txXfrm>
        <a:off x="423559" y="2043921"/>
        <a:ext cx="897849" cy="897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738135" y="156467"/>
          <a:ext cx="2593315" cy="2435825"/>
        </a:xfrm>
        <a:prstGeom prst="blockArc">
          <a:avLst>
            <a:gd name="adj1" fmla="val 897926"/>
            <a:gd name="adj2" fmla="val 97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756589" y="792082"/>
          <a:ext cx="2605718" cy="2611164"/>
        </a:xfrm>
        <a:prstGeom prst="blockArc">
          <a:avLst>
            <a:gd name="adj1" fmla="val 11697926"/>
            <a:gd name="adj2" fmla="val 205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52993" y="1080371"/>
          <a:ext cx="1198469" cy="1198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Medarbejder</a:t>
          </a:r>
          <a:endParaRPr lang="da-DK" sz="1200" kern="1200" noProof="0"/>
        </a:p>
      </dsp:txBody>
      <dsp:txXfrm>
        <a:off x="1452993" y="1080371"/>
        <a:ext cx="1198469" cy="1198469"/>
      </dsp:txXfrm>
    </dsp:sp>
    <dsp:sp modelId="{867A5E4C-98AE-47C6-B8B0-06DEC3FC8996}">
      <dsp:nvSpPr>
        <dsp:cNvPr id="0" name=""/>
        <dsp:cNvSpPr/>
      </dsp:nvSpPr>
      <dsp:spPr>
        <a:xfrm>
          <a:off x="2844820" y="1283562"/>
          <a:ext cx="838928" cy="838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900" kern="1200" noProof="0" dirty="0" smtClean="0"/>
            <a:t>Klient</a:t>
          </a:r>
          <a:endParaRPr lang="da-DK" sz="900" kern="1200" noProof="0" dirty="0"/>
        </a:p>
      </dsp:txBody>
      <dsp:txXfrm>
        <a:off x="2844820" y="1283562"/>
        <a:ext cx="838928" cy="838928"/>
      </dsp:txXfrm>
    </dsp:sp>
    <dsp:sp modelId="{AE34B1C5-AE7E-4B68-95A9-5CC4A081DBBE}">
      <dsp:nvSpPr>
        <dsp:cNvPr id="0" name=""/>
        <dsp:cNvSpPr/>
      </dsp:nvSpPr>
      <dsp:spPr>
        <a:xfrm>
          <a:off x="396552" y="1296144"/>
          <a:ext cx="838928" cy="88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900" kern="1200" noProof="0" smtClean="0"/>
            <a:t>Konsument</a:t>
          </a:r>
          <a:endParaRPr lang="da-DK" sz="900" kern="1200" noProof="0"/>
        </a:p>
      </dsp:txBody>
      <dsp:txXfrm>
        <a:off x="396552" y="1296144"/>
        <a:ext cx="838928" cy="88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23/11/2011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928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da-DK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LOAC</a:t>
            </a:r>
            <a:r>
              <a:rPr lang="da-DK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,</a:t>
            </a:r>
            <a:r>
              <a:rPr lang="da-DK" sz="4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cs typeface="Arial" pitchFamily="34" charset="0"/>
              </a:rPr>
              <a:t>Learning </a:t>
            </a:r>
            <a:r>
              <a:rPr lang="en-GB" sz="2200" b="1" dirty="0" smtClean="0">
                <a:solidFill>
                  <a:schemeClr val="tx2"/>
                </a:solidFill>
                <a:cs typeface="Arial" pitchFamily="34" charset="0"/>
              </a:rPr>
              <a:t>Outcome of Amateur </a:t>
            </a:r>
            <a:r>
              <a:rPr lang="en-GB" sz="2200" b="1" dirty="0" smtClean="0">
                <a:solidFill>
                  <a:schemeClr val="tx2"/>
                </a:solidFill>
                <a:cs typeface="Arial" pitchFamily="34" charset="0"/>
              </a:rPr>
              <a:t>Culture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Første præsentation: 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Kritiske perspektiver </a:t>
            </a:r>
            <a:endParaRPr lang="da-DK" sz="22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3200" b="1" dirty="0" smtClean="0">
                <a:latin typeface="Arial" pitchFamily="34" charset="0"/>
                <a:cs typeface="Arial" pitchFamily="34" charset="0"/>
              </a:rPr>
              <a:t>KONFERENCE </a:t>
            </a:r>
            <a:r>
              <a:rPr kumimoji="0" lang="da-DK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22. november 2011 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 </a:t>
            </a:r>
            <a:r>
              <a:rPr lang="da-DK" sz="24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Vartov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København </a:t>
            </a:r>
            <a:r>
              <a:rPr kumimoji="0" lang="da-DK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Modern man – neoliberal man 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899592" y="1340768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10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4860032" y="1484784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562074"/>
          </a:xfrm>
        </p:spPr>
        <p:txBody>
          <a:bodyPr>
            <a:noAutofit/>
          </a:bodyPr>
          <a:lstStyle/>
          <a:p>
            <a:r>
              <a:rPr lang="da-DK" sz="3200" dirty="0" smtClean="0"/>
              <a:t> </a:t>
            </a:r>
            <a:r>
              <a:rPr lang="da-D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Vores </a:t>
            </a: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værdigrundlag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268760"/>
            <a:ext cx="662473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50000"/>
              </a:lnSpc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1187624" y="1052736"/>
            <a:ext cx="763284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b="1" dirty="0" smtClean="0">
                <a:latin typeface="Arial" pitchFamily="34" charset="0"/>
                <a:cs typeface="Arial" pitchFamily="34" charset="0"/>
              </a:rPr>
              <a:t>FN’s Menneskerettighedserklæring</a:t>
            </a:r>
          </a:p>
          <a:p>
            <a:pPr lvl="0" eaLnBrk="0" fontAlgn="base" hangingPunct="0"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Vedtaget 1948 af De forenede Nationers Generalforsamling</a:t>
            </a: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1: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7013" algn="l"/>
                <a:tab pos="454025" algn="l"/>
                <a:tab pos="681038" algn="l"/>
              </a:tabLst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”Alle mennesker er født frie og lige i værdighed og rettigheder. De er udstyret med fornuft og samvittighed, og de bør handle mod hverandre i en broderskabets ånd</a:t>
            </a:r>
            <a:r>
              <a:rPr lang="da-DK" sz="15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.”</a:t>
            </a:r>
          </a:p>
          <a:p>
            <a:pPr>
              <a:spcBef>
                <a:spcPts val="1200"/>
              </a:spcBef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22</a:t>
            </a:r>
          </a:p>
          <a:p>
            <a:r>
              <a:rPr lang="da-DK" sz="1500" dirty="0" smtClean="0">
                <a:latin typeface="Arial" pitchFamily="34" charset="0"/>
                <a:cs typeface="Arial" pitchFamily="34" charset="0"/>
              </a:rPr>
              <a:t>Enhver har (..) krav på de økonomiske, sociale og </a:t>
            </a:r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kulturelle rettigheder</a:t>
            </a:r>
            <a:r>
              <a:rPr lang="da-DK" sz="1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der er uundværlige for hans værdighed og hans personligheds frie udvikling</a:t>
            </a:r>
            <a:r>
              <a:rPr lang="da-DK" sz="1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26 </a:t>
            </a:r>
          </a:p>
          <a:p>
            <a:r>
              <a:rPr lang="da-DK" sz="1500" dirty="0" smtClean="0">
                <a:latin typeface="Arial" pitchFamily="34" charset="0"/>
                <a:cs typeface="Arial" pitchFamily="34" charset="0"/>
              </a:rPr>
              <a:t>(..) Undervisningen skal tage </a:t>
            </a:r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sigte på den menneskelige personligheds fulde udvikling </a:t>
            </a:r>
            <a:r>
              <a:rPr lang="da-DK" sz="1500" dirty="0" smtClean="0">
                <a:latin typeface="Arial" pitchFamily="34" charset="0"/>
                <a:cs typeface="Arial" pitchFamily="34" charset="0"/>
              </a:rPr>
              <a:t>og på at styrke respekten for menneskerettigheder og grundlæggende friheder</a:t>
            </a:r>
          </a:p>
          <a:p>
            <a:pPr>
              <a:spcBef>
                <a:spcPts val="1200"/>
              </a:spcBef>
            </a:pPr>
            <a:r>
              <a:rPr lang="da-DK" sz="1500" dirty="0" smtClean="0">
                <a:latin typeface="Arial" pitchFamily="34" charset="0"/>
                <a:cs typeface="Arial" pitchFamily="34" charset="0"/>
              </a:rPr>
              <a:t>Artikel 27</a:t>
            </a:r>
          </a:p>
          <a:p>
            <a:r>
              <a:rPr lang="da-DK" sz="1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Enhver har ret til frit at deltage i samfundets kulturelle liv, til kunstnydelse (..)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1259632" y="5877272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amerikanske Uafhængighedserklæring, 1776</a:t>
            </a:r>
          </a:p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franske menneskerettighedserklæring, 1789</a:t>
            </a:r>
          </a:p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europæiske Menneskerettighedskonvention, 1950 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Den Europæiske Unions Charter om grundlæggende rettigheder, 2000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03648" y="260648"/>
            <a:ext cx="7524328" cy="562074"/>
          </a:xfrm>
        </p:spPr>
        <p:txBody>
          <a:bodyPr>
            <a:normAutofit fontScale="90000"/>
          </a:bodyPr>
          <a:lstStyle/>
          <a:p>
            <a:r>
              <a:rPr lang="da-DK" sz="3600" dirty="0" smtClean="0">
                <a:effectLst/>
              </a:rPr>
              <a:t> 1. </a:t>
            </a:r>
            <a:r>
              <a:rPr lang="da-DK" sz="3100" b="1" dirty="0" smtClean="0">
                <a:effectLst/>
                <a:latin typeface="Arial" pitchFamily="34" charset="0"/>
                <a:cs typeface="Arial" pitchFamily="34" charset="0"/>
              </a:rPr>
              <a:t>Paradigme-strid  /  om livslang læring </a:t>
            </a:r>
            <a:endParaRPr lang="da-DK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403648" y="980728"/>
            <a:ext cx="7056784" cy="5616624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Forhistorie 1 og 2</a:t>
            </a:r>
          </a:p>
          <a:p>
            <a:pPr lvl="1">
              <a:spcBef>
                <a:spcPts val="0"/>
              </a:spcBef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John Dewey. Demokrati og uddannelse, 1916</a:t>
            </a:r>
          </a:p>
          <a:p>
            <a:pPr lvl="1">
              <a:spcBef>
                <a:spcPts val="0"/>
              </a:spcBef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Eduard Lindman: Meaning of Adult</a:t>
            </a: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 Education, 1</a:t>
            </a:r>
            <a:r>
              <a:rPr lang="da-DK" sz="1400" dirty="0" smtClean="0">
                <a:latin typeface="Arial" pitchFamily="34" charset="0"/>
                <a:cs typeface="Arial" pitchFamily="34" charset="0"/>
              </a:rPr>
              <a:t>926</a:t>
            </a:r>
          </a:p>
          <a:p>
            <a:pPr lvl="1">
              <a:spcBef>
                <a:spcPts val="0"/>
              </a:spcBef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Basil Yeaxlee: </a:t>
            </a: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Lifelong Education</a:t>
            </a:r>
            <a:r>
              <a:rPr lang="da-DK" sz="1400" dirty="0" smtClean="0">
                <a:latin typeface="Arial" pitchFamily="34" charset="0"/>
                <a:cs typeface="Arial" pitchFamily="34" charset="0"/>
              </a:rPr>
              <a:t>, 1929</a:t>
            </a: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UNESCO </a:t>
            </a:r>
            <a:r>
              <a:rPr lang="da-DK" sz="1800" dirty="0" smtClean="0">
                <a:latin typeface="Arial" pitchFamily="34" charset="0"/>
                <a:cs typeface="Arial" pitchFamily="34" charset="0"/>
              </a:rPr>
              <a:t>introducerede ”livslang læring” i 70erne   </a:t>
            </a:r>
          </a:p>
          <a:p>
            <a:pPr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 Adgang til viden og kultur som en menneskeret </a:t>
            </a:r>
          </a:p>
          <a:p>
            <a:pPr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 Læring for menneskelig og demokratisk udvikling </a:t>
            </a:r>
          </a:p>
          <a:p>
            <a:pPr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 et humanistisk paradigme</a:t>
            </a:r>
          </a:p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OECD</a:t>
            </a:r>
            <a:r>
              <a:rPr lang="da-DK" sz="1800" dirty="0" smtClean="0">
                <a:latin typeface="Arial" pitchFamily="34" charset="0"/>
                <a:cs typeface="Arial" pitchFamily="34" charset="0"/>
              </a:rPr>
              <a:t> overtog ”livslang læring” i 80erne   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Beskæftigelsesegnethed i nye globale vidensøkonomi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Læring som en investering i “human capital”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Et økonomisk-instrumentelt paradigme</a:t>
            </a:r>
          </a:p>
          <a:p>
            <a:pPr>
              <a:spcBef>
                <a:spcPts val="0"/>
              </a:spcBef>
              <a:buNone/>
            </a:pPr>
            <a:endParaRPr lang="da-DK" sz="1600" i="1" dirty="0" smtClean="0"/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Edgar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Fauré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: Learning to be, 1972</a:t>
            </a:r>
            <a:endParaRPr lang="en-US" sz="1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UNESCO: United Nations Educational, Scientific and Cultural Organization</a:t>
            </a:r>
          </a:p>
          <a:p>
            <a:pPr>
              <a:buNone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OECD: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 for Economic Co-operation and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Lifelong Learning on EU’s agenda 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74056" cy="5616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a-DK" sz="6200" i="1" dirty="0" err="1" smtClean="0">
                <a:latin typeface="Arial" pitchFamily="34" charset="0"/>
                <a:cs typeface="Arial" pitchFamily="34" charset="0"/>
              </a:rPr>
              <a:t>OECDs</a:t>
            </a:r>
            <a:r>
              <a:rPr lang="da-DK" sz="6200" i="1" dirty="0" smtClean="0">
                <a:latin typeface="Arial" pitchFamily="34" charset="0"/>
                <a:cs typeface="Arial" pitchFamily="34" charset="0"/>
              </a:rPr>
              <a:t> forståelse blev den nye meta-fortælling i 90erne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1993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Growth, Competitiveness and Employment. Challenges and Pathways to the 21th Century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.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1996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Teaching and Learning. Towards the Learning Society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Council: Luxemburg declaration, 1997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The European employment strategy included the definition of lifelong learning,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Council: Lisbon strategy, March 2000 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European Union shall become the most competitive and dynamic knowledge-based society in the world.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Commission, </a:t>
            </a: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Memorandum on Lifelong Learning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, Nov 2000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Communication: Making a European area for lifelong learning,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Nov 2001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The Parliament and the Council, December 2006 </a:t>
            </a: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The European reference framework on key competences for lifelong learning, 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600" b="1" dirty="0" smtClean="0">
                <a:latin typeface="Arial" pitchFamily="34" charset="0"/>
                <a:cs typeface="Arial" pitchFamily="34" charset="0"/>
              </a:rPr>
              <a:t>Modsætninger i </a:t>
            </a:r>
            <a:r>
              <a:rPr lang="da-DK" sz="2600" b="1" dirty="0" err="1" smtClean="0">
                <a:latin typeface="Arial" pitchFamily="34" charset="0"/>
                <a:cs typeface="Arial" pitchFamily="34" charset="0"/>
              </a:rPr>
              <a:t>EUs</a:t>
            </a:r>
            <a:r>
              <a:rPr lang="da-DK" sz="2600" b="1" dirty="0" smtClean="0">
                <a:latin typeface="Arial" pitchFamily="34" charset="0"/>
                <a:cs typeface="Arial" pitchFamily="34" charset="0"/>
              </a:rPr>
              <a:t> mål for livslang læring </a:t>
            </a:r>
            <a:endParaRPr lang="da-DK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600" i="1" dirty="0" smtClean="0">
                <a:latin typeface="Arial" pitchFamily="34" charset="0"/>
                <a:cs typeface="Arial" pitchFamily="34" charset="0"/>
              </a:rPr>
              <a:t>Memorandum, 2000</a:t>
            </a:r>
            <a:r>
              <a:rPr lang="da-DK" sz="2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Beskæftigelsesegnethed  contra        aktivt medborgerskab</a:t>
            </a:r>
          </a:p>
          <a:p>
            <a:pPr>
              <a:buNone/>
            </a:pP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600" i="1" dirty="0" smtClean="0">
                <a:latin typeface="Arial" pitchFamily="34" charset="0"/>
                <a:cs typeface="Arial" pitchFamily="34" charset="0"/>
              </a:rPr>
              <a:t>Meddelelse, 2001</a:t>
            </a:r>
            <a:r>
              <a:rPr lang="da-DK" sz="2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Beskæftigelsesegnethed  contra        aktivt medborgerskab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					        social inklusion						        kulturel sammenhængskraft 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					        personlig realisering </a:t>
            </a:r>
          </a:p>
          <a:p>
            <a:pPr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Modsatte mål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Instrumentelle mål for en effektiv systemverden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Humanistiske og demokratiske mål for en rig livsverden</a:t>
            </a:r>
          </a:p>
          <a:p>
            <a:pPr>
              <a:buNone/>
            </a:pPr>
            <a:r>
              <a:rPr lang="da-DK" sz="2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2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Paradigme-skifte i Norden og Danmark</a:t>
            </a:r>
            <a:endParaRPr lang="da-DK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644650" y="1196752"/>
            <a:ext cx="7499350" cy="50516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nordiske udvikling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 folkeoplysning til voksenlæring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Folkeoplysningens nedbrud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danske udvikling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Nyttiggørelse af ikke-formel og uformel læring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Danske redegørelser  i 90erne om  ”kvalitet i uddannelserne” 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dannelse til kompetencer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Regeringens globaliseringsrapport om uddannelse og forskning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2006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da-DK" sz="1400" dirty="0" smtClean="0">
                <a:latin typeface="Arial" pitchFamily="34" charset="0"/>
                <a:cs typeface="Arial" pitchFamily="34" charset="0"/>
              </a:rPr>
              <a:t>350 initiativer fordelt på 14 hovedområder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Det 13. område har titlen ”Alle skal uddanne sig hele livet”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Folkeoplysningen, foreningslivet  og civilsamfundet nævnes ikke </a:t>
            </a:r>
          </a:p>
          <a:p>
            <a:pPr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331640" y="274639"/>
            <a:ext cx="7812360" cy="562074"/>
          </a:xfrm>
        </p:spPr>
        <p:txBody>
          <a:bodyPr>
            <a:normAutofit/>
          </a:bodyPr>
          <a:lstStyle/>
          <a:p>
            <a:r>
              <a:rPr lang="da-DK" sz="2800" b="1" dirty="0" smtClean="0">
                <a:effectLst/>
                <a:latin typeface="Arial" pitchFamily="34" charset="0"/>
                <a:cs typeface="Arial" pitchFamily="34" charset="0"/>
              </a:rPr>
              <a:t> 2. Paradigme-strid /om kunst, kultur og fritid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331640" y="1196752"/>
            <a:ext cx="7416824" cy="485192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None/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Den nordiske kulturmodel / velfærdsstaten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Humanistisk kulturpolitik – demokratisering af kulturen </a:t>
            </a:r>
          </a:p>
          <a:p>
            <a:pPr>
              <a:spcBef>
                <a:spcPts val="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(60erne, Bomholt, Sølvhøj og Koch)</a:t>
            </a:r>
          </a:p>
          <a:p>
            <a:pPr>
              <a:spcBef>
                <a:spcPts val="12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Fokus på kunstens indre værdier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Personlig dannelse og demokratisk fællesskab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Armslængde-princippet  (støtte men ikke styre)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Folkelig kulturpolitik - kulturelt demokrati </a:t>
            </a:r>
          </a:p>
          <a:p>
            <a:pPr>
              <a:spcBef>
                <a:spcPts val="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(70erne, Helveg Petersen, Matthiasen, Lind)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Øget deltagerorientering og mere amatørkultur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Mere lokalt forankret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Øget orientering mod civilsamfundet </a:t>
            </a:r>
          </a:p>
          <a:p>
            <a:pPr>
              <a:buNone/>
            </a:pPr>
            <a:endParaRPr lang="da-DK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600" i="1" dirty="0" smtClean="0">
                <a:latin typeface="Arial" pitchFamily="34" charset="0"/>
                <a:cs typeface="Arial" pitchFamily="34" charset="0"/>
              </a:rPr>
              <a:t>PS: Verdens bedste fritidslov  i 1968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331640" y="274639"/>
            <a:ext cx="7812360" cy="634082"/>
          </a:xfrm>
        </p:spPr>
        <p:txBody>
          <a:bodyPr>
            <a:normAutofit fontScale="90000"/>
          </a:bodyPr>
          <a:lstStyle/>
          <a:p>
            <a:r>
              <a:rPr lang="da-DK" sz="3600" dirty="0" smtClean="0">
                <a:effectLst/>
              </a:rPr>
              <a:t> </a:t>
            </a:r>
            <a:r>
              <a:rPr lang="da-DK" sz="3100" b="1" dirty="0" smtClean="0">
                <a:effectLst/>
                <a:latin typeface="Arial" pitchFamily="34" charset="0"/>
                <a:cs typeface="Arial" pitchFamily="34" charset="0"/>
              </a:rPr>
              <a:t>Paradigme-skifte for KULTUREN</a:t>
            </a:r>
            <a:endParaRPr lang="da-DK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403648" y="1412776"/>
            <a:ext cx="7740352" cy="5051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instrumentelle kulturmodeller / konkurrencestaten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Fokus på kunstens ydre værdier – kunst skal kunne betale sig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Kunst og kultur som midler</a:t>
            </a: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En kulturpolitik med socialpolitiske mål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(slut 90erne, Lundgaard og Gerner)</a:t>
            </a: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Tony Blairs tredje vej – det civile samfund som statens tjener</a:t>
            </a: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En kulturpolitik med erhvervspolitiske mål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(00erne, Mikkelsen)</a:t>
            </a: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Kreativitetsreserve, oplevelsesøkonomi, borgmesterkultur,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pavarottisering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*)</a:t>
            </a: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En kulturpolitik med værdipolitiske mål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(00erne, Mikkelsen) </a:t>
            </a: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Danske kanons – Gud, konge og fædreland </a:t>
            </a:r>
          </a:p>
          <a:p>
            <a:pPr>
              <a:buNone/>
            </a:pP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*) EU’s Lissabon Strategi, 2000:</a:t>
            </a:r>
          </a:p>
          <a:p>
            <a:pPr>
              <a:spcBef>
                <a:spcPts val="0"/>
              </a:spcBef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      Kultur som en katalysator for vækst og jobskabelse - Kreativitet og innovation de nye </a:t>
            </a:r>
            <a:r>
              <a:rPr lang="da-DK" sz="1100" dirty="0" err="1" smtClean="0">
                <a:latin typeface="Arial" pitchFamily="34" charset="0"/>
                <a:cs typeface="Arial" pitchFamily="34" charset="0"/>
              </a:rPr>
              <a:t>buzzwords</a:t>
            </a:r>
            <a:r>
              <a:rPr lang="da-DK" sz="1100" dirty="0" smtClean="0">
                <a:latin typeface="Arial" pitchFamily="34" charset="0"/>
                <a:cs typeface="Arial" pitchFamily="34" charset="0"/>
              </a:rPr>
              <a:t> </a:t>
            </a:r>
            <a:endParaRPr lang="da-DK" sz="11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Danske redegørelser: </a:t>
            </a:r>
          </a:p>
          <a:p>
            <a:pPr>
              <a:spcBef>
                <a:spcPts val="0"/>
              </a:spcBef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     Danmarks kreative potentiale,  2000</a:t>
            </a:r>
          </a:p>
          <a:p>
            <a:pPr>
              <a:spcBef>
                <a:spcPts val="0"/>
              </a:spcBef>
              <a:buNone/>
            </a:pPr>
            <a:r>
              <a:rPr lang="da-DK" sz="1100" dirty="0" smtClean="0">
                <a:latin typeface="Arial" pitchFamily="34" charset="0"/>
                <a:cs typeface="Arial" pitchFamily="34" charset="0"/>
              </a:rPr>
              <a:t>      Danmark i kultur- og oplevelsesøkonomien – 5 nye skridt, 2003,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187624" y="274639"/>
            <a:ext cx="7956376" cy="634082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Kommunal kulturpolitik 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187624" y="908720"/>
            <a:ext cx="7632848" cy="5339680"/>
          </a:xfrm>
        </p:spPr>
        <p:txBody>
          <a:bodyPr>
            <a:noAutofit/>
          </a:bodyPr>
          <a:lstStyle/>
          <a:p>
            <a:endParaRPr lang="da-DK" sz="1400" dirty="0" smtClean="0"/>
          </a:p>
          <a:p>
            <a:pPr marL="342900" indent="-342900">
              <a:spcBef>
                <a:spcPts val="1800"/>
              </a:spcBef>
              <a:buClrTx/>
              <a:buSzPct val="100000"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A.	Pavarottisering, eventkultur, borgmesterkultur, </a:t>
            </a:r>
          </a:p>
          <a:p>
            <a:pPr marL="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   -  for at gøre kommunen attraktiv for nye virksomheder og ny arbejdskraft 	</a:t>
            </a:r>
          </a:p>
          <a:p>
            <a:pPr marL="342900" indent="-342900">
              <a:spcBef>
                <a:spcPts val="1800"/>
              </a:spcBef>
              <a:buClrTx/>
              <a:buSzPct val="100000"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B.   Kulturturisme og oplevelsesøkonomi, </a:t>
            </a:r>
            <a:r>
              <a:rPr lang="da-DK" sz="1600" b="1" dirty="0" err="1" smtClean="0">
                <a:latin typeface="Arial" pitchFamily="34" charset="0"/>
                <a:cs typeface="Arial" pitchFamily="34" charset="0"/>
              </a:rPr>
              <a:t>city-branding</a:t>
            </a: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   - for at tiltrække turister og få øget omsætning for handelsstandsforeningen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da-DK" sz="1600" b="1" dirty="0" err="1" smtClean="0">
                <a:latin typeface="Arial" pitchFamily="34" charset="0"/>
                <a:cs typeface="Arial" pitchFamily="34" charset="0"/>
              </a:rPr>
              <a:t>Pixi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for kommunalpolitikere: Kultur og fritid”.  </a:t>
            </a:r>
          </a:p>
          <a:p>
            <a:pPr marL="36000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”Lav koblede strategier, hvor kulturen og fritiden er med til at realisere politiske mål på andre områder” </a:t>
            </a:r>
          </a:p>
          <a:p>
            <a:pPr marL="36000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”Kulturens og fritidens egenværdi må vige for vigtige samfundsopgaver, såsom erhvervsudvikling, sundhed, integration, etc.” </a:t>
            </a:r>
          </a:p>
          <a:p>
            <a:pPr marL="360000" indent="0"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98080" cy="922114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a-DK" sz="2800" b="1" dirty="0" smtClean="0">
                <a:latin typeface="Arial" pitchFamily="34" charset="0"/>
                <a:cs typeface="Arial" pitchFamily="34" charset="0"/>
              </a:rPr>
            </a:b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3. Paradigme-strid / om civilsamfundet </a:t>
            </a:r>
            <a:r>
              <a:rPr lang="da-DK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a-DK" sz="3600" b="1" dirty="0" smtClean="0">
                <a:latin typeface="Arial" pitchFamily="34" charset="0"/>
                <a:cs typeface="Arial" pitchFamily="34" charset="0"/>
              </a:rPr>
            </a:br>
            <a:endParaRPr lang="da-DK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Det “klassiske “foreningsdanmark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Civilsamfundet som base for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Individuel frihed  og autonomi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Det frie foreningsliv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Den frie offentlige debat   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Hovedmål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en stærk selvstændig læringskapacitet i civilsamfundets fora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rum for personlig og demokratisk dannelse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 omfattende kommunikativ fornuft  (i livsverdenen)  </a:t>
            </a:r>
          </a:p>
          <a:p>
            <a:pPr>
              <a:spcBef>
                <a:spcPts val="18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Midler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Frie folkeoplysning      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Frivillige  foreninger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Den frie kunst , amatørkultur og frivillige kulturelle foreninger  </a:t>
            </a:r>
          </a:p>
          <a:p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da-DK" sz="3200" b="1" dirty="0" smtClean="0">
                <a:latin typeface="Arial" pitchFamily="34" charset="0"/>
                <a:cs typeface="Arial" pitchFamily="34" charset="0"/>
              </a:rPr>
              <a:t>LOAC’s målsætning  </a:t>
            </a:r>
            <a:endParaRPr lang="da-DK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717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Generelt</a:t>
            </a:r>
          </a:p>
          <a:p>
            <a:r>
              <a:rPr lang="da-DK" sz="2000" b="1" dirty="0" smtClean="0">
                <a:latin typeface="Arial" pitchFamily="34" charset="0"/>
                <a:cs typeface="Arial" pitchFamily="34" charset="0"/>
              </a:rPr>
              <a:t>At fremme et læringsperspektiv på amatørkultur </a:t>
            </a:r>
          </a:p>
          <a:p>
            <a:pPr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    Jf. EU’s Memorandum om livslang læring, 2000</a:t>
            </a:r>
          </a:p>
          <a:p>
            <a:pPr>
              <a:spcBef>
                <a:spcPts val="1800"/>
              </a:spcBef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    Hvorfor er amatørkultur vigtig – fordi du lærer noget </a:t>
            </a:r>
          </a:p>
          <a:p>
            <a:pPr>
              <a:spcBef>
                <a:spcPts val="2400"/>
              </a:spcBef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Specifikt</a:t>
            </a:r>
          </a:p>
          <a:p>
            <a:r>
              <a:rPr lang="da-DK" sz="2000" b="1" dirty="0" smtClean="0">
                <a:latin typeface="Arial" pitchFamily="34" charset="0"/>
                <a:cs typeface="Arial" pitchFamily="34" charset="0"/>
              </a:rPr>
              <a:t>At fremme et humanistisk læringsperspektiv,</a:t>
            </a:r>
          </a:p>
          <a:p>
            <a:pPr>
              <a:spcBef>
                <a:spcPts val="0"/>
              </a:spcBef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    hvor dannelse er et nøgleord   </a:t>
            </a:r>
          </a:p>
          <a:p>
            <a:pPr indent="0">
              <a:spcBef>
                <a:spcPts val="1800"/>
              </a:spcBef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Hvorfor er kunstbaseret læring vigtig – fordi du lærer noget med et højt dannelses-udbytte </a:t>
            </a: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187624" y="274639"/>
            <a:ext cx="7956376" cy="634082"/>
          </a:xfrm>
        </p:spPr>
        <p:txBody>
          <a:bodyPr>
            <a:normAutofit fontScale="90000"/>
          </a:bodyPr>
          <a:lstStyle/>
          <a:p>
            <a:r>
              <a:rPr lang="da-DK" sz="3600" dirty="0" smtClean="0">
                <a:effectLst/>
              </a:rPr>
              <a:t> </a:t>
            </a:r>
            <a:r>
              <a:rPr lang="da-DK" sz="3100" b="1" dirty="0" smtClean="0">
                <a:latin typeface="Arial" pitchFamily="34" charset="0"/>
                <a:cs typeface="Arial" pitchFamily="34" charset="0"/>
              </a:rPr>
              <a:t>Paradigme-skifte for civilsamfundet </a:t>
            </a:r>
            <a:endParaRPr lang="da-DK" sz="31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187624" y="1124744"/>
            <a:ext cx="7632848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Nyliberalisme og New Public Management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Instrumentalisering / nyttiggørelse  af de frie ressourcer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Markedsgørelse og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statsliggørelse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armslængde til styring </a:t>
            </a:r>
          </a:p>
          <a:p>
            <a:pPr>
              <a:spcBef>
                <a:spcPts val="1800"/>
              </a:spcBef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Civilsamfundets privatisering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Politisk kontrol – kontraktstyring, projektmidler, evalueringskultur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Udlicitering og privatisering af velfærdsydelser  - foreningslivet  byder ind 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Fra samarbejde med frivillige foreninger til rekruttering af frivillige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Kun de økonomisk nyttige dele af foreningslivet  skal støttes </a:t>
            </a:r>
          </a:p>
          <a:p>
            <a:pPr>
              <a:spcBef>
                <a:spcPts val="1800"/>
              </a:spcBef>
              <a:buClrTx/>
              <a:buNone/>
            </a:pP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Resultater</a:t>
            </a:r>
          </a:p>
          <a:p>
            <a:pPr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Civilsamfundets læringskapacitet  og kritiske fora smuldrer </a:t>
            </a:r>
          </a:p>
          <a:p>
            <a:pPr lvl="1"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Tendenser for NGO området  (den selvstændige kritik bliver tavs) </a:t>
            </a:r>
          </a:p>
          <a:p>
            <a:pPr lvl="1"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Tendenser for folkeoplysningen  (underleverandør) </a:t>
            </a:r>
          </a:p>
          <a:p>
            <a:pPr lvl="1"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Tendenser for  amatørkulturen  (event kultur - tilskuere)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0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da-DK" sz="2800" b="1" smtClean="0">
                <a:latin typeface="Arial" pitchFamily="34" charset="0"/>
                <a:cs typeface="Arial" pitchFamily="34" charset="0"/>
              </a:rPr>
              <a:t/>
            </a:r>
            <a:br>
              <a:rPr lang="da-DK" sz="2800" b="1" smtClean="0">
                <a:latin typeface="Arial" pitchFamily="34" charset="0"/>
                <a:cs typeface="Arial" pitchFamily="34" charset="0"/>
              </a:rPr>
            </a:br>
            <a:r>
              <a:rPr lang="da-DK" sz="2800" b="1" smtClean="0">
                <a:latin typeface="Arial" pitchFamily="34" charset="0"/>
                <a:cs typeface="Arial" pitchFamily="34" charset="0"/>
              </a:rPr>
              <a:t>Opsamling på problemformulering </a:t>
            </a:r>
            <a:r>
              <a:rPr lang="da-DK" sz="3600" b="1" smtClean="0">
                <a:latin typeface="Arial" pitchFamily="34" charset="0"/>
                <a:cs typeface="Arial" pitchFamily="34" charset="0"/>
              </a:rPr>
              <a:t/>
            </a:r>
            <a:br>
              <a:rPr lang="da-DK" sz="3600" b="1" smtClean="0">
                <a:latin typeface="Arial" pitchFamily="34" charset="0"/>
                <a:cs typeface="Arial" pitchFamily="34" charset="0"/>
              </a:rPr>
            </a:br>
            <a:endParaRPr lang="da-DK" sz="360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Amatørkulturens raison d'être / eksistensberettigelse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Varetager en kommunikativ og æstetisk læring med </a:t>
            </a:r>
          </a:p>
          <a:p>
            <a:pPr>
              <a:spcBef>
                <a:spcPts val="300"/>
              </a:spcBef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   høj grad af personlig og demokratisk dannelse  </a:t>
            </a: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Kerneydelser er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sikre rum for personlig realisering og frie fællesskaber</a:t>
            </a:r>
          </a:p>
          <a:p>
            <a:pPr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fremme en selvstændig læringskapacitet i civilsamfundet  </a:t>
            </a:r>
          </a:p>
          <a:p>
            <a:pPr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styrke den kommunikative fornuft i livsverdenen </a:t>
            </a:r>
          </a:p>
          <a:p>
            <a:pPr>
              <a:spcBef>
                <a:spcPts val="240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Kulturpolitiske perspektiver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Fastholde referencen til grundlæggende moderne europæiske                 idealer og værdier om det gode samfund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Profiler et humanistisk læringssyn  (læring i kontekst)  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Dokumentér den vigtige personlige og demokratiske læring</a:t>
            </a:r>
          </a:p>
          <a:p>
            <a:r>
              <a:rPr lang="da-DK" sz="1600" dirty="0" smtClean="0">
                <a:latin typeface="Arial" pitchFamily="34" charset="0"/>
                <a:cs typeface="Arial" pitchFamily="34" charset="0"/>
              </a:rPr>
              <a:t>Profilér  kerneydelserne  - også i forhold til den professionelle kunst og kultur 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Tidsånden kan være mere åben for en kritisk humanistisk dagsorden    </a:t>
            </a:r>
          </a:p>
          <a:p>
            <a:pPr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778098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Betydninger af humanisme og dannelse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052736"/>
            <a:ext cx="7632848" cy="54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Humanisme:  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Menneske er et mål i sig selv (og ikke et middel)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Mennesket  må selv fastsætte mål  for eget og fælles liv </a:t>
            </a:r>
          </a:p>
          <a:p>
            <a:pPr>
              <a:spcBef>
                <a:spcPts val="1800"/>
              </a:spcBef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Humanismens kerneværdi er </a:t>
            </a:r>
            <a:r>
              <a:rPr lang="da-DK" sz="2100" b="1" dirty="0" smtClean="0">
                <a:latin typeface="Arial" pitchFamily="34" charset="0"/>
                <a:cs typeface="Arial" pitchFamily="34" charset="0"/>
              </a:rPr>
              <a:t>frihed  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Personlig autonomi (menneskerettigheder)</a:t>
            </a:r>
          </a:p>
          <a:p>
            <a:r>
              <a:rPr lang="da-DK" sz="2100" dirty="0" smtClean="0">
                <a:latin typeface="Arial" pitchFamily="34" charset="0"/>
                <a:cs typeface="Arial" pitchFamily="34" charset="0"/>
              </a:rPr>
              <a:t>Folkets suverænitet (demokratiske rettigheder)   </a:t>
            </a:r>
          </a:p>
          <a:p>
            <a:pPr>
              <a:buNone/>
            </a:pPr>
            <a:endParaRPr lang="da-DK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I humanistisk pædagogik er </a:t>
            </a:r>
            <a:r>
              <a:rPr lang="da-DK" sz="2100" i="1" dirty="0" smtClean="0">
                <a:latin typeface="Arial" pitchFamily="34" charset="0"/>
                <a:cs typeface="Arial" pitchFamily="34" charset="0"/>
              </a:rPr>
              <a:t>dannelse</a:t>
            </a:r>
            <a:r>
              <a:rPr lang="da-DK" sz="2100" dirty="0" smtClean="0">
                <a:latin typeface="Arial" pitchFamily="34" charset="0"/>
                <a:cs typeface="Arial" pitchFamily="34" charset="0"/>
              </a:rPr>
              <a:t> et grundbegreb  </a:t>
            </a:r>
          </a:p>
          <a:p>
            <a:pPr lvl="1">
              <a:spcBef>
                <a:spcPts val="1800"/>
              </a:spcBef>
              <a:buNone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Bildung dialektik: at danne sig frit efter et forbillede </a:t>
            </a:r>
          </a:p>
          <a:p>
            <a:pPr lvl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Selv-refleksion og social refleksion er forbundet </a:t>
            </a:r>
          </a:p>
          <a:p>
            <a:pPr lvl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Frihed for det fælles bedste  </a:t>
            </a:r>
          </a:p>
          <a:p>
            <a:pPr lvl="1">
              <a:spcBef>
                <a:spcPts val="12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da-DK" sz="2100" dirty="0" smtClean="0">
                <a:latin typeface="Arial" pitchFamily="34" charset="0"/>
                <a:cs typeface="Arial" pitchFamily="34" charset="0"/>
              </a:rPr>
              <a:t>Høj grad af kommunikativ fornuft </a:t>
            </a:r>
          </a:p>
          <a:p>
            <a:pPr lvl="1">
              <a:spcBef>
                <a:spcPts val="1200"/>
              </a:spcBef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sz="2100" i="1" dirty="0" smtClean="0">
                <a:latin typeface="Arial" pitchFamily="34" charset="0"/>
                <a:cs typeface="Arial" pitchFamily="34" charset="0"/>
              </a:rPr>
              <a:t>Ledetråd: Afgørende kvalitet ved kunstbaseret læring er dannelse</a:t>
            </a: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706090"/>
          </a:xfrm>
        </p:spPr>
        <p:txBody>
          <a:bodyPr>
            <a:noAutofit/>
          </a:bodyPr>
          <a:lstStyle/>
          <a:p>
            <a:r>
              <a:rPr lang="da-DK" sz="3600" b="1" dirty="0" smtClean="0"/>
              <a:t>Æstetisk fornuft og dannelse </a:t>
            </a:r>
            <a:endParaRPr lang="da-DK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645920" y="90872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4168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331640" y="836712"/>
            <a:ext cx="7632848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 tre fornuftsformer</a:t>
            </a:r>
          </a:p>
          <a:p>
            <a:pPr marL="406800" lvl="1" indent="-360000"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Den kognitive, moralske og æstetiske fornuft</a:t>
            </a:r>
          </a:p>
          <a:p>
            <a:pPr marL="406800" lvl="1" indent="-360000"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søge det sande, det gode og det skønne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æstetiske fornuft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Oldgræske ”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aisthesis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” -  den konkrete, sanselige erkendelsesform til forskel fra den abstrakte logiske erkendelsesform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i="1" dirty="0" err="1" smtClean="0">
                <a:latin typeface="Arial" pitchFamily="34" charset="0"/>
                <a:cs typeface="Arial" pitchFamily="34" charset="0"/>
              </a:rPr>
              <a:t>Baumgarten</a:t>
            </a:r>
            <a:r>
              <a:rPr lang="da-DK" sz="1600" i="1" dirty="0" smtClean="0">
                <a:latin typeface="Arial" pitchFamily="34" charset="0"/>
                <a:cs typeface="Arial" pitchFamily="34" charset="0"/>
              </a:rPr>
              <a:t>, 1750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Opdeling i logisk og æstetisk fornuft (møder verden med følelserne forrest)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De to former for erkendelse supplerer hinanden </a:t>
            </a:r>
          </a:p>
          <a:p>
            <a:pPr marL="406800" lvl="1" indent="-360000">
              <a:spcBef>
                <a:spcPts val="1200"/>
              </a:spcBef>
            </a:pPr>
            <a:r>
              <a:rPr lang="da-DK" sz="1600" i="1" dirty="0" smtClean="0">
                <a:latin typeface="Arial" pitchFamily="34" charset="0"/>
                <a:cs typeface="Arial" pitchFamily="34" charset="0"/>
              </a:rPr>
              <a:t>Kant, 1790</a:t>
            </a:r>
          </a:p>
          <a:p>
            <a:pPr marL="406800" lvl="1" indent="-360000"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Fuld erkendelse opstår i interaktion mellem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anskue  - sanseindtryk giver fylde og indhold 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At begribe -  begreber giver orden og form til oplevelserne </a:t>
            </a:r>
          </a:p>
          <a:p>
            <a:pPr marL="406800" lvl="1" indent="-360000">
              <a:spcBef>
                <a:spcPts val="3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Uden anskuelsesmateriale bliver begribelsen ”sanseløs” </a:t>
            </a:r>
          </a:p>
          <a:p>
            <a:pPr marL="406800" lvl="1" indent="-360000">
              <a:spcBef>
                <a:spcPts val="12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Schiller, 1794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Æstetisk dannelse  udvikler anskuelse og følelsesmæssigt indhold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Stadig bevægelse mellem konkret anskuelse og almenbegreber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Æstetisk fornuft den mest frie af fornuftsformerne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3600" b="1" dirty="0" smtClean="0"/>
              <a:t>Kunst baseret læring og dannelse</a:t>
            </a:r>
            <a:endParaRPr lang="da-DK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355976" y="1492424"/>
            <a:ext cx="3600400" cy="5365576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 flipV="1">
            <a:off x="1475656" y="1340768"/>
            <a:ext cx="74168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331640" y="1052737"/>
            <a:ext cx="756084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1800"/>
              </a:spcBef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Den frie kunst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har høj grad af dannelses-potentiale / kommunikativ fornuft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Dialog mellem kunstværket og egen livshistorie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En stilisering af livserfaringer (stemte og intense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livstolkninger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Flerhed af formsprog - udvikler ens tolkningsregister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Giver erfaringer med frihed til at tolke og gestalte virkelighed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Frit rum til at udtrykke mening og mål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Dannelsespotentialet udgør tværgående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kvalitetskriterium for kunstarterne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I professionel kunst  henviser til </a:t>
            </a:r>
            <a:r>
              <a:rPr lang="da-DK" sz="1600" u="sng" dirty="0" smtClean="0">
                <a:latin typeface="Arial" pitchFamily="34" charset="0"/>
                <a:cs typeface="Arial" pitchFamily="34" charset="0"/>
              </a:rPr>
              <a:t>resultatets påvirkning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af den modtagende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I amatørkultur henviser til </a:t>
            </a:r>
            <a:r>
              <a:rPr lang="da-DK" sz="1600" u="sng" dirty="0" smtClean="0">
                <a:latin typeface="Arial" pitchFamily="34" charset="0"/>
                <a:cs typeface="Arial" pitchFamily="34" charset="0"/>
              </a:rPr>
              <a:t>processens påvirkning 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af den udøvende  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2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Problem formulering  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268760"/>
            <a:ext cx="749808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a-DK" sz="7200" b="1" dirty="0" smtClean="0">
                <a:latin typeface="Arial" pitchFamily="34" charset="0"/>
                <a:cs typeface="Arial" pitchFamily="34" charset="0"/>
              </a:rPr>
              <a:t>Ledespørgsmål  </a:t>
            </a:r>
          </a:p>
          <a:p>
            <a:r>
              <a:rPr lang="da-DK" sz="7200" dirty="0" smtClean="0">
                <a:latin typeface="Arial" pitchFamily="34" charset="0"/>
                <a:cs typeface="Arial" pitchFamily="34" charset="0"/>
              </a:rPr>
              <a:t>Hvad er amatørkulturens kerneydelse / raison d'être </a:t>
            </a:r>
            <a:endParaRPr lang="da-DK" sz="7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De aktives begrundelser  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Egenværdi - mål i sig selv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Amatørens frihed og glæde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Personlig udvikling, ligeværdigt fællesskab, tillid og kammeratskab </a:t>
            </a:r>
          </a:p>
          <a:p>
            <a:pPr>
              <a:spcBef>
                <a:spcPts val="2400"/>
              </a:spcBef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De officielle politiske og administrative grunde </a:t>
            </a:r>
          </a:p>
          <a:p>
            <a:pPr>
              <a:spcBef>
                <a:spcPts val="900"/>
              </a:spcBef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Middel til at løse systemproblemer</a:t>
            </a:r>
          </a:p>
          <a:p>
            <a:pPr lvl="1"/>
            <a:r>
              <a:rPr lang="da-DK" sz="6400" dirty="0" smtClean="0">
                <a:latin typeface="Arial" pitchFamily="34" charset="0"/>
                <a:cs typeface="Arial" pitchFamily="34" charset="0"/>
              </a:rPr>
              <a:t>Social inklusion, </a:t>
            </a:r>
            <a:r>
              <a:rPr lang="da-DK" sz="6400" dirty="0" err="1" smtClean="0">
                <a:latin typeface="Arial" pitchFamily="34" charset="0"/>
                <a:cs typeface="Arial" pitchFamily="34" charset="0"/>
              </a:rPr>
              <a:t>empowerment</a:t>
            </a:r>
            <a:r>
              <a:rPr lang="da-DK" sz="6400" dirty="0" smtClean="0">
                <a:latin typeface="Arial" pitchFamily="34" charset="0"/>
                <a:cs typeface="Arial" pitchFamily="34" charset="0"/>
              </a:rPr>
              <a:t>, integration</a:t>
            </a:r>
          </a:p>
          <a:p>
            <a:pPr lvl="1"/>
            <a:r>
              <a:rPr lang="da-DK" sz="6400" dirty="0" smtClean="0">
                <a:latin typeface="Arial" pitchFamily="34" charset="0"/>
                <a:cs typeface="Arial" pitchFamily="34" charset="0"/>
              </a:rPr>
              <a:t>Styrket folkesundhed </a:t>
            </a:r>
          </a:p>
          <a:p>
            <a:pPr lvl="1"/>
            <a:r>
              <a:rPr lang="da-DK" sz="6400" dirty="0" smtClean="0">
                <a:latin typeface="Arial" pitchFamily="34" charset="0"/>
                <a:cs typeface="Arial" pitchFamily="34" charset="0"/>
              </a:rPr>
              <a:t>Oplevelsesøkonomi, </a:t>
            </a:r>
            <a:r>
              <a:rPr lang="da-DK" sz="6400" dirty="0" err="1" smtClean="0">
                <a:latin typeface="Arial" pitchFamily="34" charset="0"/>
                <a:cs typeface="Arial" pitchFamily="34" charset="0"/>
              </a:rPr>
              <a:t>branding</a:t>
            </a:r>
            <a:r>
              <a:rPr lang="da-DK" sz="6400" dirty="0" smtClean="0">
                <a:latin typeface="Arial" pitchFamily="34" charset="0"/>
                <a:cs typeface="Arial" pitchFamily="34" charset="0"/>
              </a:rPr>
              <a:t>, events, kreativ arbejdskraft, kulturindustri</a:t>
            </a:r>
          </a:p>
          <a:p>
            <a:pPr>
              <a:buNone/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10000"/>
              </a:lnSpc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Humanistisk diskurs   </a:t>
            </a:r>
            <a:r>
              <a:rPr lang="da-DK" sz="7200" dirty="0" smtClean="0">
                <a:latin typeface="Arial" pitchFamily="34" charset="0"/>
                <a:cs typeface="Arial" pitchFamily="34" charset="0"/>
              </a:rPr>
              <a:t>-  med fokus på kerneydelsen (et mål) </a:t>
            </a:r>
          </a:p>
          <a:p>
            <a:pPr>
              <a:lnSpc>
                <a:spcPct val="110000"/>
              </a:lnSpc>
              <a:buNone/>
            </a:pPr>
            <a:r>
              <a:rPr lang="da-DK" sz="7200" dirty="0" smtClean="0">
                <a:latin typeface="Arial" pitchFamily="34" charset="0"/>
                <a:cs typeface="Arial" pitchFamily="34" charset="0"/>
              </a:rPr>
              <a:t>kontra </a:t>
            </a:r>
          </a:p>
          <a:p>
            <a:pPr>
              <a:lnSpc>
                <a:spcPct val="110000"/>
              </a:lnSpc>
              <a:buNone/>
            </a:pPr>
            <a:r>
              <a:rPr lang="da-DK" sz="7200" i="1" dirty="0" smtClean="0">
                <a:latin typeface="Arial" pitchFamily="34" charset="0"/>
                <a:cs typeface="Arial" pitchFamily="34" charset="0"/>
              </a:rPr>
              <a:t>Instrumentel diskurs   </a:t>
            </a:r>
            <a:r>
              <a:rPr lang="da-DK" sz="7200" dirty="0" smtClean="0">
                <a:latin typeface="Arial" pitchFamily="34" charset="0"/>
                <a:cs typeface="Arial" pitchFamily="34" charset="0"/>
              </a:rPr>
              <a:t>-  med fokus på periferiydelser (et middel)  </a:t>
            </a:r>
            <a:endParaRPr lang="da-DK" sz="7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6</a:t>
            </a:fld>
            <a:endParaRPr lang="en-GB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Marked</a:t>
            </a:r>
            <a:r>
              <a:rPr lang="da-DK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Stat</a:t>
            </a:r>
          </a:p>
          <a:p>
            <a:pPr>
              <a:spcBef>
                <a:spcPts val="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Folkestyre</a:t>
            </a: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 Fri offentlighed </a:t>
            </a:r>
          </a:p>
          <a:p>
            <a:pPr>
              <a:spcBef>
                <a:spcPts val="180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Civilsamfund                        </a:t>
            </a:r>
          </a:p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Personlige sfære  </a:t>
            </a:r>
          </a:p>
          <a:p>
            <a:pPr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  Livsverden </a:t>
            </a:r>
            <a:endParaRPr lang="da-D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864096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Habermas </a:t>
            </a:r>
            <a:br>
              <a:rPr lang="da-DK" sz="2800" b="1" dirty="0" smtClean="0">
                <a:latin typeface="Arial" pitchFamily="34" charset="0"/>
                <a:cs typeface="Arial" pitchFamily="34" charset="0"/>
              </a:rPr>
            </a:br>
            <a:r>
              <a:rPr lang="da-DK" sz="2800" b="1" dirty="0" smtClean="0">
                <a:latin typeface="Arial" pitchFamily="34" charset="0"/>
                <a:cs typeface="Arial" pitchFamily="34" charset="0"/>
              </a:rPr>
              <a:t>–  differentiering af samfund og fornuft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2120" y="1268760"/>
            <a:ext cx="349188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instrumentel rationalitet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(Hvordan om midler) </a:t>
            </a:r>
            <a:endParaRPr lang="da-DK" sz="1600" dirty="0" smtClean="0"/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Økonomisk fornuft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Bureaukratisk fornuft 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Kommunikativ rationalitet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(Hvorfor om mål og mening)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Hermeneutisk - narrativ fornuft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Moralsk fornuft </a:t>
            </a:r>
          </a:p>
          <a:p>
            <a:pPr marL="0" indent="0">
              <a:buClrTx/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-  Æstetisk - ekspressiv fornuft   </a:t>
            </a:r>
            <a:endParaRPr lang="da-DK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7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8" name="Tekstboks 17"/>
          <p:cNvSpPr txBox="1"/>
          <p:nvPr/>
        </p:nvSpPr>
        <p:spPr>
          <a:xfrm>
            <a:off x="1259632" y="5949280"/>
            <a:ext cx="3240360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pPr>
              <a:spcBef>
                <a:spcPts val="300"/>
              </a:spcBef>
            </a:pPr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At kende forskellen mellem solskin og lyn   </a:t>
            </a:r>
            <a:endParaRPr lang="da-DK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7236296" y="6381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6" name="Tekstboks 15"/>
          <p:cNvSpPr txBox="1"/>
          <p:nvPr/>
        </p:nvSpPr>
        <p:spPr>
          <a:xfrm>
            <a:off x="4788024" y="594928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Max Weber: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Fornuftens jernbur </a:t>
            </a:r>
            <a:endParaRPr lang="en-GB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547664" y="3140968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Marked</a:t>
            </a:r>
            <a:r>
              <a:rPr lang="da-DK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Stat</a:t>
            </a:r>
          </a:p>
          <a:p>
            <a:pPr>
              <a:spcBef>
                <a:spcPts val="0"/>
              </a:spcBef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Demokratisk   offentlighed</a:t>
            </a:r>
          </a:p>
          <a:p>
            <a:pPr>
              <a:spcBef>
                <a:spcPts val="180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Civilsamfund                       </a:t>
            </a:r>
          </a:p>
          <a:p>
            <a:pPr>
              <a:buNone/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Personlig og privat sfære</a:t>
            </a:r>
          </a:p>
          <a:p>
            <a:pPr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a-DK" sz="2800" dirty="0" smtClean="0">
                <a:latin typeface="Arial" pitchFamily="34" charset="0"/>
                <a:cs typeface="Arial" pitchFamily="34" charset="0"/>
              </a:rPr>
              <a:t>  Livsverden </a:t>
            </a:r>
            <a:endParaRPr lang="da-D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1"/>
          </a:xfrm>
        </p:spPr>
        <p:txBody>
          <a:bodyPr>
            <a:norm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Differentiering af livsroller og læring   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796137" y="1268413"/>
            <a:ext cx="3347863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Kerneværdi i nødvendighedens rige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-  effektivitet og nytte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Medarbejder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Kunde / klient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Medborger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Medmenneske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dirty="0" smtClean="0">
                <a:latin typeface="Arial" pitchFamily="34" charset="0"/>
                <a:cs typeface="Arial" pitchFamily="34" charset="0"/>
              </a:rPr>
              <a:t>MENNESKE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Kerneværdi i frihedens rige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-  Autonomi og autenticitet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2519772" y="310496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1259632" y="616530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 At finde sangen bag ploven </a:t>
            </a:r>
          </a:p>
        </p:txBody>
      </p:sp>
      <p:sp>
        <p:nvSpPr>
          <p:cNvPr id="16" name="Tekstboks 15"/>
          <p:cNvSpPr txBox="1"/>
          <p:nvPr/>
        </p:nvSpPr>
        <p:spPr>
          <a:xfrm>
            <a:off x="4572000" y="609329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Arial" pitchFamily="34" charset="0"/>
                <a:cs typeface="Arial" pitchFamily="34" charset="0"/>
              </a:rPr>
              <a:t>Kant: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To ting fyldet sindet med forundring:</a:t>
            </a:r>
          </a:p>
          <a:p>
            <a:r>
              <a:rPr lang="da-DK" sz="1200" i="1" dirty="0" smtClean="0">
                <a:latin typeface="Arial" pitchFamily="34" charset="0"/>
                <a:cs typeface="Arial" pitchFamily="34" charset="0"/>
              </a:rPr>
              <a:t>     Stjernehimlen over mig og moralloven i mig</a:t>
            </a:r>
            <a:endParaRPr lang="en-GB" sz="1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5202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043608" y="1340768"/>
            <a:ext cx="4536504" cy="4846637"/>
          </a:xfrm>
          <a:noFill/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System </a:t>
            </a:r>
          </a:p>
          <a:p>
            <a:pPr algn="ctr"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r>
              <a:rPr lang="da-DK" sz="2300" b="1" dirty="0" smtClean="0">
                <a:latin typeface="Arial" pitchFamily="34" charset="0"/>
                <a:cs typeface="Arial" pitchFamily="34" charset="0"/>
              </a:rPr>
              <a:t>                    Marked</a:t>
            </a:r>
            <a:r>
              <a:rPr lang="da-DK" sz="23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da-DK" sz="2300" b="1" dirty="0" smtClean="0">
                <a:latin typeface="Arial" pitchFamily="34" charset="0"/>
                <a:cs typeface="Arial" pitchFamily="34" charset="0"/>
              </a:rPr>
              <a:t>Stat      </a:t>
            </a: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da-DK" sz="1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da-DK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da-DK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            Tilskuer demokrati </a:t>
            </a: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spcBef>
                <a:spcPts val="1200"/>
              </a:spcBef>
              <a:buNone/>
            </a:pPr>
            <a:r>
              <a:rPr lang="da-DK" sz="1800" b="1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da-DK" sz="1400" b="1" dirty="0" smtClean="0">
                <a:latin typeface="Arial" pitchFamily="34" charset="0"/>
                <a:cs typeface="Arial" pitchFamily="34" charset="0"/>
              </a:rPr>
              <a:t>Civilsamfundets privatisering</a:t>
            </a:r>
          </a:p>
          <a:p>
            <a:pPr>
              <a:buNone/>
            </a:pPr>
            <a:r>
              <a:rPr lang="da-DK" sz="1400" b="1" i="1" dirty="0" smtClean="0">
                <a:latin typeface="Arial" pitchFamily="34" charset="0"/>
                <a:cs typeface="Arial" pitchFamily="34" charset="0"/>
              </a:rPr>
              <a:t>                                          Personlig </a:t>
            </a:r>
            <a:r>
              <a:rPr lang="da-DK" sz="1400" b="1" i="1" dirty="0" err="1" smtClean="0">
                <a:latin typeface="Arial" pitchFamily="34" charset="0"/>
                <a:cs typeface="Arial" pitchFamily="34" charset="0"/>
              </a:rPr>
              <a:t>afdannelse</a:t>
            </a:r>
            <a:endParaRPr lang="da-DK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a-DK" dirty="0" smtClean="0">
                <a:latin typeface="Arial" pitchFamily="34" charset="0"/>
                <a:cs typeface="Arial" pitchFamily="34" charset="0"/>
              </a:rPr>
              <a:t>    Livsverden</a:t>
            </a:r>
            <a:endParaRPr lang="da-D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4149080"/>
            <a:ext cx="3960440" cy="1008112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331640" y="260648"/>
            <a:ext cx="7499350" cy="634081"/>
          </a:xfrm>
        </p:spPr>
        <p:txBody>
          <a:bodyPr>
            <a:normAutofit/>
          </a:bodyPr>
          <a:lstStyle/>
          <a:p>
            <a:r>
              <a:rPr lang="da-DK" sz="2400" b="1" dirty="0" smtClean="0">
                <a:latin typeface="Arial" pitchFamily="34" charset="0"/>
                <a:cs typeface="Arial" pitchFamily="34" charset="0"/>
              </a:rPr>
              <a:t>Habermas – Systemet koloniserer livsverdenen</a:t>
            </a:r>
            <a:endParaRPr lang="da-DK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1500" y="1052736"/>
            <a:ext cx="349250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 gammel strid mellem de to kulturer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har fået nyt liv</a:t>
            </a:r>
          </a:p>
          <a:p>
            <a:pPr marL="0" indent="0">
              <a:spcBef>
                <a:spcPts val="0"/>
              </a:spcBef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a-DK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Det nyliberale system </a:t>
            </a:r>
          </a:p>
          <a:p>
            <a:pPr marL="0" indent="0">
              <a:buNone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 Konkurrencestaten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Markedsgørelse 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New public management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Instrumentalisering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da-DK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Den koloniserede livsverden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public service til </a:t>
            </a:r>
            <a:r>
              <a:rPr lang="da-DK" sz="1600" dirty="0" err="1" smtClean="0">
                <a:latin typeface="Arial" pitchFamily="34" charset="0"/>
                <a:cs typeface="Arial" pitchFamily="34" charset="0"/>
              </a:rPr>
              <a:t>infotainement</a:t>
            </a:r>
            <a:r>
              <a:rPr lang="da-DK" sz="1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tanke til faktura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dannelse til kompetencer  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oplysning til omskoling </a:t>
            </a:r>
          </a:p>
          <a:p>
            <a:pPr marL="0" indent="0">
              <a:spcBef>
                <a:spcPts val="300"/>
              </a:spcBef>
              <a:buClrTx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  Fra kunst til oplevelsesøkonomi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da-D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6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2699792" y="2924944"/>
            <a:ext cx="244827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6112</TotalTime>
  <Words>1515</Words>
  <Application>Microsoft Office PowerPoint</Application>
  <PresentationFormat>Skærmshow (4:3)</PresentationFormat>
  <Paragraphs>404</Paragraphs>
  <Slides>21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21</vt:i4>
      </vt:variant>
    </vt:vector>
  </HeadingPairs>
  <TitlesOfParts>
    <vt:vector size="22" baseType="lpstr">
      <vt:lpstr>Bambusfletværk</vt:lpstr>
      <vt:lpstr>Dias nummer 1</vt:lpstr>
      <vt:lpstr>LOAC’s målsætning  </vt:lpstr>
      <vt:lpstr>Betydninger af humanisme og dannelse</vt:lpstr>
      <vt:lpstr>Æstetisk fornuft og dannelse </vt:lpstr>
      <vt:lpstr>Kunst baseret læring og dannelse</vt:lpstr>
      <vt:lpstr>Problem formulering  </vt:lpstr>
      <vt:lpstr>Habermas  –  differentiering af samfund og fornuft</vt:lpstr>
      <vt:lpstr>Differentiering af livsroller og læring   </vt:lpstr>
      <vt:lpstr>Habermas – Systemet koloniserer livsverdenen</vt:lpstr>
      <vt:lpstr>Modern man – neoliberal man </vt:lpstr>
      <vt:lpstr> Vores værdigrundlag</vt:lpstr>
      <vt:lpstr> 1. Paradigme-strid  /  om livslang læring </vt:lpstr>
      <vt:lpstr>Lifelong Learning on EU’s agenda </vt:lpstr>
      <vt:lpstr>Modsætninger i EUs mål for livslang læring </vt:lpstr>
      <vt:lpstr>Paradigme-skifte i Norden og Danmark</vt:lpstr>
      <vt:lpstr> 2. Paradigme-strid /om kunst, kultur og fritid</vt:lpstr>
      <vt:lpstr> Paradigme-skifte for KULTUREN</vt:lpstr>
      <vt:lpstr>Kommunal kulturpolitik </vt:lpstr>
      <vt:lpstr> 3. Paradigme-strid / om civilsamfundet  </vt:lpstr>
      <vt:lpstr> Paradigme-skifte for civilsamfundet </vt:lpstr>
      <vt:lpstr> Opsamling på problemformulering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482</cp:revision>
  <dcterms:created xsi:type="dcterms:W3CDTF">2011-03-31T09:38:17Z</dcterms:created>
  <dcterms:modified xsi:type="dcterms:W3CDTF">2011-11-23T14:58:06Z</dcterms:modified>
</cp:coreProperties>
</file>