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2"/>
  </p:notesMasterIdLst>
  <p:handoutMasterIdLst>
    <p:handoutMasterId r:id="rId23"/>
  </p:handoutMasterIdLst>
  <p:sldIdLst>
    <p:sldId id="257" r:id="rId2"/>
    <p:sldId id="345" r:id="rId3"/>
    <p:sldId id="303" r:id="rId4"/>
    <p:sldId id="350" r:id="rId5"/>
    <p:sldId id="351" r:id="rId6"/>
    <p:sldId id="272" r:id="rId7"/>
    <p:sldId id="326" r:id="rId8"/>
    <p:sldId id="359" r:id="rId9"/>
    <p:sldId id="360" r:id="rId10"/>
    <p:sldId id="368" r:id="rId11"/>
    <p:sldId id="365" r:id="rId12"/>
    <p:sldId id="362" r:id="rId13"/>
    <p:sldId id="333" r:id="rId14"/>
    <p:sldId id="334" r:id="rId15"/>
    <p:sldId id="317" r:id="rId16"/>
    <p:sldId id="372" r:id="rId17"/>
    <p:sldId id="373" r:id="rId18"/>
    <p:sldId id="374" r:id="rId19"/>
    <p:sldId id="316" r:id="rId20"/>
    <p:sldId id="315" r:id="rId21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6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dirty="0" smtClean="0"/>
            <a:t>Free person </a:t>
          </a:r>
          <a:endParaRPr lang="en-GB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dirty="0" smtClean="0"/>
            <a:t>Employee </a:t>
          </a:r>
          <a:endParaRPr lang="en-GB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dirty="0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Active Citizen 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dirty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en-GB" noProof="0" dirty="0" smtClean="0"/>
            <a:t>Fellow human being</a:t>
          </a:r>
          <a:endParaRPr lang="en-GB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dirty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93DFE43A-F288-425E-8718-E7808B15EBFB}" type="presOf" srcId="{2E31A907-91D2-4D64-8772-C6CFECC3F314}" destId="{3E916A71-C27D-480D-B444-8ACC233726E8}" srcOrd="0" destOrd="0" presId="urn:microsoft.com/office/officeart/2005/8/layout/radial6"/>
    <dgm:cxn modelId="{9AD72030-BA32-41BB-BF09-27ED4BA19DCA}" type="presOf" srcId="{15CF9EFA-48B6-42CB-A3EF-7BC2A266F4EA}" destId="{0BF8A887-D08B-4E08-AC81-A941F73C9BCC}" srcOrd="0" destOrd="0" presId="urn:microsoft.com/office/officeart/2005/8/layout/radial6"/>
    <dgm:cxn modelId="{4A62CC37-028B-4DBB-BAB5-12898A2E8759}" type="presOf" srcId="{15B61D40-DE9A-4CC3-ADAD-1E7E4DA5A6D1}" destId="{AE34B1C5-AE7E-4B68-95A9-5CC4A081DBBE}" srcOrd="0" destOrd="0" presId="urn:microsoft.com/office/officeart/2005/8/layout/radial6"/>
    <dgm:cxn modelId="{35358939-A754-4408-9A8D-A7D5CB41BDF6}" type="presOf" srcId="{651953BF-E26C-4821-A030-02674617FED8}" destId="{F4BA3DB0-49BB-4D0C-9FF3-9070A6E54839}" srcOrd="0" destOrd="0" presId="urn:microsoft.com/office/officeart/2005/8/layout/radial6"/>
    <dgm:cxn modelId="{D908C203-5D85-4193-8A78-E73415B5772E}" type="presOf" srcId="{6C704015-C61C-4A94-8CF4-168691B82BCC}" destId="{A5D1BD8F-90DF-4B06-B972-151E18787AD6}" srcOrd="0" destOrd="0" presId="urn:microsoft.com/office/officeart/2005/8/layout/radial6"/>
    <dgm:cxn modelId="{CB7BD20D-05D4-4738-843B-9EEF33B57CAE}" type="presOf" srcId="{350A9741-3100-4AF3-AB26-274FD70E2F70}" destId="{49B7AA99-2492-4CB8-B090-4C56ECC2F77F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C49FB3B9-BCBF-4F73-866B-CE2781B6551A}" type="presOf" srcId="{5A0DB0E8-3A98-4E89-A4C5-C5108EE4F54C}" destId="{867A5E4C-98AE-47C6-B8B0-06DEC3FC8996}" srcOrd="0" destOrd="0" presId="urn:microsoft.com/office/officeart/2005/8/layout/radial6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7AB9D666-4A17-4443-B43A-60A390722224}" type="presOf" srcId="{78DF6FAF-E149-4417-9E97-35DBC7662921}" destId="{DBDF2AE9-0810-432A-8950-9B548F0F01D0}" srcOrd="0" destOrd="0" presId="urn:microsoft.com/office/officeart/2005/8/layout/radial6"/>
    <dgm:cxn modelId="{6811CAC4-756A-4A03-8307-13C3E731FFA7}" type="presParOf" srcId="{A5D1BD8F-90DF-4B06-B972-151E18787AD6}" destId="{F4BA3DB0-49BB-4D0C-9FF3-9070A6E54839}" srcOrd="0" destOrd="0" presId="urn:microsoft.com/office/officeart/2005/8/layout/radial6"/>
    <dgm:cxn modelId="{DCBEDC48-2331-4B85-BFD5-9737997BF727}" type="presParOf" srcId="{A5D1BD8F-90DF-4B06-B972-151E18787AD6}" destId="{867A5E4C-98AE-47C6-B8B0-06DEC3FC8996}" srcOrd="1" destOrd="0" presId="urn:microsoft.com/office/officeart/2005/8/layout/radial6"/>
    <dgm:cxn modelId="{64B1282A-D8CB-4A7C-95E4-E7FF363EE7B6}" type="presParOf" srcId="{A5D1BD8F-90DF-4B06-B972-151E18787AD6}" destId="{BFA0493C-2B13-4FC5-B793-BD9F42BC12AD}" srcOrd="2" destOrd="0" presId="urn:microsoft.com/office/officeart/2005/8/layout/radial6"/>
    <dgm:cxn modelId="{A8B1A732-E520-4D5A-A3B5-F9B586103689}" type="presParOf" srcId="{A5D1BD8F-90DF-4B06-B972-151E18787AD6}" destId="{49B7AA99-2492-4CB8-B090-4C56ECC2F77F}" srcOrd="3" destOrd="0" presId="urn:microsoft.com/office/officeart/2005/8/layout/radial6"/>
    <dgm:cxn modelId="{43A65DCB-CE57-4D3E-AD6A-74377CE5E770}" type="presParOf" srcId="{A5D1BD8F-90DF-4B06-B972-151E18787AD6}" destId="{AE34B1C5-AE7E-4B68-95A9-5CC4A081DBBE}" srcOrd="4" destOrd="0" presId="urn:microsoft.com/office/officeart/2005/8/layout/radial6"/>
    <dgm:cxn modelId="{5831451E-D1DD-43F3-9C37-D213B48C0B62}" type="presParOf" srcId="{A5D1BD8F-90DF-4B06-B972-151E18787AD6}" destId="{6FA0EAE6-24E5-462F-8A29-E76609F4E42E}" srcOrd="5" destOrd="0" presId="urn:microsoft.com/office/officeart/2005/8/layout/radial6"/>
    <dgm:cxn modelId="{A86667C2-2708-4F2C-ADAC-FB6F600AD202}" type="presParOf" srcId="{A5D1BD8F-90DF-4B06-B972-151E18787AD6}" destId="{DBDF2AE9-0810-432A-8950-9B548F0F01D0}" srcOrd="6" destOrd="0" presId="urn:microsoft.com/office/officeart/2005/8/layout/radial6"/>
    <dgm:cxn modelId="{76FE61EC-C892-4CE4-97BD-AD546CA1DD6D}" type="presParOf" srcId="{A5D1BD8F-90DF-4B06-B972-151E18787AD6}" destId="{0BF8A887-D08B-4E08-AC81-A941F73C9BCC}" srcOrd="7" destOrd="0" presId="urn:microsoft.com/office/officeart/2005/8/layout/radial6"/>
    <dgm:cxn modelId="{9B198F7C-A27A-4DAE-B529-E66660455ED6}" type="presParOf" srcId="{A5D1BD8F-90DF-4B06-B972-151E18787AD6}" destId="{78E330B0-EC5D-4B91-862B-538DB161B6A5}" srcOrd="8" destOrd="0" presId="urn:microsoft.com/office/officeart/2005/8/layout/radial6"/>
    <dgm:cxn modelId="{75FB19E9-C220-49A0-81D2-0730B979CFDD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en-GB" noProof="0" dirty="0" smtClean="0"/>
            <a:t>Employee </a:t>
          </a:r>
          <a:endParaRPr lang="en-GB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en-GB" noProof="0" dirty="0" smtClean="0"/>
            <a:t>Client</a:t>
          </a:r>
          <a:endParaRPr lang="en-GB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/>
        </a:p>
      </dgm:t>
    </dgm:pt>
    <dgm:pt modelId="{15B61D40-DE9A-4CC3-ADAD-1E7E4DA5A6D1}">
      <dgm:prSet phldrT="[Tekst]"/>
      <dgm:spPr/>
      <dgm:t>
        <a:bodyPr/>
        <a:lstStyle/>
        <a:p>
          <a:pPr algn="ctr"/>
          <a:r>
            <a:rPr lang="en-GB" noProof="0" dirty="0" smtClean="0"/>
            <a:t>Consumer</a:t>
          </a:r>
          <a:endParaRPr lang="en-GB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Y="105999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3556033F-CD1F-44EA-9E81-04E2551EC739}" type="presOf" srcId="{350A9741-3100-4AF3-AB26-274FD70E2F70}" destId="{49B7AA99-2492-4CB8-B090-4C56ECC2F77F}" srcOrd="0" destOrd="0" presId="urn:microsoft.com/office/officeart/2005/8/layout/radial6"/>
    <dgm:cxn modelId="{B4F4A5B7-F5BB-4839-8F4B-EB891D950018}" type="presOf" srcId="{15B61D40-DE9A-4CC3-ADAD-1E7E4DA5A6D1}" destId="{AE34B1C5-AE7E-4B68-95A9-5CC4A081DBBE}" srcOrd="0" destOrd="0" presId="urn:microsoft.com/office/officeart/2005/8/layout/radial6"/>
    <dgm:cxn modelId="{E1CD4085-C359-4EDD-94DB-120E112C6991}" type="presOf" srcId="{651953BF-E26C-4821-A030-02674617FED8}" destId="{F4BA3DB0-49BB-4D0C-9FF3-9070A6E54839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1B0E252A-E7F5-4BE4-8C6A-85851B64E88F}" type="presOf" srcId="{6C704015-C61C-4A94-8CF4-168691B82BCC}" destId="{A5D1BD8F-90DF-4B06-B972-151E18787AD6}" srcOrd="0" destOrd="0" presId="urn:microsoft.com/office/officeart/2005/8/layout/radial6"/>
    <dgm:cxn modelId="{1957B3E9-A0C4-4AAD-880C-1306C5A323FE}" type="presOf" srcId="{5A0DB0E8-3A98-4E89-A4C5-C5108EE4F54C}" destId="{867A5E4C-98AE-47C6-B8B0-06DEC3FC8996}" srcOrd="0" destOrd="0" presId="urn:microsoft.com/office/officeart/2005/8/layout/radial6"/>
    <dgm:cxn modelId="{7D5F1ADD-869C-4E2C-9626-547A34AA9438}" type="presOf" srcId="{78DF6FAF-E149-4417-9E97-35DBC7662921}" destId="{DBDF2AE9-0810-432A-8950-9B548F0F01D0}" srcOrd="0" destOrd="0" presId="urn:microsoft.com/office/officeart/2005/8/layout/radial6"/>
    <dgm:cxn modelId="{A8A525AE-D58B-44C5-B5B3-9C983BCF4A37}" type="presParOf" srcId="{A5D1BD8F-90DF-4B06-B972-151E18787AD6}" destId="{F4BA3DB0-49BB-4D0C-9FF3-9070A6E54839}" srcOrd="0" destOrd="0" presId="urn:microsoft.com/office/officeart/2005/8/layout/radial6"/>
    <dgm:cxn modelId="{8A7778D8-2B66-4E74-A226-60B483E6DDCC}" type="presParOf" srcId="{A5D1BD8F-90DF-4B06-B972-151E18787AD6}" destId="{867A5E4C-98AE-47C6-B8B0-06DEC3FC8996}" srcOrd="1" destOrd="0" presId="urn:microsoft.com/office/officeart/2005/8/layout/radial6"/>
    <dgm:cxn modelId="{A18D3166-1EF7-496D-9CEE-D0834C92A489}" type="presParOf" srcId="{A5D1BD8F-90DF-4B06-B972-151E18787AD6}" destId="{BFA0493C-2B13-4FC5-B793-BD9F42BC12AD}" srcOrd="2" destOrd="0" presId="urn:microsoft.com/office/officeart/2005/8/layout/radial6"/>
    <dgm:cxn modelId="{90B17E50-CAD1-4EA6-AF01-F78A3088F943}" type="presParOf" srcId="{A5D1BD8F-90DF-4B06-B972-151E18787AD6}" destId="{49B7AA99-2492-4CB8-B090-4C56ECC2F77F}" srcOrd="3" destOrd="0" presId="urn:microsoft.com/office/officeart/2005/8/layout/radial6"/>
    <dgm:cxn modelId="{A92B8AED-75FD-4232-98A7-1B0DFC9275A4}" type="presParOf" srcId="{A5D1BD8F-90DF-4B06-B972-151E18787AD6}" destId="{AE34B1C5-AE7E-4B68-95A9-5CC4A081DBBE}" srcOrd="4" destOrd="0" presId="urn:microsoft.com/office/officeart/2005/8/layout/radial6"/>
    <dgm:cxn modelId="{472BDE96-04B0-4CDF-989D-1C3E30AE11CF}" type="presParOf" srcId="{A5D1BD8F-90DF-4B06-B972-151E18787AD6}" destId="{6FA0EAE6-24E5-462F-8A29-E76609F4E42E}" srcOrd="5" destOrd="0" presId="urn:microsoft.com/office/officeart/2005/8/layout/radial6"/>
    <dgm:cxn modelId="{754442AD-C031-4DFF-A225-D5E110A000F2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57654" y="417147"/>
          <a:ext cx="2789146" cy="2789146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10906" y="1170399"/>
          <a:ext cx="1282642" cy="12826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noProof="0" dirty="0" smtClean="0"/>
            <a:t>Free person </a:t>
          </a:r>
          <a:endParaRPr lang="en-GB" sz="2300" kern="1200" noProof="0" dirty="0"/>
        </a:p>
      </dsp:txBody>
      <dsp:txXfrm>
        <a:off x="1410906" y="1170399"/>
        <a:ext cx="1282642" cy="1282642"/>
      </dsp:txXfrm>
    </dsp:sp>
    <dsp:sp modelId="{867A5E4C-98AE-47C6-B8B0-06DEC3FC8996}">
      <dsp:nvSpPr>
        <dsp:cNvPr id="0" name=""/>
        <dsp:cNvSpPr/>
      </dsp:nvSpPr>
      <dsp:spPr>
        <a:xfrm>
          <a:off x="1603303" y="545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Employee </a:t>
          </a:r>
          <a:endParaRPr lang="en-GB" sz="1200" kern="1200" noProof="0" dirty="0"/>
        </a:p>
      </dsp:txBody>
      <dsp:txXfrm>
        <a:off x="1603303" y="545"/>
        <a:ext cx="897849" cy="897849"/>
      </dsp:txXfrm>
    </dsp:sp>
    <dsp:sp modelId="{AE34B1C5-AE7E-4B68-95A9-5CC4A081DBBE}">
      <dsp:nvSpPr>
        <dsp:cNvPr id="0" name=""/>
        <dsp:cNvSpPr/>
      </dsp:nvSpPr>
      <dsp:spPr>
        <a:xfrm>
          <a:off x="2783046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Active Citizen </a:t>
          </a:r>
          <a:endParaRPr lang="en-GB" sz="1200" kern="1200" noProof="0" dirty="0"/>
        </a:p>
      </dsp:txBody>
      <dsp:txXfrm>
        <a:off x="2783046" y="2043921"/>
        <a:ext cx="897849" cy="897849"/>
      </dsp:txXfrm>
    </dsp:sp>
    <dsp:sp modelId="{0BF8A887-D08B-4E08-AC81-A941F73C9BCC}">
      <dsp:nvSpPr>
        <dsp:cNvPr id="0" name=""/>
        <dsp:cNvSpPr/>
      </dsp:nvSpPr>
      <dsp:spPr>
        <a:xfrm>
          <a:off x="423559" y="2043921"/>
          <a:ext cx="897849" cy="8978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/>
            <a:t>Fellow human being</a:t>
          </a:r>
          <a:endParaRPr lang="en-GB" sz="1200" kern="1200" noProof="0" dirty="0"/>
        </a:p>
      </dsp:txBody>
      <dsp:txXfrm>
        <a:off x="423559" y="2043921"/>
        <a:ext cx="897849" cy="8978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738135" y="156467"/>
          <a:ext cx="2593315" cy="2435825"/>
        </a:xfrm>
        <a:prstGeom prst="blockArc">
          <a:avLst>
            <a:gd name="adj1" fmla="val 897926"/>
            <a:gd name="adj2" fmla="val 97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756589" y="792082"/>
          <a:ext cx="2605718" cy="2611164"/>
        </a:xfrm>
        <a:prstGeom prst="blockArc">
          <a:avLst>
            <a:gd name="adj1" fmla="val 11697926"/>
            <a:gd name="adj2" fmla="val 2059608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452993" y="1080371"/>
          <a:ext cx="1198469" cy="11984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noProof="0" dirty="0" smtClean="0"/>
            <a:t>Employee </a:t>
          </a:r>
          <a:endParaRPr lang="en-GB" sz="1600" kern="1200" noProof="0" dirty="0"/>
        </a:p>
      </dsp:txBody>
      <dsp:txXfrm>
        <a:off x="1452993" y="1080371"/>
        <a:ext cx="1198469" cy="1198469"/>
      </dsp:txXfrm>
    </dsp:sp>
    <dsp:sp modelId="{867A5E4C-98AE-47C6-B8B0-06DEC3FC8996}">
      <dsp:nvSpPr>
        <dsp:cNvPr id="0" name=""/>
        <dsp:cNvSpPr/>
      </dsp:nvSpPr>
      <dsp:spPr>
        <a:xfrm>
          <a:off x="2844820" y="1283562"/>
          <a:ext cx="838928" cy="8389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Client</a:t>
          </a:r>
          <a:endParaRPr lang="en-GB" sz="1000" kern="1200" noProof="0" dirty="0"/>
        </a:p>
      </dsp:txBody>
      <dsp:txXfrm>
        <a:off x="2844820" y="1283562"/>
        <a:ext cx="838928" cy="838928"/>
      </dsp:txXfrm>
    </dsp:sp>
    <dsp:sp modelId="{AE34B1C5-AE7E-4B68-95A9-5CC4A081DBBE}">
      <dsp:nvSpPr>
        <dsp:cNvPr id="0" name=""/>
        <dsp:cNvSpPr/>
      </dsp:nvSpPr>
      <dsp:spPr>
        <a:xfrm>
          <a:off x="396552" y="1296144"/>
          <a:ext cx="838928" cy="889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noProof="0" dirty="0" smtClean="0"/>
            <a:t>Consumer</a:t>
          </a:r>
          <a:endParaRPr lang="en-GB" sz="1000" kern="1200" noProof="0" dirty="0"/>
        </a:p>
      </dsp:txBody>
      <dsp:txXfrm>
        <a:off x="396552" y="1296144"/>
        <a:ext cx="838928" cy="88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11/11/2011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15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16</a:t>
            </a:fld>
            <a:endParaRPr 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18</a:t>
            </a:fld>
            <a:endParaRPr lang="da-D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19</a:t>
            </a:fld>
            <a:endParaRPr lang="da-DK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20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12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13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14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11-11-2011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08920"/>
            <a:ext cx="7200800" cy="2062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endParaRPr lang="da-DK" sz="1000" dirty="0" smtClean="0">
              <a:solidFill>
                <a:schemeClr val="accent1">
                  <a:lumMod val="5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da-DK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LOAC</a:t>
            </a:r>
          </a:p>
          <a:p>
            <a:pPr lvl="0" algn="ctr">
              <a:spcBef>
                <a:spcPct val="0"/>
              </a:spcBef>
            </a:pPr>
            <a:r>
              <a:rPr lang="en-GB" sz="28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 </a:t>
            </a:r>
            <a:endParaRPr lang="da-DK" sz="28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da-DK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da-DK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CONFERENCE </a:t>
            </a:r>
            <a:r>
              <a:rPr kumimoji="0" lang="en-GB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10 November 2011 </a:t>
            </a:r>
            <a:r>
              <a:rPr lang="en-GB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Utrecht,</a:t>
            </a:r>
            <a:r>
              <a:rPr kumimoji="0" lang="en-GB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Nederland</a:t>
            </a: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Modern man – neoliberal man </a:t>
            </a:r>
            <a:endParaRPr lang="en-GB" sz="3600" dirty="0"/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899592" y="1340768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10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4860032" y="1484784"/>
          <a:ext cx="4104456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kstboks 7"/>
          <p:cNvSpPr txBox="1"/>
          <p:nvPr/>
        </p:nvSpPr>
        <p:spPr>
          <a:xfrm>
            <a:off x="1619672" y="580526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>
                <a:latin typeface="Arial" pitchFamily="34" charset="0"/>
                <a:cs typeface="Arial" pitchFamily="34" charset="0"/>
              </a:rPr>
              <a:t>Bela</a:t>
            </a:r>
            <a:r>
              <a:rPr lang="en-GB" sz="1400" dirty="0" smtClean="0">
                <a:latin typeface="Arial" pitchFamily="34" charset="0"/>
                <a:cs typeface="Arial" pitchFamily="34" charset="0"/>
              </a:rPr>
              <a:t> Bartok: </a:t>
            </a:r>
          </a:p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 Competitions are for horses, not artists.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LOACs learning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9396536" y="52292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11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broad view on learning including three dimensions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Personal formation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Knowledge &amp; skills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Competences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The three dimensions are interrelated*</a:t>
            </a:r>
          </a:p>
          <a:p>
            <a:pPr marL="406800" lvl="1" indent="-360000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 Their importance will vary in different contexts  </a:t>
            </a: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GB" sz="1200" dirty="0" smtClean="0">
                <a:latin typeface="Arial" pitchFamily="34" charset="0"/>
                <a:cs typeface="Arial" pitchFamily="34" charset="0"/>
              </a:rPr>
              <a:t>*) 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Personal formation will be empty without knowledge-anchoring and act-weak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Knowledge will be directionless without personal formation and impractical without competence.</a:t>
            </a:r>
          </a:p>
          <a:p>
            <a:pPr marL="0" lvl="1">
              <a:buFont typeface="Wingdings" pitchFamily="2" charset="2"/>
              <a:buChar char="§"/>
            </a:pPr>
            <a:r>
              <a:rPr lang="en-GB" sz="1200" dirty="0" smtClean="0">
                <a:latin typeface="Arial" pitchFamily="34" charset="0"/>
                <a:cs typeface="Arial" pitchFamily="34" charset="0"/>
              </a:rPr>
              <a:t>  Competences will be useless without knowledge and bewildered without personal formation.</a:t>
            </a:r>
          </a:p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Art based Bildung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9396536" y="52292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12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416824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1"/>
            <a:endParaRPr lang="da-DK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31640" y="1052736"/>
            <a:ext cx="7812360" cy="893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Include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Bildung dialectic between me, others and the world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High degree of communicative reason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aesthetic reason</a:t>
            </a:r>
          </a:p>
          <a:p>
            <a:pPr marL="406800" lvl="1" indent="-360000">
              <a:spcBef>
                <a:spcPts val="600"/>
              </a:spcBef>
            </a:pPr>
            <a:r>
              <a:rPr lang="en-GB" sz="1600" i="1" dirty="0" err="1" smtClean="0">
                <a:latin typeface="Arial" pitchFamily="34" charset="0"/>
                <a:cs typeface="Arial" pitchFamily="34" charset="0"/>
              </a:rPr>
              <a:t>Baumgarten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logical and aesthetic knowledge (meets the world with emotions at front)</a:t>
            </a:r>
          </a:p>
          <a:p>
            <a:pPr marL="406800" lvl="1" indent="-360000">
              <a:spcBef>
                <a:spcPts val="12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Kant: </a:t>
            </a:r>
          </a:p>
          <a:p>
            <a:pPr marL="406800" lvl="1" indent="-360000">
              <a:spcBef>
                <a:spcPts val="3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Full cognition implies interaction between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Perception (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anschauen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) - sensuous receptive part /gives content 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Conception (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begreifen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)  -  concepts order the experiences /gives form </a:t>
            </a:r>
          </a:p>
          <a:p>
            <a:pPr marL="406800" lvl="1" indent="-360000">
              <a:spcBef>
                <a:spcPts val="12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Schiller</a:t>
            </a:r>
          </a:p>
          <a:p>
            <a:pPr marL="406800" lvl="1" indent="-360000">
              <a:spcBef>
                <a:spcPts val="3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Aesthetic practise is the freest form of reason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Bildung perspective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Dialogue between the art work and own life story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 stylization of complex life experiences – tuned and intense meanings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Develops the interpretation registry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Provide experiences with freedom to interpret and gestalt reality </a:t>
            </a: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- theory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humanistic agenda 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(with reference to  Critical Theory)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 effective system world as well as a rich lifeworld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in context </a:t>
            </a:r>
          </a:p>
          <a:p>
            <a:pPr>
              <a:spcBef>
                <a:spcPts val="30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freedom-oriented civil society 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With a high independent learning capacity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And a communicative rationality incl. the expressive and aesthetical  reason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A  Bildung-oriented learning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Human freedom (autonomy  and authenticity)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Communicative reason as unity of cognitive, moral and aesthetical reasons </a:t>
            </a:r>
          </a:p>
          <a:p>
            <a:pPr>
              <a:spcBef>
                <a:spcPts val="18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A  Bildung-oriented culture theory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Aesthetic practise  has high level of personal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Quality criteria for art and amateur culture may be the Bildung-potential. 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2800" b="1" dirty="0" smtClean="0">
                <a:latin typeface="Arial" pitchFamily="34" charset="0"/>
                <a:cs typeface="Arial" pitchFamily="34" charset="0"/>
              </a:rPr>
            </a:br>
            <a:r>
              <a:rPr lang="en-GB" sz="2800" b="1" dirty="0" smtClean="0">
                <a:latin typeface="Arial" pitchFamily="34" charset="0"/>
                <a:cs typeface="Arial" pitchFamily="34" charset="0"/>
              </a:rPr>
              <a:t>Conclusions – policy 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115616" y="980728"/>
            <a:ext cx="7632848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raison d'être</a:t>
            </a: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Amateur culture represent a societal activity that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promotes aesthetic learning processes with a high potential of personal and democratic formation. </a:t>
            </a: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The core service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is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provide areas for personal fulfilment and formation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ensure a independent learning capacity of civil society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To strengthen the communicative reason of the lifeworld in the societal totality</a:t>
            </a:r>
          </a:p>
          <a:p>
            <a:pPr>
              <a:spcBef>
                <a:spcPts val="240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Culture policy  strategy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/ perspectives for profiling 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Focus on the core services (inner values) of art based learning</a:t>
            </a: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Reference to fundamental modern European ideals of the good society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zeitgeist may be more open for a humanistic agenda   </a:t>
            </a:r>
          </a:p>
          <a:p>
            <a:pPr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personal formation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16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authenticity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autonomy,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reflexive knowledge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moral judgement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aesthetic sense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integration (a versatile personality or the whole person).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</a:t>
            </a: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Aesthetic sense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Sensitive of moods and feelings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Poetic imagination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Artistic sense 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knowledge &amp; skills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17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three elements: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i="1" dirty="0" smtClean="0"/>
              <a:t>General knowledge about man</a:t>
            </a:r>
            <a:r>
              <a:rPr lang="en-GB" dirty="0" smtClean="0"/>
              <a:t>, society and culture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Specific knowledge and skills in a cultural subject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Didactical insight in the specific topic   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four key attributes, e.g. Didactical insight in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Pedagogical techniques of teaching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Learning methods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Awareness of personal learning stile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Responsibility of own learning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dimension of competences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55679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>
              <a:spcBef>
                <a:spcPts val="600"/>
              </a:spcBef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This dimension includes six competences: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Cooperative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Communicative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Creative and innovative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self-management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intercultural understanding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dirty="0" smtClean="0"/>
              <a:t>general learning ability</a:t>
            </a: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Each element is described by three key attributes, e.g. Social competence</a:t>
            </a: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Empathic and participatory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Responsible and Cooperative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Tolerance and respect of diversity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double online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One tool for the learners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their own learning profile and outcome </a:t>
            </a:r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Another tool for the learning providers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clarify their own goals and priorities for the learning activity 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validate the outcome for a group of learners (e.g. a class)</a:t>
            </a:r>
          </a:p>
          <a:p>
            <a:pPr marL="360000" indent="-360000">
              <a:spcBef>
                <a:spcPts val="120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to compare the learners outcome with the schools goals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General goal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717504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b="1" i="1" dirty="0" smtClean="0">
                <a:latin typeface="Arial" pitchFamily="34" charset="0"/>
                <a:cs typeface="Arial" pitchFamily="34" charset="0"/>
              </a:rPr>
              <a:t>A learning view on amateur art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EU’s Memorandum on lifelong learning, 2000</a:t>
            </a: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Life long</a:t>
            </a:r>
          </a:p>
          <a:p>
            <a:pPr>
              <a:spcBef>
                <a:spcPts val="0"/>
              </a:spcBef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Life wide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Why is art &amp; amateur culture important 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– because you learn something / you have a learning outcome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Art based learning provide a refined and intensive learning </a:t>
            </a:r>
          </a:p>
          <a:p>
            <a:pPr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The purpose of the double tool</a:t>
            </a:r>
            <a:br>
              <a:rPr lang="en-GB" sz="3200" b="1" dirty="0" smtClean="0"/>
            </a:br>
            <a:r>
              <a:rPr lang="en-GB" sz="3200" b="1" dirty="0" smtClean="0"/>
              <a:t>in amateur art and voluntary culture </a:t>
            </a:r>
            <a:endParaRPr lang="en-GB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Focus on the learning dimension for learners and providers 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learners to document their learning profile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Help the organisations to evaluate their learning activities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Collect cross-border data on learning outcome for research 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Specific goal </a:t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1052736"/>
            <a:ext cx="7632848" cy="5400600"/>
          </a:xfrm>
        </p:spPr>
        <p:txBody>
          <a:bodyPr>
            <a:normAutofit fontScale="70000" lnSpcReduction="20000"/>
          </a:bodyPr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to promote a humanistic learning view </a:t>
            </a:r>
          </a:p>
          <a:p>
            <a:pPr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    on amateur art and voluntary culture </a:t>
            </a: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Humanism:  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Man as an goal or end in himself /herself </a:t>
            </a:r>
          </a:p>
          <a:p>
            <a:pPr>
              <a:spcBef>
                <a:spcPts val="1800"/>
              </a:spcBef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Humanistic core value is </a:t>
            </a:r>
            <a:r>
              <a:rPr lang="en-GB" sz="2600" b="1" dirty="0" smtClean="0">
                <a:latin typeface="Arial" pitchFamily="34" charset="0"/>
                <a:cs typeface="Arial" pitchFamily="34" charset="0"/>
              </a:rPr>
              <a:t>freedom: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The ability to determine meaning and goals </a:t>
            </a: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     of ones own life and the common life. </a:t>
            </a:r>
          </a:p>
          <a:p>
            <a:pPr>
              <a:spcBef>
                <a:spcPts val="1200"/>
              </a:spcBef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Personal autonomy and sovereignty of the people </a:t>
            </a:r>
          </a:p>
          <a:p>
            <a:pPr>
              <a:buNone/>
            </a:pPr>
            <a:endParaRPr lang="en-GB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Humanistic pedagogy  has a dimension of Bildung /personal formation </a:t>
            </a:r>
          </a:p>
          <a:p>
            <a:pPr>
              <a:spcBef>
                <a:spcPts val="1200"/>
              </a:spcBef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Bildung dialectic: The verb / to </a:t>
            </a:r>
            <a:r>
              <a:rPr lang="en-GB" sz="2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  - the noun / a </a:t>
            </a:r>
            <a:r>
              <a:rPr lang="en-GB" sz="2600" dirty="0" err="1" smtClean="0">
                <a:latin typeface="Arial" pitchFamily="34" charset="0"/>
                <a:cs typeface="Arial" pitchFamily="34" charset="0"/>
              </a:rPr>
              <a:t>Bild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ts val="1200"/>
              </a:spcBef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Self-reflexion and social reflexion is related  - Freedom for the common good </a:t>
            </a:r>
          </a:p>
          <a:p>
            <a:pPr>
              <a:buNone/>
            </a:pPr>
            <a:endParaRPr lang="en-GB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Guideline: </a:t>
            </a:r>
          </a:p>
          <a:p>
            <a:r>
              <a:rPr lang="en-GB" sz="2600" dirty="0" smtClean="0">
                <a:latin typeface="Arial" pitchFamily="34" charset="0"/>
                <a:cs typeface="Arial" pitchFamily="34" charset="0"/>
              </a:rPr>
              <a:t>Important outcome of art based learning is Bildung </a:t>
            </a: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 smtClean="0"/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03648" y="260648"/>
            <a:ext cx="7524328" cy="562074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effectLst/>
              </a:rPr>
              <a:t> </a:t>
            </a:r>
            <a:r>
              <a:rPr lang="en-GB" sz="4000" dirty="0" smtClean="0">
                <a:effectLst/>
              </a:rPr>
              <a:t>Paradigm struggle on Lifelong Learning</a:t>
            </a:r>
            <a:endParaRPr lang="en-GB" sz="4000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4294967295"/>
          </p:nvPr>
        </p:nvSpPr>
        <p:spPr>
          <a:xfrm>
            <a:off x="1691680" y="1241376"/>
            <a:ext cx="7056784" cy="5283968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UNESCO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introduced ”lifelong learning” in 70s 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Access to knowledge and culture as a human right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Learning for human and democratic development 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A humanistic paradigm</a:t>
            </a:r>
          </a:p>
          <a:p>
            <a:pPr>
              <a:lnSpc>
                <a:spcPct val="250000"/>
              </a:lnSpc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OECD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promoted ”lifelong learning” in 80s   </a:t>
            </a:r>
          </a:p>
          <a:p>
            <a:pPr>
              <a:lnSpc>
                <a:spcPct val="140000"/>
              </a:lnSpc>
              <a:spcBef>
                <a:spcPts val="0"/>
              </a:spcBef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Qualification for competiveness on the global market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Learning as an investment in “human capital” </a:t>
            </a:r>
          </a:p>
          <a:p>
            <a:pPr>
              <a:lnSpc>
                <a:spcPct val="140000"/>
              </a:lnSpc>
              <a:buClrTx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 economic-instrumental paradigm</a:t>
            </a:r>
          </a:p>
          <a:p>
            <a:pPr>
              <a:spcBef>
                <a:spcPts val="0"/>
              </a:spcBef>
              <a:buNone/>
            </a:pPr>
            <a:endParaRPr lang="da-DK" sz="1600" i="1" dirty="0" smtClean="0"/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Edgar </a:t>
            </a:r>
            <a:r>
              <a:rPr lang="en-GB" sz="1000" dirty="0" err="1" smtClean="0">
                <a:latin typeface="Arial" pitchFamily="34" charset="0"/>
                <a:cs typeface="Arial" pitchFamily="34" charset="0"/>
              </a:rPr>
              <a:t>Fauré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: Learning to be, 1972</a:t>
            </a:r>
            <a:endParaRPr lang="en-GB" sz="1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UNESCO: United Nations Educational, Scientific and Cultural Organization</a:t>
            </a:r>
          </a:p>
          <a:p>
            <a:pPr>
              <a:buNone/>
            </a:pPr>
            <a:r>
              <a:rPr lang="en-GB" sz="1000" dirty="0" smtClean="0">
                <a:latin typeface="Arial" pitchFamily="34" charset="0"/>
                <a:cs typeface="Arial" pitchFamily="34" charset="0"/>
              </a:rPr>
              <a:t>OECD: Organisation for Economic Co-operation and Development 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11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2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4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dirty="0" smtClean="0"/>
              <a:t>Inner tensions </a:t>
            </a:r>
            <a:br>
              <a:rPr lang="en-GB" sz="3600" dirty="0" smtClean="0"/>
            </a:br>
            <a:r>
              <a:rPr lang="en-GB" sz="3600" dirty="0" smtClean="0"/>
              <a:t>in EU’s aims of lifelong learning </a:t>
            </a:r>
            <a:endParaRPr lang="en-GB" sz="3600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1750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ClrTx/>
              <a:buNone/>
            </a:pPr>
            <a:endParaRPr lang="da-DK" sz="28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i="1" dirty="0" smtClean="0">
                <a:latin typeface="Arial" pitchFamily="34" charset="0"/>
                <a:cs typeface="Arial" pitchFamily="34" charset="0"/>
              </a:rPr>
              <a:t>Memorandum, 2000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Font typeface="Wingdings" pitchFamily="2" charset="2"/>
              <a:buChar char="§"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employability 		contra        active citizenship 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i="1" dirty="0" smtClean="0">
                <a:latin typeface="Arial" pitchFamily="34" charset="0"/>
                <a:cs typeface="Arial" pitchFamily="34" charset="0"/>
              </a:rPr>
              <a:t>Communication, 2001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employability 		contra	    active citizenship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					    social inclusion						    	    cultural cohesion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					    personal fulfilment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Opposite aims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 marL="360000" indent="-252000">
              <a:buFont typeface="Wingdings" pitchFamily="2" charset="2"/>
              <a:buChar char="§"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the instrumental aim of the system world </a:t>
            </a:r>
          </a:p>
          <a:p>
            <a:pPr marL="360000" indent="-252000">
              <a:buFont typeface="Wingdings" pitchFamily="2" charset="2"/>
              <a:buChar char="§"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the humanistic and democratic aims of the life world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sz="2600" dirty="0" smtClean="0">
                <a:latin typeface="Arial" pitchFamily="34" charset="0"/>
                <a:cs typeface="Arial" pitchFamily="34" charset="0"/>
              </a:rPr>
              <a:t> </a:t>
            </a:r>
            <a:endParaRPr lang="da-DK" sz="2600" dirty="0" smtClean="0">
              <a:latin typeface="Arial" pitchFamily="34" charset="0"/>
              <a:cs typeface="Arial" pitchFamily="34" charset="0"/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Rationality forms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652120" y="1268760"/>
            <a:ext cx="3491880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instrumental rationality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(How  - on effective means) </a:t>
            </a:r>
            <a:endParaRPr lang="en-GB" sz="1600" dirty="0" smtClean="0"/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Economic rationality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Bureaucratic rationality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Communicative rationality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(Why  - on purpose and meaning) 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Cognitive reason (basic science)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Moral reason (ethics, law, politics)</a:t>
            </a:r>
          </a:p>
          <a:p>
            <a:pPr marL="0" indent="0"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-  Aesthetic reason (art and culture) 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6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17"/>
          <p:cNvSpPr txBox="1"/>
          <p:nvPr/>
        </p:nvSpPr>
        <p:spPr>
          <a:xfrm>
            <a:off x="1259632" y="5949280"/>
            <a:ext cx="4176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Grundtvig: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To find the song behind the plough</a:t>
            </a:r>
          </a:p>
          <a:p>
            <a:r>
              <a:rPr lang="en-GB" sz="1400" i="1" dirty="0" smtClean="0">
                <a:latin typeface="Arial" pitchFamily="34" charset="0"/>
                <a:cs typeface="Arial" pitchFamily="34" charset="0"/>
              </a:rPr>
              <a:t>     The difference between sunshine and lightning  </a:t>
            </a:r>
            <a:endParaRPr lang="en-GB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7236296" y="6381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lipse 8"/>
          <p:cNvSpPr/>
          <p:nvPr/>
        </p:nvSpPr>
        <p:spPr>
          <a:xfrm>
            <a:off x="1547664" y="2060848"/>
            <a:ext cx="4032448" cy="208823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4294967295"/>
          </p:nvPr>
        </p:nvSpPr>
        <p:spPr>
          <a:xfrm>
            <a:off x="1115616" y="1340769"/>
            <a:ext cx="4608513" cy="44644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System</a:t>
            </a:r>
          </a:p>
          <a:p>
            <a:pPr>
              <a:buNone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State</a:t>
            </a:r>
          </a:p>
          <a:p>
            <a:pPr>
              <a:spcBef>
                <a:spcPts val="0"/>
              </a:spcBef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>
              <a:spcBef>
                <a:spcPts val="0"/>
              </a:spcBef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Parliament</a:t>
            </a:r>
          </a:p>
          <a:p>
            <a:pPr>
              <a:spcBef>
                <a:spcPts val="0"/>
              </a:spcBef>
              <a:buNone/>
            </a:pP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                            Democratic public </a:t>
            </a:r>
          </a:p>
          <a:p>
            <a:pPr>
              <a:spcBef>
                <a:spcPts val="1800"/>
              </a:spcBef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GB" sz="1800" b="1" dirty="0" smtClean="0">
                <a:latin typeface="Arial" pitchFamily="34" charset="0"/>
                <a:cs typeface="Arial" pitchFamily="34" charset="0"/>
              </a:rPr>
              <a:t>  Civil society                        </a:t>
            </a:r>
          </a:p>
          <a:p>
            <a:pPr>
              <a:buNone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GB" sz="1400" b="1" i="1" dirty="0" smtClean="0">
                <a:latin typeface="Arial" pitchFamily="34" charset="0"/>
                <a:cs typeface="Arial" pitchFamily="34" charset="0"/>
              </a:rPr>
              <a:t>Personal sphere </a:t>
            </a:r>
          </a:p>
          <a:p>
            <a:pPr>
              <a:buNone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1200"/>
              </a:spcBef>
              <a:buNone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    Life world  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475656" y="260648"/>
            <a:ext cx="7499350" cy="634081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Kant/Habermas – Life spheres</a:t>
            </a:r>
            <a:endParaRPr lang="en-GB" sz="3200" b="1" dirty="0"/>
          </a:p>
        </p:txBody>
      </p:sp>
      <p:sp>
        <p:nvSpPr>
          <p:cNvPr id="12" name="Pladsholder til indhold 11"/>
          <p:cNvSpPr>
            <a:spLocks noGrp="1"/>
          </p:cNvSpPr>
          <p:nvPr>
            <p:ph sz="half" idx="4294967295"/>
          </p:nvPr>
        </p:nvSpPr>
        <p:spPr>
          <a:xfrm>
            <a:off x="5796137" y="1268413"/>
            <a:ext cx="2664295" cy="491966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in world of necessity </a:t>
            </a:r>
          </a:p>
          <a:p>
            <a:pPr marL="0" indent="0"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Efficiency and usefulness </a:t>
            </a:r>
          </a:p>
          <a:p>
            <a:pPr marL="0" indent="0">
              <a:spcBef>
                <a:spcPts val="0"/>
              </a:spcBef>
              <a:buClrTx/>
              <a:buFontTx/>
              <a:buChar char="-"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Employee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(client and customer) </a:t>
            </a:r>
          </a:p>
          <a:p>
            <a:pPr marL="0" indent="0">
              <a:spcBef>
                <a:spcPts val="120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Citizen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Fellowman 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Value in world of freedom</a:t>
            </a:r>
          </a:p>
          <a:p>
            <a:pPr marL="0" indent="0">
              <a:buClrTx/>
              <a:buNone/>
            </a:pP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-  Autonomy and authenticity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cxnSp>
        <p:nvCxnSpPr>
          <p:cNvPr id="15" name="Lige forbindelse 14"/>
          <p:cNvCxnSpPr>
            <a:stCxn id="9" idx="0"/>
          </p:cNvCxnSpPr>
          <p:nvPr/>
        </p:nvCxnSpPr>
        <p:spPr>
          <a:xfrm rot="16200000" flipH="1">
            <a:off x="3023828" y="260090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ladsholder til indhold 3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13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7</a:t>
            </a:fld>
            <a:endParaRPr lang="en-GB" b="1">
              <a:solidFill>
                <a:schemeClr val="tx2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619672" y="3212976"/>
            <a:ext cx="4032448" cy="1872208"/>
          </a:xfrm>
          <a:prstGeom prst="ellipse">
            <a:avLst/>
          </a:prstGeom>
          <a:solidFill>
            <a:schemeClr val="accent3">
              <a:lumMod val="75000"/>
              <a:alpha val="27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kstboks 13"/>
          <p:cNvSpPr txBox="1"/>
          <p:nvPr/>
        </p:nvSpPr>
        <p:spPr>
          <a:xfrm>
            <a:off x="1259632" y="61653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Learning theory: Curriculum in context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classic  Curriculum, some decades ago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Double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Formation for the social and personal life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Hard qualifications   -    Knowledge &amp;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Personal skills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Personal formation   -   Bildung perspective</a:t>
            </a:r>
          </a:p>
          <a:p>
            <a:pPr marL="406800" lvl="1" indent="-360000">
              <a:spcBef>
                <a:spcPts val="1800"/>
              </a:spcBef>
            </a:pPr>
            <a:endParaRPr lang="en-GB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 person and a citizen –  then a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The change of pedagogical frame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7884368" y="378904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en-GB" b="1" dirty="0" smtClean="0">
                <a:latin typeface="Arial" pitchFamily="34" charset="0"/>
                <a:cs typeface="Arial" pitchFamily="34" charset="0"/>
              </a:rPr>
              <a:t>The new mainstream Curriculum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Background – Knowledge economy and management theory in 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90s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learning organisation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Human capital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Flexible competences  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One aim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Education for the work life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Adaptable, flexible, full commitment with body and soul, no leisure time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To work for the firm is to live 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Main components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Soft qualifications     -   Competences</a:t>
            </a:r>
          </a:p>
          <a:p>
            <a:pPr marL="406800" lvl="1" indent="-360000">
              <a:spcBef>
                <a:spcPts val="1800"/>
              </a:spcBef>
            </a:pPr>
            <a:r>
              <a:rPr lang="en-GB" sz="1600" i="1" dirty="0" smtClean="0">
                <a:latin typeface="Arial" pitchFamily="34" charset="0"/>
                <a:cs typeface="Arial" pitchFamily="34" charset="0"/>
              </a:rPr>
              <a:t>First and foremost – be at committed employee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4552</TotalTime>
  <Words>1233</Words>
  <Application>Microsoft Office PowerPoint</Application>
  <PresentationFormat>Skærmshow (4:3)</PresentationFormat>
  <Paragraphs>351</Paragraphs>
  <Slides>20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20</vt:i4>
      </vt:variant>
    </vt:vector>
  </HeadingPairs>
  <TitlesOfParts>
    <vt:vector size="21" baseType="lpstr">
      <vt:lpstr>Bambusfletværk</vt:lpstr>
      <vt:lpstr>Dias nummer 1</vt:lpstr>
      <vt:lpstr>General goal </vt:lpstr>
      <vt:lpstr>Specific goal  </vt:lpstr>
      <vt:lpstr> Paradigm struggle on Lifelong Learning</vt:lpstr>
      <vt:lpstr>Inner tensions  in EU’s aims of lifelong learning </vt:lpstr>
      <vt:lpstr>Kant/Habermas – Rationality forms</vt:lpstr>
      <vt:lpstr>Kant/Habermas – Life spheres</vt:lpstr>
      <vt:lpstr>The change of pedagogical frame</vt:lpstr>
      <vt:lpstr>The change of pedagogical frame</vt:lpstr>
      <vt:lpstr>Modern man – neoliberal man </vt:lpstr>
      <vt:lpstr>LOACs learning frame</vt:lpstr>
      <vt:lpstr>Art based Bildung </vt:lpstr>
      <vt:lpstr> Conclusions - theory  </vt:lpstr>
      <vt:lpstr> Conclusions – policy   </vt:lpstr>
      <vt:lpstr> Try the tool </vt:lpstr>
      <vt:lpstr>The dimension of personal formation</vt:lpstr>
      <vt:lpstr>The dimension of knowledge &amp; skills</vt:lpstr>
      <vt:lpstr>The dimension of competences</vt:lpstr>
      <vt:lpstr>The double online tool </vt:lpstr>
      <vt:lpstr>The purpose of the double tool in amateur art and voluntary culture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412</cp:revision>
  <dcterms:created xsi:type="dcterms:W3CDTF">2011-03-31T09:38:17Z</dcterms:created>
  <dcterms:modified xsi:type="dcterms:W3CDTF">2011-11-11T12:53:21Z</dcterms:modified>
</cp:coreProperties>
</file>