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669088" cy="99187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A2AF"/>
    <a:srgbClr val="95BCC5"/>
    <a:srgbClr val="4471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3710044-74B6-4ABA-9E19-3926ED6A61C7}" type="datetimeFigureOut">
              <a:rPr lang="sl-SI"/>
              <a:pPr>
                <a:defRPr/>
              </a:pPr>
              <a:t>16.6.2011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777607" y="9421044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2F2C2B3-AEE2-45FF-9310-37FD15B642B1}" type="slidenum">
              <a:rPr lang="sl-SI"/>
              <a:pPr>
                <a:defRPr/>
              </a:pPr>
              <a:t>‹nr.›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30720-E3FB-44D8-AD3F-75D91A4367FB}" type="datetimeFigureOut">
              <a:rPr lang="sl-SI"/>
              <a:pPr>
                <a:defRPr/>
              </a:pPr>
              <a:t>16.6.2011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E17A2-367F-4A4C-B0AD-AE75CA9334F6}" type="slidenum">
              <a:rPr lang="sl-SI"/>
              <a:pPr>
                <a:defRPr/>
              </a:pPr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1BCE5-08FB-421D-A1D1-AD68DBD03D55}" type="datetimeFigureOut">
              <a:rPr lang="sl-SI"/>
              <a:pPr>
                <a:defRPr/>
              </a:pPr>
              <a:t>16.6.2011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DC6EE-92FF-4BF7-BCFD-036230381073}" type="slidenum">
              <a:rPr lang="sl-SI"/>
              <a:pPr>
                <a:defRPr/>
              </a:pPr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FC654-26E2-4700-84F5-6C69CC60A873}" type="datetimeFigureOut">
              <a:rPr lang="sl-SI"/>
              <a:pPr>
                <a:defRPr/>
              </a:pPr>
              <a:t>16.6.2011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7A848-9FBA-4A7C-BAEA-EFC507F53CE8}" type="slidenum">
              <a:rPr lang="sl-SI"/>
              <a:pPr>
                <a:defRPr/>
              </a:pPr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B3CE2-B1DB-4E9B-949E-92003E6A79C2}" type="datetimeFigureOut">
              <a:rPr lang="sl-SI"/>
              <a:pPr>
                <a:defRPr/>
              </a:pPr>
              <a:t>16.6.2011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B46D3-0D69-4CDD-824E-847B25B86A2D}" type="slidenum">
              <a:rPr lang="sl-SI"/>
              <a:pPr>
                <a:defRPr/>
              </a:pPr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EEB27-1515-425F-9F77-5FAF73676BE8}" type="datetimeFigureOut">
              <a:rPr lang="sl-SI"/>
              <a:pPr>
                <a:defRPr/>
              </a:pPr>
              <a:t>16.6.2011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E03B7-03D1-4E13-943F-24353BA705D2}" type="slidenum">
              <a:rPr lang="sl-SI"/>
              <a:pPr>
                <a:defRPr/>
              </a:pPr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F4803-4105-4D86-B58A-C0D78BE7DD85}" type="datetimeFigureOut">
              <a:rPr lang="sl-SI"/>
              <a:pPr>
                <a:defRPr/>
              </a:pPr>
              <a:t>16.6.2011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68211-3C7C-4E1D-84BB-A691C6599DF3}" type="slidenum">
              <a:rPr lang="sl-SI"/>
              <a:pPr>
                <a:defRPr/>
              </a:pPr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A85E7-CC7F-4E70-89BC-5FC2ECF24DB8}" type="datetimeFigureOut">
              <a:rPr lang="sl-SI"/>
              <a:pPr>
                <a:defRPr/>
              </a:pPr>
              <a:t>16.6.2011</a:t>
            </a:fld>
            <a:endParaRPr lang="sl-SI"/>
          </a:p>
        </p:txBody>
      </p:sp>
      <p:sp>
        <p:nvSpPr>
          <p:cNvPr id="8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E01F1-5DBD-4001-994B-85582A5F4D13}" type="slidenum">
              <a:rPr lang="sl-SI"/>
              <a:pPr>
                <a:defRPr/>
              </a:pPr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93E25-BED5-472D-ACD8-B44398E6AF92}" type="datetimeFigureOut">
              <a:rPr lang="sl-SI"/>
              <a:pPr>
                <a:defRPr/>
              </a:pPr>
              <a:t>16.6.2011</a:t>
            </a:fld>
            <a:endParaRPr lang="sl-SI"/>
          </a:p>
        </p:txBody>
      </p:sp>
      <p:sp>
        <p:nvSpPr>
          <p:cNvPr id="4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3683-CD4A-4F4E-9255-089FDF352822}" type="slidenum">
              <a:rPr lang="sl-SI"/>
              <a:pPr>
                <a:defRPr/>
              </a:pPr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69A45-688F-41BD-A9A1-7B73361BF366}" type="datetimeFigureOut">
              <a:rPr lang="sl-SI"/>
              <a:pPr>
                <a:defRPr/>
              </a:pPr>
              <a:t>16.6.2011</a:t>
            </a:fld>
            <a:endParaRPr lang="sl-SI"/>
          </a:p>
        </p:txBody>
      </p:sp>
      <p:sp>
        <p:nvSpPr>
          <p:cNvPr id="3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01D4B-78F7-4882-902C-2D31C12776A4}" type="slidenum">
              <a:rPr lang="sl-SI"/>
              <a:pPr>
                <a:defRPr/>
              </a:pPr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2440A-DC9F-4237-84AD-8911121F3962}" type="datetimeFigureOut">
              <a:rPr lang="sl-SI"/>
              <a:pPr>
                <a:defRPr/>
              </a:pPr>
              <a:t>16.6.2011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F6A1D-0611-4781-B32C-DF1B9528E904}" type="slidenum">
              <a:rPr lang="sl-SI"/>
              <a:pPr>
                <a:defRPr/>
              </a:pPr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A221F-C6BC-44DD-8C1E-9230C001FE7C}" type="datetimeFigureOut">
              <a:rPr lang="sl-SI"/>
              <a:pPr>
                <a:defRPr/>
              </a:pPr>
              <a:t>16.6.2011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1F84E-0618-446D-BFBC-B253A73220EE}" type="slidenum">
              <a:rPr lang="sl-SI"/>
              <a:pPr>
                <a:defRPr/>
              </a:pPr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5BC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Ograda besedil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59C34F-7824-4F10-ABA3-EEAA151C8FE0}" type="datetimeFigureOut">
              <a:rPr lang="sl-SI"/>
              <a:pPr>
                <a:defRPr/>
              </a:pPr>
              <a:t>16.6.2011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06BAB8-91BD-483E-A452-C15E087EFC82}" type="slidenum">
              <a:rPr lang="sl-SI"/>
              <a:pPr>
                <a:defRPr/>
              </a:pPr>
              <a:t>‹nr.›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3688"/>
            <a:ext cx="21415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42963"/>
            <a:ext cx="215423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PoljeZBesedilom 6"/>
          <p:cNvSpPr txBox="1">
            <a:spLocks noChangeArrowheads="1"/>
          </p:cNvSpPr>
          <p:nvPr/>
        </p:nvSpPr>
        <p:spPr bwMode="auto">
          <a:xfrm>
            <a:off x="0" y="2997200"/>
            <a:ext cx="2124075" cy="3540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sl-SI" sz="900" b="1">
                <a:solidFill>
                  <a:srgbClr val="7FA0AF"/>
                </a:solidFill>
              </a:rPr>
              <a:t>The Grundtvig Multilateral Project</a:t>
            </a:r>
          </a:p>
          <a:p>
            <a:pPr algn="r"/>
            <a:r>
              <a:rPr lang="sl-SI" sz="800">
                <a:solidFill>
                  <a:srgbClr val="7FA0AF"/>
                </a:solidFill>
              </a:rPr>
              <a:t>Ljubljana,  Slovenia 29. 5. – 3. 6. 2011</a:t>
            </a:r>
          </a:p>
        </p:txBody>
      </p:sp>
      <p:pic>
        <p:nvPicPr>
          <p:cNvPr id="2053" name="Picture 8" descr="http://www.interfolk.dk/loac/DEF%20flag-logoeac-LLP_EN%2c%20jep%20small.jpg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1476375" y="3429000"/>
            <a:ext cx="64928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6" name="Raven konektor 25"/>
          <p:cNvCxnSpPr/>
          <p:nvPr/>
        </p:nvCxnSpPr>
        <p:spPr>
          <a:xfrm>
            <a:off x="2124075" y="3068638"/>
            <a:ext cx="53276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5" name="PoljeZBesedilom 26"/>
          <p:cNvSpPr txBox="1">
            <a:spLocks noChangeArrowheads="1"/>
          </p:cNvSpPr>
          <p:nvPr/>
        </p:nvSpPr>
        <p:spPr bwMode="auto">
          <a:xfrm>
            <a:off x="3419475" y="2289175"/>
            <a:ext cx="16696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2000" b="1" dirty="0" smtClean="0">
                <a:latin typeface="Calibri" pitchFamily="34" charset="0"/>
              </a:rPr>
              <a:t>Marjeta TURK</a:t>
            </a:r>
          </a:p>
        </p:txBody>
      </p:sp>
      <p:sp>
        <p:nvSpPr>
          <p:cNvPr id="2056" name="PoljeZBesedilom 27"/>
          <p:cNvSpPr txBox="1">
            <a:spLocks noChangeArrowheads="1"/>
          </p:cNvSpPr>
          <p:nvPr/>
        </p:nvSpPr>
        <p:spPr bwMode="auto">
          <a:xfrm>
            <a:off x="3276600" y="3284538"/>
            <a:ext cx="45354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en-GB" sz="3600" dirty="0"/>
              <a:t>Cross-national cooperation and cultural policies</a:t>
            </a:r>
            <a:endParaRPr lang="sl-SI" sz="3600" dirty="0"/>
          </a:p>
        </p:txBody>
      </p:sp>
      <p:pic>
        <p:nvPicPr>
          <p:cNvPr id="205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675" y="6137275"/>
            <a:ext cx="9286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24075" y="3716338"/>
            <a:ext cx="94297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87450" y="4508500"/>
            <a:ext cx="94615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51050" y="5373688"/>
            <a:ext cx="9429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Slika 14" descr="logo_JSKD_crn.gif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61225" y="1789113"/>
            <a:ext cx="17033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476375" y="0"/>
            <a:ext cx="7667625" cy="1700213"/>
          </a:xfrm>
          <a:prstGeom prst="rect">
            <a:avLst/>
          </a:prstGeom>
          <a:solidFill>
            <a:srgbClr val="447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grpSp>
        <p:nvGrpSpPr>
          <p:cNvPr id="13315" name="Skupina 2"/>
          <p:cNvGrpSpPr>
            <a:grpSpLocks/>
          </p:cNvGrpSpPr>
          <p:nvPr/>
        </p:nvGrpSpPr>
        <p:grpSpPr bwMode="auto">
          <a:xfrm>
            <a:off x="0" y="0"/>
            <a:ext cx="1547813" cy="1892300"/>
            <a:chOff x="-1" y="294129"/>
            <a:chExt cx="2154850" cy="3136296"/>
          </a:xfrm>
        </p:grpSpPr>
        <p:pic>
          <p:nvPicPr>
            <p:cNvPr id="1332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294129"/>
              <a:ext cx="2141819" cy="548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9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842810"/>
              <a:ext cx="2154848" cy="2232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30" name="PoljeZBesedilom 5"/>
            <p:cNvSpPr txBox="1">
              <a:spLocks noChangeArrowheads="1"/>
            </p:cNvSpPr>
            <p:nvPr/>
          </p:nvSpPr>
          <p:spPr bwMode="auto">
            <a:xfrm>
              <a:off x="0" y="2996952"/>
              <a:ext cx="2123727" cy="4334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sl-SI" sz="600" b="1">
                  <a:solidFill>
                    <a:srgbClr val="7FA0AF"/>
                  </a:solidFill>
                </a:rPr>
                <a:t>The Grundtvig Multilateral Project</a:t>
              </a:r>
            </a:p>
            <a:p>
              <a:pPr algn="r"/>
              <a:r>
                <a:rPr lang="sl-SI" sz="500">
                  <a:solidFill>
                    <a:srgbClr val="7FA0AF"/>
                  </a:solidFill>
                </a:rPr>
                <a:t>Ljubljana,  Slovenia 29. 5. – 3. 6. 2011</a:t>
              </a:r>
            </a:p>
          </p:txBody>
        </p:sp>
      </p:grpSp>
      <p:cxnSp>
        <p:nvCxnSpPr>
          <p:cNvPr id="7" name="Raven konektor 6"/>
          <p:cNvCxnSpPr/>
          <p:nvPr/>
        </p:nvCxnSpPr>
        <p:spPr>
          <a:xfrm>
            <a:off x="1403350" y="1689100"/>
            <a:ext cx="6192838" cy="111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7" name="Slika 7" descr="logo_JSKD_cr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5688" y="620713"/>
            <a:ext cx="1430337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avokotnik 8"/>
          <p:cNvSpPr/>
          <p:nvPr/>
        </p:nvSpPr>
        <p:spPr>
          <a:xfrm>
            <a:off x="0" y="1916113"/>
            <a:ext cx="1535113" cy="494188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1331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" y="5732463"/>
            <a:ext cx="135413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060575"/>
            <a:ext cx="14605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141663"/>
            <a:ext cx="14763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950" y="4581525"/>
            <a:ext cx="1347788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7"/>
          <p:cNvSpPr txBox="1">
            <a:spLocks noChangeArrowheads="1"/>
          </p:cNvSpPr>
          <p:nvPr/>
        </p:nvSpPr>
        <p:spPr>
          <a:xfrm>
            <a:off x="1763713" y="476672"/>
            <a:ext cx="6910387" cy="79174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3600" b="1" dirty="0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AMATEO PRINCIPALES</a:t>
            </a:r>
            <a:endParaRPr lang="en-US" sz="3600" b="1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</p:txBody>
      </p:sp>
      <p:sp>
        <p:nvSpPr>
          <p:cNvPr id="15" name="Rectangle 6"/>
          <p:cNvSpPr txBox="1">
            <a:spLocks noChangeArrowheads="1"/>
          </p:cNvSpPr>
          <p:nvPr/>
        </p:nvSpPr>
        <p:spPr>
          <a:xfrm>
            <a:off x="468313" y="549275"/>
            <a:ext cx="8915400" cy="23622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latin typeface="Tahoma" pitchFamily="34" charset="0"/>
                <a:ea typeface="+mj-ea"/>
                <a:cs typeface="+mj-cs"/>
              </a:rPr>
              <a:t/>
            </a:r>
            <a:br>
              <a:rPr lang="en-US" sz="3600" b="1" dirty="0">
                <a:latin typeface="Tahoma" pitchFamily="34" charset="0"/>
                <a:ea typeface="+mj-ea"/>
                <a:cs typeface="+mj-cs"/>
              </a:rPr>
            </a:br>
            <a:endParaRPr lang="en-US" sz="3600" b="1" dirty="0">
              <a:latin typeface="Tahoma" pitchFamily="34" charset="0"/>
              <a:ea typeface="+mj-ea"/>
              <a:cs typeface="+mj-cs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051050" y="1933575"/>
            <a:ext cx="6697663" cy="990600"/>
          </a:xfrm>
          <a:prstGeom prst="rect">
            <a:avLst/>
          </a:prstGeom>
        </p:spPr>
        <p:txBody>
          <a:bodyPr/>
          <a:lstStyle/>
          <a:p>
            <a:pPr marL="179388" indent="-179388" fontAlgn="auto">
              <a:spcAft>
                <a:spcPts val="0"/>
              </a:spcAft>
              <a:buFont typeface="Arial" pitchFamily="34" charset="0"/>
              <a:buChar char="•"/>
              <a:tabLst>
                <a:tab pos="179388" algn="l"/>
              </a:tabLst>
              <a:defRPr/>
            </a:pPr>
            <a:endParaRPr lang="en-US" sz="2000" dirty="0">
              <a:latin typeface="Tahoma" charset="0"/>
              <a:ea typeface="+mj-ea"/>
              <a:cs typeface="+mj-cs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en-US" sz="4400" b="1" dirty="0">
              <a:latin typeface="Tahoma" charset="0"/>
              <a:ea typeface="+mj-ea"/>
              <a:cs typeface="+mj-cs"/>
            </a:endParaRPr>
          </a:p>
        </p:txBody>
      </p:sp>
      <p:sp>
        <p:nvSpPr>
          <p:cNvPr id="13327" name="Rectangle 3"/>
          <p:cNvSpPr txBox="1">
            <a:spLocks noChangeArrowheads="1"/>
          </p:cNvSpPr>
          <p:nvPr/>
        </p:nvSpPr>
        <p:spPr bwMode="auto">
          <a:xfrm>
            <a:off x="1619250" y="1700808"/>
            <a:ext cx="7524750" cy="4834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lang="en-US" sz="2800" dirty="0">
              <a:latin typeface="Calibri" pitchFamily="34" charset="0"/>
            </a:endParaRPr>
          </a:p>
          <a:p>
            <a:r>
              <a:rPr lang="sl-SI" sz="2400" b="0" i="1" dirty="0" err="1" smtClean="0">
                <a:latin typeface="+mn-lt"/>
              </a:rPr>
              <a:t>Active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participation</a:t>
            </a:r>
            <a:r>
              <a:rPr lang="sl-SI" sz="2400" b="0" i="1" dirty="0" smtClean="0">
                <a:latin typeface="+mn-lt"/>
              </a:rPr>
              <a:t> in </a:t>
            </a:r>
            <a:r>
              <a:rPr lang="sl-SI" sz="2400" b="0" i="1" dirty="0" err="1" smtClean="0">
                <a:latin typeface="+mn-lt"/>
              </a:rPr>
              <a:t>Cultural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Activities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should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be</a:t>
            </a:r>
            <a:r>
              <a:rPr lang="sl-SI" sz="2400" b="0" i="1" dirty="0" smtClean="0">
                <a:latin typeface="+mn-lt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better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acknowledged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for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its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importance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for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art</a:t>
            </a:r>
            <a:r>
              <a:rPr lang="sl-SI" sz="2400" b="0" i="1" dirty="0" smtClean="0">
                <a:latin typeface="+mn-lt"/>
              </a:rPr>
              <a:t>, </a:t>
            </a:r>
            <a:r>
              <a:rPr lang="sl-SI" sz="2400" b="0" i="1" dirty="0" err="1" smtClean="0">
                <a:latin typeface="+mn-lt"/>
              </a:rPr>
              <a:t>society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and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individuals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by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politicians</a:t>
            </a:r>
            <a:r>
              <a:rPr lang="sl-SI" sz="2400" b="0" i="1" dirty="0" smtClean="0">
                <a:latin typeface="+mn-lt"/>
              </a:rPr>
              <a:t>, </a:t>
            </a:r>
            <a:r>
              <a:rPr lang="sl-SI" sz="2400" b="0" i="1" dirty="0" err="1" smtClean="0">
                <a:latin typeface="+mn-lt"/>
              </a:rPr>
              <a:t>bureaucrats</a:t>
            </a:r>
            <a:r>
              <a:rPr lang="sl-SI" sz="2400" b="0" i="1" dirty="0" smtClean="0">
                <a:latin typeface="+mn-lt"/>
              </a:rPr>
              <a:t>, </a:t>
            </a:r>
            <a:r>
              <a:rPr lang="sl-SI" sz="2400" b="0" i="1" dirty="0" err="1" smtClean="0">
                <a:latin typeface="+mn-lt"/>
              </a:rPr>
              <a:t>researchers</a:t>
            </a:r>
            <a:r>
              <a:rPr lang="sl-SI" sz="2400" b="0" i="1" dirty="0" smtClean="0">
                <a:latin typeface="+mn-lt"/>
              </a:rPr>
              <a:t>, </a:t>
            </a:r>
            <a:r>
              <a:rPr lang="sl-SI" sz="2400" b="0" i="1" dirty="0" err="1" smtClean="0">
                <a:latin typeface="+mn-lt"/>
              </a:rPr>
              <a:t>opinion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leaders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and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professional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artists</a:t>
            </a:r>
            <a:endParaRPr lang="sl-SI" sz="2400" b="0" i="1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recognised</a:t>
            </a:r>
            <a:r>
              <a:rPr lang="sl-SI" sz="2400" b="0" i="1" dirty="0" smtClean="0">
                <a:latin typeface="+mn-lt"/>
              </a:rPr>
              <a:t> as </a:t>
            </a:r>
            <a:r>
              <a:rPr lang="sl-SI" sz="2400" b="0" i="1" dirty="0" err="1" smtClean="0">
                <a:latin typeface="+mn-lt"/>
              </a:rPr>
              <a:t>worthy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of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support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from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national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and</a:t>
            </a:r>
            <a:r>
              <a:rPr lang="sl-SI" sz="2400" b="0" i="1" dirty="0" smtClean="0">
                <a:latin typeface="+mn-lt"/>
              </a:rPr>
              <a:t> EU </a:t>
            </a:r>
            <a:r>
              <a:rPr lang="sl-SI" sz="2400" b="0" i="1" dirty="0" err="1" smtClean="0">
                <a:latin typeface="+mn-lt"/>
              </a:rPr>
              <a:t>institutions</a:t>
            </a:r>
            <a:endParaRPr lang="sl-SI" sz="2400" b="0" i="1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encouraged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by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the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reduction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of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bureaucratic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obstacles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for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its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importance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for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society</a:t>
            </a:r>
            <a:endParaRPr lang="sl-SI" sz="2400" b="0" i="1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better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respected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for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its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importance</a:t>
            </a:r>
            <a:r>
              <a:rPr lang="sl-SI" sz="2400" b="0" i="1" dirty="0" smtClean="0">
                <a:latin typeface="+mn-lt"/>
              </a:rPr>
              <a:t> in a </a:t>
            </a:r>
            <a:r>
              <a:rPr lang="sl-SI" sz="2400" b="0" i="1" dirty="0" err="1" smtClean="0">
                <a:latin typeface="+mn-lt"/>
              </a:rPr>
              <a:t>society</a:t>
            </a:r>
            <a:r>
              <a:rPr lang="sl-SI" sz="2400" b="0" i="1" dirty="0" smtClean="0">
                <a:latin typeface="+mn-lt"/>
              </a:rPr>
              <a:t>, </a:t>
            </a:r>
            <a:r>
              <a:rPr lang="sl-SI" sz="2400" b="0" i="1" dirty="0" err="1" smtClean="0">
                <a:latin typeface="+mn-lt"/>
              </a:rPr>
              <a:t>for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better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understanding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of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the</a:t>
            </a:r>
            <a:r>
              <a:rPr lang="sl-SI" sz="2400" b="0" i="1" dirty="0" smtClean="0">
                <a:latin typeface="+mn-lt"/>
              </a:rPr>
              <a:t> role it </a:t>
            </a:r>
            <a:r>
              <a:rPr lang="sl-SI" sz="2400" b="0" i="1" dirty="0" err="1" smtClean="0">
                <a:latin typeface="+mn-lt"/>
              </a:rPr>
              <a:t>can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play</a:t>
            </a:r>
            <a:r>
              <a:rPr lang="sl-SI" sz="2400" b="0" i="1" dirty="0" smtClean="0">
                <a:latin typeface="+mn-lt"/>
              </a:rPr>
              <a:t> in </a:t>
            </a:r>
            <a:r>
              <a:rPr lang="sl-SI" sz="2400" b="0" i="1" dirty="0" err="1" smtClean="0">
                <a:latin typeface="+mn-lt"/>
              </a:rPr>
              <a:t>development</a:t>
            </a:r>
            <a:r>
              <a:rPr lang="sl-SI" sz="2400" b="0" i="1" dirty="0" smtClean="0">
                <a:latin typeface="+mn-lt"/>
              </a:rPr>
              <a:t>, </a:t>
            </a:r>
            <a:r>
              <a:rPr lang="sl-SI" sz="2400" b="0" i="1" dirty="0" err="1" smtClean="0">
                <a:latin typeface="+mn-lt"/>
              </a:rPr>
              <a:t>for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better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understanding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among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nations</a:t>
            </a:r>
            <a:r>
              <a:rPr lang="sl-SI" sz="2400" b="0" i="1" dirty="0" smtClean="0">
                <a:latin typeface="+mn-lt"/>
              </a:rPr>
              <a:t> in EU </a:t>
            </a:r>
            <a:r>
              <a:rPr lang="sl-SI" sz="2400" b="0" i="1" dirty="0" err="1" smtClean="0">
                <a:latin typeface="+mn-lt"/>
              </a:rPr>
              <a:t>and</a:t>
            </a:r>
            <a:r>
              <a:rPr lang="sl-SI" sz="2400" b="0" i="1" dirty="0" smtClean="0">
                <a:latin typeface="+mn-lt"/>
              </a:rPr>
              <a:t> </a:t>
            </a:r>
            <a:r>
              <a:rPr lang="sl-SI" sz="2400" b="0" i="1" dirty="0" err="1" smtClean="0">
                <a:latin typeface="+mn-lt"/>
              </a:rPr>
              <a:t>worldwide</a:t>
            </a:r>
            <a:endParaRPr lang="en-US" sz="2400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476375" y="0"/>
            <a:ext cx="7667625" cy="1700213"/>
          </a:xfrm>
          <a:prstGeom prst="rect">
            <a:avLst/>
          </a:prstGeom>
          <a:solidFill>
            <a:srgbClr val="447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grpSp>
        <p:nvGrpSpPr>
          <p:cNvPr id="12291" name="Skupina 2"/>
          <p:cNvGrpSpPr>
            <a:grpSpLocks/>
          </p:cNvGrpSpPr>
          <p:nvPr/>
        </p:nvGrpSpPr>
        <p:grpSpPr bwMode="auto">
          <a:xfrm>
            <a:off x="0" y="0"/>
            <a:ext cx="1547813" cy="1892300"/>
            <a:chOff x="-1" y="294129"/>
            <a:chExt cx="2154850" cy="3136296"/>
          </a:xfrm>
        </p:grpSpPr>
        <p:pic>
          <p:nvPicPr>
            <p:cNvPr id="1230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294129"/>
              <a:ext cx="2141819" cy="548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05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842810"/>
              <a:ext cx="2154848" cy="2232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6" name="PoljeZBesedilom 5"/>
            <p:cNvSpPr txBox="1">
              <a:spLocks noChangeArrowheads="1"/>
            </p:cNvSpPr>
            <p:nvPr/>
          </p:nvSpPr>
          <p:spPr bwMode="auto">
            <a:xfrm>
              <a:off x="0" y="2996952"/>
              <a:ext cx="2123727" cy="4334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sl-SI" sz="600" b="1">
                  <a:solidFill>
                    <a:srgbClr val="7FA0AF"/>
                  </a:solidFill>
                </a:rPr>
                <a:t>The Grundtvig Multilateral Project</a:t>
              </a:r>
            </a:p>
            <a:p>
              <a:pPr algn="r"/>
              <a:r>
                <a:rPr lang="sl-SI" sz="500">
                  <a:solidFill>
                    <a:srgbClr val="7FA0AF"/>
                  </a:solidFill>
                </a:rPr>
                <a:t>Ljubljana,  Slovenia 29. 5. – 3. 6. 2011</a:t>
              </a:r>
            </a:p>
          </p:txBody>
        </p:sp>
      </p:grpSp>
      <p:cxnSp>
        <p:nvCxnSpPr>
          <p:cNvPr id="7" name="Raven konektor 6"/>
          <p:cNvCxnSpPr/>
          <p:nvPr/>
        </p:nvCxnSpPr>
        <p:spPr>
          <a:xfrm>
            <a:off x="1403350" y="1689100"/>
            <a:ext cx="6192838" cy="111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3" name="Slika 7" descr="logo_JSKD_cr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5688" y="620713"/>
            <a:ext cx="1430337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avokotnik 8"/>
          <p:cNvSpPr/>
          <p:nvPr/>
        </p:nvSpPr>
        <p:spPr>
          <a:xfrm>
            <a:off x="0" y="1916113"/>
            <a:ext cx="1535113" cy="494188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1229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" y="5732463"/>
            <a:ext cx="135413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060575"/>
            <a:ext cx="14605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141663"/>
            <a:ext cx="14763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950" y="4581525"/>
            <a:ext cx="1347788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7"/>
          <p:cNvSpPr txBox="1">
            <a:spLocks noChangeArrowheads="1"/>
          </p:cNvSpPr>
          <p:nvPr/>
        </p:nvSpPr>
        <p:spPr>
          <a:xfrm>
            <a:off x="1763713" y="269875"/>
            <a:ext cx="6910387" cy="998538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3600" b="1" dirty="0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AMATEO is a </a:t>
            </a:r>
            <a:r>
              <a:rPr lang="sl-SI" sz="3600" b="1" dirty="0" err="1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network</a:t>
            </a:r>
            <a:r>
              <a:rPr lang="sl-SI" sz="3600" b="1" dirty="0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 </a:t>
            </a:r>
            <a:r>
              <a:rPr lang="sl-SI" sz="3600" b="1" dirty="0" err="1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for</a:t>
            </a:r>
            <a:r>
              <a:rPr lang="sl-SI" sz="3600" b="1" dirty="0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 </a:t>
            </a:r>
            <a:r>
              <a:rPr lang="sl-SI" sz="3600" b="1" dirty="0" err="1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enchanchig</a:t>
            </a:r>
            <a:endParaRPr lang="en-US" sz="4400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</p:txBody>
      </p:sp>
      <p:sp>
        <p:nvSpPr>
          <p:cNvPr id="15" name="Rectangle 6"/>
          <p:cNvSpPr txBox="1">
            <a:spLocks noChangeArrowheads="1"/>
          </p:cNvSpPr>
          <p:nvPr/>
        </p:nvSpPr>
        <p:spPr>
          <a:xfrm>
            <a:off x="468313" y="549275"/>
            <a:ext cx="8915400" cy="23622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latin typeface="Tahoma" pitchFamily="34" charset="0"/>
                <a:ea typeface="+mj-ea"/>
                <a:cs typeface="+mj-cs"/>
              </a:rPr>
              <a:t/>
            </a:r>
            <a:br>
              <a:rPr lang="en-US" sz="3600" b="1" dirty="0">
                <a:latin typeface="Tahoma" pitchFamily="34" charset="0"/>
                <a:ea typeface="+mj-ea"/>
                <a:cs typeface="+mj-cs"/>
              </a:rPr>
            </a:br>
            <a:endParaRPr lang="en-US" sz="3600" b="1" dirty="0">
              <a:latin typeface="Tahoma" pitchFamily="34" charset="0"/>
              <a:ea typeface="+mj-ea"/>
              <a:cs typeface="+mj-cs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051050" y="1933575"/>
            <a:ext cx="6697663" cy="990600"/>
          </a:xfrm>
          <a:prstGeom prst="rect">
            <a:avLst/>
          </a:prstGeom>
        </p:spPr>
        <p:txBody>
          <a:bodyPr/>
          <a:lstStyle/>
          <a:p>
            <a:pPr marL="179388" indent="-179388" fontAlgn="auto">
              <a:spcAft>
                <a:spcPts val="0"/>
              </a:spcAft>
              <a:buFont typeface="Arial" pitchFamily="34" charset="0"/>
              <a:buChar char="•"/>
              <a:tabLst>
                <a:tab pos="179388" algn="l"/>
              </a:tabLst>
              <a:defRPr/>
            </a:pPr>
            <a:endParaRPr lang="en-US" sz="2000" dirty="0">
              <a:latin typeface="Tahoma" charset="0"/>
              <a:ea typeface="+mj-ea"/>
              <a:cs typeface="+mj-cs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en-US" sz="4400" b="1" dirty="0">
              <a:latin typeface="Tahoma" charset="0"/>
              <a:ea typeface="+mj-ea"/>
              <a:cs typeface="+mj-cs"/>
            </a:endParaRPr>
          </a:p>
        </p:txBody>
      </p:sp>
      <p:sp>
        <p:nvSpPr>
          <p:cNvPr id="20" name="Ograda vsebine 19"/>
          <p:cNvSpPr>
            <a:spLocks noGrp="1"/>
          </p:cNvSpPr>
          <p:nvPr>
            <p:ph idx="1"/>
          </p:nvPr>
        </p:nvSpPr>
        <p:spPr>
          <a:xfrm>
            <a:off x="1547664" y="1700808"/>
            <a:ext cx="7139136" cy="442535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sz="2400" b="0" i="1" dirty="0" err="1" smtClean="0">
                <a:latin typeface="+mj-lt"/>
              </a:rPr>
              <a:t>the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information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flow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within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the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member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organisations</a:t>
            </a:r>
            <a:endParaRPr lang="sl-SI" sz="2400" b="0" i="1" dirty="0" smtClean="0"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sl-SI" sz="2400" b="0" i="1" dirty="0" err="1" smtClean="0">
                <a:latin typeface="+mj-lt"/>
              </a:rPr>
              <a:t>exchange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of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information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and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practice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among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the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memeber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organisations</a:t>
            </a:r>
            <a:endParaRPr lang="sl-SI" sz="2400" b="0" i="1" dirty="0" smtClean="0"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sl-SI" sz="2400" b="0" i="1" dirty="0" err="1" smtClean="0">
                <a:latin typeface="+mj-lt"/>
              </a:rPr>
              <a:t>international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cooperation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projects</a:t>
            </a:r>
            <a:r>
              <a:rPr lang="sl-SI" sz="2400" b="0" i="1" dirty="0" smtClean="0">
                <a:latin typeface="+mj-lt"/>
              </a:rPr>
              <a:t> (</a:t>
            </a:r>
            <a:r>
              <a:rPr lang="sl-SI" sz="2400" b="0" i="1" dirty="0" err="1" smtClean="0">
                <a:latin typeface="+mj-lt"/>
              </a:rPr>
              <a:t>festivals</a:t>
            </a:r>
            <a:r>
              <a:rPr lang="sl-SI" sz="2400" b="0" i="1" dirty="0" smtClean="0">
                <a:latin typeface="+mj-lt"/>
              </a:rPr>
              <a:t>, </a:t>
            </a:r>
            <a:r>
              <a:rPr lang="sl-SI" sz="2400" b="0" i="1" dirty="0" err="1" smtClean="0">
                <a:latin typeface="+mj-lt"/>
              </a:rPr>
              <a:t>exhibitions</a:t>
            </a:r>
            <a:r>
              <a:rPr lang="sl-SI" sz="2400" b="0" i="1" dirty="0" smtClean="0">
                <a:latin typeface="+mj-lt"/>
              </a:rPr>
              <a:t>, </a:t>
            </a:r>
            <a:r>
              <a:rPr lang="sl-SI" sz="2400" b="0" i="1" dirty="0" err="1" smtClean="0">
                <a:latin typeface="+mj-lt"/>
              </a:rPr>
              <a:t>exchange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programmes</a:t>
            </a:r>
            <a:r>
              <a:rPr lang="sl-SI" sz="2400" b="0" i="1" dirty="0" smtClean="0">
                <a:latin typeface="+mj-lt"/>
              </a:rPr>
              <a:t>, </a:t>
            </a:r>
            <a:r>
              <a:rPr lang="sl-SI" sz="2400" b="0" i="1" dirty="0" err="1" smtClean="0">
                <a:latin typeface="+mj-lt"/>
              </a:rPr>
              <a:t>etc</a:t>
            </a:r>
            <a:r>
              <a:rPr lang="sl-SI" sz="2400" b="0" i="1" dirty="0" smtClean="0">
                <a:latin typeface="+mj-lt"/>
              </a:rPr>
              <a:t>.)</a:t>
            </a:r>
          </a:p>
          <a:p>
            <a:pPr>
              <a:lnSpc>
                <a:spcPct val="90000"/>
              </a:lnSpc>
            </a:pPr>
            <a:r>
              <a:rPr lang="sl-SI" sz="2400" b="0" i="1" dirty="0" err="1" smtClean="0">
                <a:latin typeface="+mj-lt"/>
              </a:rPr>
              <a:t>gathering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of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initiatives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for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development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projects</a:t>
            </a:r>
            <a:r>
              <a:rPr lang="sl-SI" sz="2400" b="0" i="1" dirty="0" smtClean="0">
                <a:latin typeface="+mj-lt"/>
              </a:rPr>
              <a:t>, </a:t>
            </a:r>
            <a:r>
              <a:rPr lang="sl-SI" sz="2400" b="0" i="1" dirty="0" err="1" smtClean="0">
                <a:latin typeface="+mj-lt"/>
              </a:rPr>
              <a:t>exchange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programmes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and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support</a:t>
            </a:r>
            <a:r>
              <a:rPr lang="sl-SI" sz="2400" b="0" i="1" dirty="0" smtClean="0">
                <a:latin typeface="+mj-lt"/>
              </a:rPr>
              <a:t> in </a:t>
            </a:r>
            <a:r>
              <a:rPr lang="sl-SI" sz="2400" b="0" i="1" dirty="0" err="1" smtClean="0">
                <a:latin typeface="+mj-lt"/>
              </a:rPr>
              <a:t>the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search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for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partners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from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participating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countries</a:t>
            </a:r>
            <a:endParaRPr lang="sl-SI" sz="2400" b="0" i="1" dirty="0" smtClean="0"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sl-SI" sz="2400" b="0" i="1" dirty="0" err="1" smtClean="0">
                <a:latin typeface="+mj-lt"/>
              </a:rPr>
              <a:t>joint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research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into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the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field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of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the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active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cultural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participation</a:t>
            </a:r>
            <a:endParaRPr lang="sl-SI" sz="2400" b="0" i="1" dirty="0" smtClean="0"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sl-SI" sz="2400" b="0" i="1" dirty="0" err="1" smtClean="0">
                <a:latin typeface="+mj-lt"/>
              </a:rPr>
              <a:t>transnational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mobility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of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people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working</a:t>
            </a:r>
            <a:r>
              <a:rPr lang="sl-SI" sz="2400" b="0" i="1" dirty="0" smtClean="0">
                <a:latin typeface="+mj-lt"/>
              </a:rPr>
              <a:t> in </a:t>
            </a:r>
            <a:r>
              <a:rPr lang="sl-SI" sz="2400" b="0" i="1" dirty="0" err="1" smtClean="0">
                <a:latin typeface="+mj-lt"/>
              </a:rPr>
              <a:t>cultural</a:t>
            </a:r>
            <a:r>
              <a:rPr lang="sl-SI" sz="2400" b="0" i="1" dirty="0" smtClean="0">
                <a:latin typeface="+mj-lt"/>
              </a:rPr>
              <a:t> </a:t>
            </a:r>
            <a:r>
              <a:rPr lang="sl-SI" sz="2400" b="0" i="1" dirty="0" err="1" smtClean="0">
                <a:latin typeface="+mj-lt"/>
              </a:rPr>
              <a:t>acitivities</a:t>
            </a:r>
            <a:endParaRPr lang="sl-SI" sz="2400" b="0" i="1" dirty="0" smtClean="0">
              <a:latin typeface="+mj-lt"/>
            </a:endParaRP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avokotnik 18"/>
          <p:cNvSpPr/>
          <p:nvPr/>
        </p:nvSpPr>
        <p:spPr>
          <a:xfrm>
            <a:off x="1476375" y="0"/>
            <a:ext cx="7667625" cy="1700213"/>
          </a:xfrm>
          <a:prstGeom prst="rect">
            <a:avLst/>
          </a:prstGeom>
          <a:solidFill>
            <a:srgbClr val="447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grpSp>
        <p:nvGrpSpPr>
          <p:cNvPr id="3075" name="Skupina 13"/>
          <p:cNvGrpSpPr>
            <a:grpSpLocks/>
          </p:cNvGrpSpPr>
          <p:nvPr/>
        </p:nvGrpSpPr>
        <p:grpSpPr bwMode="auto">
          <a:xfrm>
            <a:off x="0" y="0"/>
            <a:ext cx="1547813" cy="1892300"/>
            <a:chOff x="-1" y="294129"/>
            <a:chExt cx="2154850" cy="3136296"/>
          </a:xfrm>
        </p:grpSpPr>
        <p:pic>
          <p:nvPicPr>
            <p:cNvPr id="308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294129"/>
              <a:ext cx="2141819" cy="548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6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842810"/>
              <a:ext cx="2154848" cy="2232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7" name="PoljeZBesedilom 3"/>
            <p:cNvSpPr txBox="1">
              <a:spLocks noChangeArrowheads="1"/>
            </p:cNvSpPr>
            <p:nvPr/>
          </p:nvSpPr>
          <p:spPr bwMode="auto">
            <a:xfrm>
              <a:off x="0" y="2996952"/>
              <a:ext cx="2123727" cy="4334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sl-SI" sz="600" b="1">
                  <a:solidFill>
                    <a:srgbClr val="7FA0AF"/>
                  </a:solidFill>
                </a:rPr>
                <a:t>The Grundtvig Multilateral Project</a:t>
              </a:r>
            </a:p>
            <a:p>
              <a:pPr algn="r"/>
              <a:r>
                <a:rPr lang="sl-SI" sz="500">
                  <a:solidFill>
                    <a:srgbClr val="7FA0AF"/>
                  </a:solidFill>
                </a:rPr>
                <a:t>Ljubljana,  Slovenia 29. 5. – 3. 6. 2011</a:t>
              </a:r>
            </a:p>
          </p:txBody>
        </p:sp>
      </p:grpSp>
      <p:cxnSp>
        <p:nvCxnSpPr>
          <p:cNvPr id="6" name="Raven konektor 5"/>
          <p:cNvCxnSpPr/>
          <p:nvPr/>
        </p:nvCxnSpPr>
        <p:spPr>
          <a:xfrm>
            <a:off x="1403350" y="1689100"/>
            <a:ext cx="6192838" cy="111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Slika 12" descr="logo_JSKD_cr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5688" y="620713"/>
            <a:ext cx="1430337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ravokotnik 14"/>
          <p:cNvSpPr/>
          <p:nvPr/>
        </p:nvSpPr>
        <p:spPr>
          <a:xfrm>
            <a:off x="0" y="1916113"/>
            <a:ext cx="1535113" cy="494188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307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" y="5732463"/>
            <a:ext cx="135413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060575"/>
            <a:ext cx="14605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141663"/>
            <a:ext cx="14763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950" y="4581525"/>
            <a:ext cx="1347788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27"/>
          <p:cNvSpPr txBox="1">
            <a:spLocks noChangeArrowheads="1"/>
          </p:cNvSpPr>
          <p:nvPr/>
        </p:nvSpPr>
        <p:spPr>
          <a:xfrm>
            <a:off x="1693863" y="414338"/>
            <a:ext cx="6910387" cy="11430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3600" b="1" dirty="0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MAIN FUNCITONS OF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sz="3600" b="1" dirty="0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AMATEUR CULTURE</a:t>
            </a:r>
            <a:endParaRPr lang="en-US" sz="4400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</p:txBody>
      </p:sp>
      <p:sp>
        <p:nvSpPr>
          <p:cNvPr id="3084" name="Rectangle 28"/>
          <p:cNvSpPr txBox="1">
            <a:spLocks noChangeArrowheads="1"/>
          </p:cNvSpPr>
          <p:nvPr/>
        </p:nvSpPr>
        <p:spPr bwMode="auto">
          <a:xfrm>
            <a:off x="1692275" y="2122488"/>
            <a:ext cx="72009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endParaRPr lang="en-US" sz="2800" dirty="0"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2800" dirty="0"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endParaRPr lang="en-US" sz="28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endParaRPr lang="en-US" sz="28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endParaRPr lang="en-US" sz="28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endParaRPr lang="en-US" sz="28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endParaRPr lang="en-US" sz="2800" dirty="0">
              <a:latin typeface="Calibri" pitchFamily="34" charset="0"/>
            </a:endParaRPr>
          </a:p>
        </p:txBody>
      </p:sp>
      <p:sp>
        <p:nvSpPr>
          <p:cNvPr id="21" name="Ograda vsebine 20"/>
          <p:cNvSpPr>
            <a:spLocks noGrp="1"/>
          </p:cNvSpPr>
          <p:nvPr>
            <p:ph idx="1"/>
          </p:nvPr>
        </p:nvSpPr>
        <p:spPr>
          <a:xfrm>
            <a:off x="1547664" y="1700808"/>
            <a:ext cx="7139136" cy="4425355"/>
          </a:xfrm>
        </p:spPr>
        <p:txBody>
          <a:bodyPr/>
          <a:lstStyle/>
          <a:p>
            <a:endParaRPr lang="sl-SI" i="1" dirty="0" smtClean="0"/>
          </a:p>
          <a:p>
            <a:r>
              <a:rPr lang="sl-SI" i="1" dirty="0" err="1" smtClean="0"/>
              <a:t>Cultural</a:t>
            </a:r>
            <a:r>
              <a:rPr lang="sl-SI" i="1" dirty="0" smtClean="0"/>
              <a:t> </a:t>
            </a:r>
            <a:r>
              <a:rPr lang="sl-SI" i="1" dirty="0" err="1" smtClean="0"/>
              <a:t>creativity</a:t>
            </a:r>
            <a:r>
              <a:rPr lang="sl-SI" i="1" dirty="0" smtClean="0"/>
              <a:t> </a:t>
            </a:r>
            <a:r>
              <a:rPr lang="sl-SI" i="1" dirty="0" err="1" smtClean="0"/>
              <a:t>and</a:t>
            </a:r>
            <a:r>
              <a:rPr lang="sl-SI" i="1" dirty="0" smtClean="0"/>
              <a:t> </a:t>
            </a:r>
            <a:r>
              <a:rPr lang="sl-SI" i="1" dirty="0" err="1" smtClean="0"/>
              <a:t>performance</a:t>
            </a:r>
            <a:endParaRPr lang="sl-SI" i="1" dirty="0" smtClean="0"/>
          </a:p>
          <a:p>
            <a:r>
              <a:rPr lang="sl-SI" i="1" dirty="0" err="1" smtClean="0"/>
              <a:t>Culture</a:t>
            </a:r>
            <a:r>
              <a:rPr lang="sl-SI" i="1" dirty="0" smtClean="0"/>
              <a:t> </a:t>
            </a:r>
            <a:r>
              <a:rPr lang="sl-SI" i="1" dirty="0" err="1" smtClean="0"/>
              <a:t>education</a:t>
            </a:r>
            <a:endParaRPr lang="sl-SI" i="1" dirty="0" smtClean="0"/>
          </a:p>
          <a:p>
            <a:r>
              <a:rPr lang="en-GB" i="1" dirty="0" smtClean="0"/>
              <a:t>Integration of less privileged groups</a:t>
            </a:r>
            <a:endParaRPr lang="sl-SI" i="1" dirty="0" smtClean="0"/>
          </a:p>
          <a:p>
            <a:r>
              <a:rPr lang="en-GB" i="1" dirty="0" smtClean="0"/>
              <a:t>Accessibility of cultural goods</a:t>
            </a:r>
            <a:endParaRPr lang="sl-SI" i="1" dirty="0" smtClean="0"/>
          </a:p>
          <a:p>
            <a:r>
              <a:rPr lang="en-GB" i="1" dirty="0" smtClean="0"/>
              <a:t>Spending quality free time</a:t>
            </a:r>
            <a:endParaRPr lang="sl-SI" i="1" dirty="0" smtClean="0"/>
          </a:p>
          <a:p>
            <a:r>
              <a:rPr lang="en-GB" i="1" dirty="0" smtClean="0"/>
              <a:t>Interdepartmental cooperation</a:t>
            </a:r>
            <a:endParaRPr lang="sl-SI" i="1" dirty="0" smtClean="0"/>
          </a:p>
          <a:p>
            <a:endParaRPr lang="sl-SI" i="1" dirty="0" smtClean="0"/>
          </a:p>
          <a:p>
            <a:pPr>
              <a:buNone/>
            </a:pPr>
            <a:endParaRPr lang="sl-SI" i="1" dirty="0" smtClean="0"/>
          </a:p>
          <a:p>
            <a:pPr>
              <a:buNone/>
            </a:pPr>
            <a:endParaRPr lang="sl-SI" i="1" dirty="0" smtClean="0"/>
          </a:p>
          <a:p>
            <a:endParaRPr lang="sl-SI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476375" y="0"/>
            <a:ext cx="7667625" cy="1700213"/>
          </a:xfrm>
          <a:prstGeom prst="rect">
            <a:avLst/>
          </a:prstGeom>
          <a:solidFill>
            <a:srgbClr val="447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grpSp>
        <p:nvGrpSpPr>
          <p:cNvPr id="4099" name="Skupina 2"/>
          <p:cNvGrpSpPr>
            <a:grpSpLocks/>
          </p:cNvGrpSpPr>
          <p:nvPr/>
        </p:nvGrpSpPr>
        <p:grpSpPr bwMode="auto">
          <a:xfrm>
            <a:off x="0" y="0"/>
            <a:ext cx="1547813" cy="1892300"/>
            <a:chOff x="-1" y="294129"/>
            <a:chExt cx="2154850" cy="3136296"/>
          </a:xfrm>
        </p:grpSpPr>
        <p:pic>
          <p:nvPicPr>
            <p:cNvPr id="411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294129"/>
              <a:ext cx="2141819" cy="548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1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842810"/>
              <a:ext cx="2154848" cy="2232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12" name="PoljeZBesedilom 5"/>
            <p:cNvSpPr txBox="1">
              <a:spLocks noChangeArrowheads="1"/>
            </p:cNvSpPr>
            <p:nvPr/>
          </p:nvSpPr>
          <p:spPr bwMode="auto">
            <a:xfrm>
              <a:off x="0" y="2996952"/>
              <a:ext cx="2123727" cy="4334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sl-SI" sz="600" b="1">
                  <a:solidFill>
                    <a:srgbClr val="7FA0AF"/>
                  </a:solidFill>
                </a:rPr>
                <a:t>The Grundtvig Multilateral Project</a:t>
              </a:r>
            </a:p>
            <a:p>
              <a:pPr algn="r"/>
              <a:r>
                <a:rPr lang="sl-SI" sz="500">
                  <a:solidFill>
                    <a:srgbClr val="7FA0AF"/>
                  </a:solidFill>
                </a:rPr>
                <a:t>Ljubljana,  Slovenia 29. 5. – 3. 6. 2011</a:t>
              </a:r>
            </a:p>
          </p:txBody>
        </p:sp>
      </p:grpSp>
      <p:cxnSp>
        <p:nvCxnSpPr>
          <p:cNvPr id="7" name="Raven konektor 6"/>
          <p:cNvCxnSpPr/>
          <p:nvPr/>
        </p:nvCxnSpPr>
        <p:spPr>
          <a:xfrm>
            <a:off x="1403350" y="1689100"/>
            <a:ext cx="6192838" cy="111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1" name="Slika 7" descr="logo_JSKD_cr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5688" y="620713"/>
            <a:ext cx="1430337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avokotnik 8"/>
          <p:cNvSpPr/>
          <p:nvPr/>
        </p:nvSpPr>
        <p:spPr>
          <a:xfrm>
            <a:off x="0" y="1916113"/>
            <a:ext cx="1535113" cy="494188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410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" y="5732463"/>
            <a:ext cx="135413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060575"/>
            <a:ext cx="14605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141663"/>
            <a:ext cx="14763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950" y="4581525"/>
            <a:ext cx="1347788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7"/>
          <p:cNvSpPr txBox="1">
            <a:spLocks noChangeArrowheads="1"/>
          </p:cNvSpPr>
          <p:nvPr/>
        </p:nvSpPr>
        <p:spPr>
          <a:xfrm>
            <a:off x="2054225" y="414338"/>
            <a:ext cx="6910388" cy="998537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3600" b="1" dirty="0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EUROPEAN CULTURAL  </a:t>
            </a:r>
            <a:endParaRPr lang="sl-SI" sz="3600" b="1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sl-SI" sz="3600" b="1" dirty="0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POLICIES</a:t>
            </a:r>
            <a:endParaRPr lang="en-US" sz="3600" b="1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</a:br>
            <a:endParaRPr lang="en-US" sz="4400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1908175" y="1844675"/>
            <a:ext cx="77724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en-US" sz="4400" b="1" dirty="0">
              <a:latin typeface="Tahoma" charset="0"/>
              <a:ea typeface="+mj-ea"/>
              <a:cs typeface="+mj-cs"/>
            </a:endParaRPr>
          </a:p>
        </p:txBody>
      </p:sp>
      <p:sp>
        <p:nvSpPr>
          <p:cNvPr id="4109" name="Rectangle 3"/>
          <p:cNvSpPr txBox="1">
            <a:spLocks noChangeArrowheads="1"/>
          </p:cNvSpPr>
          <p:nvPr/>
        </p:nvSpPr>
        <p:spPr bwMode="auto">
          <a:xfrm>
            <a:off x="1763713" y="2033588"/>
            <a:ext cx="63373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sl-SI" sz="2800" i="1" dirty="0" smtClean="0">
                <a:latin typeface="Tahoma" pitchFamily="34" charset="0"/>
              </a:rPr>
              <a:t>Agenda </a:t>
            </a:r>
            <a:r>
              <a:rPr lang="sl-SI" sz="2800" i="1" dirty="0" err="1" smtClean="0">
                <a:latin typeface="Tahoma" pitchFamily="34" charset="0"/>
              </a:rPr>
              <a:t>for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culture</a:t>
            </a:r>
            <a:endParaRPr lang="sl-SI" sz="2800" i="1" dirty="0" smtClean="0"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sl-SI" sz="2800" i="1" dirty="0" err="1" smtClean="0">
                <a:latin typeface="Tahoma" pitchFamily="34" charset="0"/>
              </a:rPr>
              <a:t>Lisbon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strategy</a:t>
            </a:r>
            <a:r>
              <a:rPr lang="sl-SI" sz="2800" i="1" dirty="0" smtClean="0">
                <a:latin typeface="Tahoma" pitchFamily="34" charset="0"/>
              </a:rPr>
              <a:t> </a:t>
            </a:r>
            <a:endParaRPr lang="en-US" sz="2800" i="1" dirty="0"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sl-SI" sz="2800" i="1" dirty="0" smtClean="0">
                <a:latin typeface="Tahoma" pitchFamily="34" charset="0"/>
              </a:rPr>
              <a:t>UNESCO </a:t>
            </a:r>
            <a:r>
              <a:rPr lang="sl-SI" sz="2800" i="1" dirty="0" err="1" smtClean="0">
                <a:latin typeface="Tahoma" pitchFamily="34" charset="0"/>
              </a:rPr>
              <a:t>Convention</a:t>
            </a:r>
            <a:r>
              <a:rPr lang="sl-SI" sz="2800" i="1" dirty="0" smtClean="0">
                <a:latin typeface="Tahoma" pitchFamily="34" charset="0"/>
              </a:rPr>
              <a:t> on </a:t>
            </a:r>
            <a:r>
              <a:rPr lang="sl-SI" sz="2800" i="1" dirty="0" err="1" smtClean="0">
                <a:latin typeface="Tahoma" pitchFamily="34" charset="0"/>
              </a:rPr>
              <a:t>the</a:t>
            </a:r>
            <a:endParaRPr lang="sl-SI" sz="2800" i="1" dirty="0" smtClean="0"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sl-SI" sz="2800" i="1" dirty="0" smtClean="0">
                <a:latin typeface="Tahoma" pitchFamily="34" charset="0"/>
              </a:rPr>
              <a:t>   </a:t>
            </a:r>
            <a:r>
              <a:rPr lang="sl-SI" sz="2800" i="1" dirty="0" err="1" smtClean="0">
                <a:latin typeface="Tahoma" pitchFamily="34" charset="0"/>
              </a:rPr>
              <a:t>Protection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and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the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Promotion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of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the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Diversity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of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Cultural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Expressions</a:t>
            </a:r>
            <a:endParaRPr lang="sl-SI" sz="2800" i="1" dirty="0" smtClean="0"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l-SI" sz="2800" i="1" dirty="0" err="1" smtClean="0">
                <a:latin typeface="Tahoma" pitchFamily="34" charset="0"/>
              </a:rPr>
              <a:t>Lilfelong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learning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programmes</a:t>
            </a:r>
            <a:endParaRPr lang="sl-SI" sz="2800" i="1" dirty="0" smtClean="0"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l-SI" sz="2800" i="1" dirty="0" err="1" smtClean="0">
                <a:latin typeface="Tahoma" pitchFamily="34" charset="0"/>
              </a:rPr>
              <a:t>Year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of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Volunteering</a:t>
            </a:r>
            <a:r>
              <a:rPr lang="sl-SI" sz="2800" i="1" dirty="0" smtClean="0">
                <a:latin typeface="Tahoma" pitchFamily="34" charset="0"/>
              </a:rPr>
              <a:t> 2011</a:t>
            </a:r>
            <a:endParaRPr lang="en-US" sz="2800" i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476375" y="0"/>
            <a:ext cx="7667625" cy="1700213"/>
          </a:xfrm>
          <a:prstGeom prst="rect">
            <a:avLst/>
          </a:prstGeom>
          <a:solidFill>
            <a:srgbClr val="447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grpSp>
        <p:nvGrpSpPr>
          <p:cNvPr id="6147" name="Skupina 2"/>
          <p:cNvGrpSpPr>
            <a:grpSpLocks/>
          </p:cNvGrpSpPr>
          <p:nvPr/>
        </p:nvGrpSpPr>
        <p:grpSpPr bwMode="auto">
          <a:xfrm>
            <a:off x="0" y="0"/>
            <a:ext cx="1547813" cy="1892300"/>
            <a:chOff x="-1" y="294129"/>
            <a:chExt cx="2154850" cy="3136296"/>
          </a:xfrm>
        </p:grpSpPr>
        <p:pic>
          <p:nvPicPr>
            <p:cNvPr id="615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294129"/>
              <a:ext cx="2141819" cy="548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842810"/>
              <a:ext cx="2154848" cy="2232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1" name="PoljeZBesedilom 5"/>
            <p:cNvSpPr txBox="1">
              <a:spLocks noChangeArrowheads="1"/>
            </p:cNvSpPr>
            <p:nvPr/>
          </p:nvSpPr>
          <p:spPr bwMode="auto">
            <a:xfrm>
              <a:off x="0" y="2996952"/>
              <a:ext cx="2123727" cy="4334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sl-SI" sz="600" b="1">
                  <a:solidFill>
                    <a:srgbClr val="7FA0AF"/>
                  </a:solidFill>
                </a:rPr>
                <a:t>The Grundtvig Multilateral Project</a:t>
              </a:r>
            </a:p>
            <a:p>
              <a:pPr algn="r"/>
              <a:r>
                <a:rPr lang="sl-SI" sz="500">
                  <a:solidFill>
                    <a:srgbClr val="7FA0AF"/>
                  </a:solidFill>
                </a:rPr>
                <a:t>Ljubljana,  Slovenia 29. 5. – 3. 6. 2011</a:t>
              </a:r>
            </a:p>
          </p:txBody>
        </p:sp>
      </p:grpSp>
      <p:cxnSp>
        <p:nvCxnSpPr>
          <p:cNvPr id="7" name="Raven konektor 6"/>
          <p:cNvCxnSpPr/>
          <p:nvPr/>
        </p:nvCxnSpPr>
        <p:spPr>
          <a:xfrm>
            <a:off x="1403350" y="1689100"/>
            <a:ext cx="6192838" cy="111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9" name="Slika 7" descr="logo_JSKD_cr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5688" y="620713"/>
            <a:ext cx="1430337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avokotnik 8"/>
          <p:cNvSpPr/>
          <p:nvPr/>
        </p:nvSpPr>
        <p:spPr>
          <a:xfrm>
            <a:off x="0" y="1916113"/>
            <a:ext cx="1535113" cy="494188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615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" y="5732463"/>
            <a:ext cx="135413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060575"/>
            <a:ext cx="14605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141663"/>
            <a:ext cx="14763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950" y="4581525"/>
            <a:ext cx="1347788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7"/>
          <p:cNvSpPr txBox="1">
            <a:spLocks noChangeArrowheads="1"/>
          </p:cNvSpPr>
          <p:nvPr/>
        </p:nvSpPr>
        <p:spPr>
          <a:xfrm>
            <a:off x="2054225" y="414338"/>
            <a:ext cx="6910388" cy="998537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3600" b="1" dirty="0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EU OBJECTIVES</a:t>
            </a:r>
            <a:endParaRPr lang="sl-SI" sz="3600" b="1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endParaRPr lang="en-US" sz="3600" b="1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/>
            </a:r>
            <a:br>
              <a:rPr lang="en-US" sz="3600" b="1" dirty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</a:br>
            <a:endParaRPr lang="en-US" sz="4400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908175" y="1844675"/>
            <a:ext cx="77724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en-US" sz="4400" b="1" dirty="0">
              <a:latin typeface="Tahoma" charset="0"/>
              <a:ea typeface="+mj-ea"/>
              <a:cs typeface="+mj-cs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228600" y="609600"/>
            <a:ext cx="86868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en-US" sz="4400" b="1" dirty="0">
              <a:latin typeface="Tahoma" charset="0"/>
              <a:ea typeface="+mj-ea"/>
              <a:cs typeface="+mj-cs"/>
            </a:endParaRPr>
          </a:p>
        </p:txBody>
      </p:sp>
      <p:sp>
        <p:nvSpPr>
          <p:cNvPr id="6158" name="Rectangle 3"/>
          <p:cNvSpPr txBox="1">
            <a:spLocks noChangeArrowheads="1"/>
          </p:cNvSpPr>
          <p:nvPr/>
        </p:nvSpPr>
        <p:spPr bwMode="auto">
          <a:xfrm>
            <a:off x="1835150" y="2133600"/>
            <a:ext cx="73088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l-SI" sz="2800" dirty="0" err="1" smtClean="0">
                <a:latin typeface="Tahoma" pitchFamily="34" charset="0"/>
              </a:rPr>
              <a:t>Cultural</a:t>
            </a:r>
            <a:r>
              <a:rPr lang="sl-SI" sz="2800" dirty="0" smtClean="0">
                <a:latin typeface="Tahoma" pitchFamily="34" charset="0"/>
              </a:rPr>
              <a:t> </a:t>
            </a:r>
            <a:r>
              <a:rPr lang="sl-SI" sz="2800" dirty="0" err="1" smtClean="0">
                <a:latin typeface="Tahoma" pitchFamily="34" charset="0"/>
              </a:rPr>
              <a:t>diversity</a:t>
            </a:r>
            <a:endParaRPr lang="sl-SI" sz="2800" dirty="0" smtClean="0"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l-SI" sz="2800" dirty="0" err="1" smtClean="0">
                <a:latin typeface="Tahoma" pitchFamily="34" charset="0"/>
              </a:rPr>
              <a:t>Intercultural</a:t>
            </a:r>
            <a:r>
              <a:rPr lang="sl-SI" sz="2800" dirty="0" smtClean="0">
                <a:latin typeface="Tahoma" pitchFamily="34" charset="0"/>
              </a:rPr>
              <a:t> </a:t>
            </a:r>
            <a:r>
              <a:rPr lang="sl-SI" sz="2800" dirty="0" err="1" smtClean="0">
                <a:latin typeface="Tahoma" pitchFamily="34" charset="0"/>
              </a:rPr>
              <a:t>dialogue</a:t>
            </a:r>
            <a:endParaRPr lang="sl-SI" sz="2800" dirty="0" smtClean="0"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l-SI" sz="2800" dirty="0" err="1" smtClean="0">
                <a:latin typeface="Tahoma" pitchFamily="34" charset="0"/>
              </a:rPr>
              <a:t>Culture</a:t>
            </a:r>
            <a:r>
              <a:rPr lang="sl-SI" sz="2800" dirty="0" smtClean="0">
                <a:latin typeface="Tahoma" pitchFamily="34" charset="0"/>
              </a:rPr>
              <a:t> as a </a:t>
            </a:r>
            <a:r>
              <a:rPr lang="sl-SI" sz="2800" dirty="0" err="1" smtClean="0">
                <a:latin typeface="Tahoma" pitchFamily="34" charset="0"/>
              </a:rPr>
              <a:t>catalyst</a:t>
            </a:r>
            <a:r>
              <a:rPr lang="sl-SI" sz="2800" dirty="0" smtClean="0">
                <a:latin typeface="Tahoma" pitchFamily="34" charset="0"/>
              </a:rPr>
              <a:t> </a:t>
            </a:r>
            <a:r>
              <a:rPr lang="sl-SI" sz="2800" dirty="0" err="1" smtClean="0">
                <a:latin typeface="Tahoma" pitchFamily="34" charset="0"/>
              </a:rPr>
              <a:t>for</a:t>
            </a:r>
            <a:r>
              <a:rPr lang="sl-SI" sz="2800" dirty="0" smtClean="0">
                <a:latin typeface="Tahoma" pitchFamily="34" charset="0"/>
              </a:rPr>
              <a:t> </a:t>
            </a:r>
            <a:r>
              <a:rPr lang="sl-SI" sz="2800" dirty="0" err="1" smtClean="0">
                <a:latin typeface="Tahoma" pitchFamily="34" charset="0"/>
              </a:rPr>
              <a:t>creativity</a:t>
            </a:r>
            <a:endParaRPr lang="sl-SI" sz="2800" dirty="0" smtClean="0"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l-SI" sz="2800" dirty="0" err="1" smtClean="0">
                <a:latin typeface="Tahoma" pitchFamily="34" charset="0"/>
              </a:rPr>
              <a:t>Culture</a:t>
            </a:r>
            <a:r>
              <a:rPr lang="sl-SI" sz="2800" dirty="0" smtClean="0">
                <a:latin typeface="Tahoma" pitchFamily="34" charset="0"/>
              </a:rPr>
              <a:t> as a </a:t>
            </a:r>
            <a:r>
              <a:rPr lang="sl-SI" sz="2800" dirty="0" err="1" smtClean="0">
                <a:latin typeface="Tahoma" pitchFamily="34" charset="0"/>
              </a:rPr>
              <a:t>key</a:t>
            </a:r>
            <a:r>
              <a:rPr lang="sl-SI" sz="2800" dirty="0" smtClean="0">
                <a:latin typeface="Tahoma" pitchFamily="34" charset="0"/>
              </a:rPr>
              <a:t> </a:t>
            </a:r>
            <a:r>
              <a:rPr lang="sl-SI" sz="2800" dirty="0" err="1" smtClean="0">
                <a:latin typeface="Tahoma" pitchFamily="34" charset="0"/>
              </a:rPr>
              <a:t>component</a:t>
            </a:r>
            <a:r>
              <a:rPr lang="sl-SI" sz="2800" dirty="0" smtClean="0">
                <a:latin typeface="Tahoma" pitchFamily="34" charset="0"/>
              </a:rPr>
              <a:t> in </a:t>
            </a:r>
            <a:r>
              <a:rPr lang="sl-SI" sz="2800" dirty="0" err="1" smtClean="0">
                <a:latin typeface="Tahoma" pitchFamily="34" charset="0"/>
              </a:rPr>
              <a:t>international</a:t>
            </a:r>
            <a:r>
              <a:rPr lang="sl-SI" sz="2800" dirty="0" smtClean="0">
                <a:latin typeface="Tahoma" pitchFamily="34" charset="0"/>
              </a:rPr>
              <a:t> </a:t>
            </a:r>
            <a:r>
              <a:rPr lang="sl-SI" sz="2800" dirty="0" err="1" smtClean="0">
                <a:latin typeface="Tahoma" pitchFamily="34" charset="0"/>
              </a:rPr>
              <a:t>relations</a:t>
            </a:r>
            <a:endParaRPr lang="en-US" sz="28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476375" y="0"/>
            <a:ext cx="7667625" cy="1700213"/>
          </a:xfrm>
          <a:prstGeom prst="rect">
            <a:avLst/>
          </a:prstGeom>
          <a:solidFill>
            <a:srgbClr val="447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grpSp>
        <p:nvGrpSpPr>
          <p:cNvPr id="7171" name="Skupina 2"/>
          <p:cNvGrpSpPr>
            <a:grpSpLocks/>
          </p:cNvGrpSpPr>
          <p:nvPr/>
        </p:nvGrpSpPr>
        <p:grpSpPr bwMode="auto">
          <a:xfrm>
            <a:off x="0" y="0"/>
            <a:ext cx="1547813" cy="1892300"/>
            <a:chOff x="-1" y="294129"/>
            <a:chExt cx="2154850" cy="3136296"/>
          </a:xfrm>
        </p:grpSpPr>
        <p:pic>
          <p:nvPicPr>
            <p:cNvPr id="718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294129"/>
              <a:ext cx="2141819" cy="548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7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842810"/>
              <a:ext cx="2154848" cy="2232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8" name="PoljeZBesedilom 5"/>
            <p:cNvSpPr txBox="1">
              <a:spLocks noChangeArrowheads="1"/>
            </p:cNvSpPr>
            <p:nvPr/>
          </p:nvSpPr>
          <p:spPr bwMode="auto">
            <a:xfrm>
              <a:off x="0" y="2996952"/>
              <a:ext cx="2123727" cy="4334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sl-SI" sz="600" b="1">
                  <a:solidFill>
                    <a:srgbClr val="7FA0AF"/>
                  </a:solidFill>
                </a:rPr>
                <a:t>The Grundtvig Multilateral Project</a:t>
              </a:r>
            </a:p>
            <a:p>
              <a:pPr algn="r"/>
              <a:r>
                <a:rPr lang="sl-SI" sz="500">
                  <a:solidFill>
                    <a:srgbClr val="7FA0AF"/>
                  </a:solidFill>
                </a:rPr>
                <a:t>Ljubljana,  Slovenia 29. 5. – 3. 6. 2011</a:t>
              </a:r>
            </a:p>
          </p:txBody>
        </p:sp>
      </p:grpSp>
      <p:cxnSp>
        <p:nvCxnSpPr>
          <p:cNvPr id="7" name="Raven konektor 6"/>
          <p:cNvCxnSpPr/>
          <p:nvPr/>
        </p:nvCxnSpPr>
        <p:spPr>
          <a:xfrm>
            <a:off x="1403350" y="1689100"/>
            <a:ext cx="6192838" cy="111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3" name="Slika 7" descr="logo_JSKD_cr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5688" y="620713"/>
            <a:ext cx="1430337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avokotnik 8"/>
          <p:cNvSpPr/>
          <p:nvPr/>
        </p:nvSpPr>
        <p:spPr>
          <a:xfrm>
            <a:off x="0" y="1916113"/>
            <a:ext cx="1535113" cy="494188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717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" y="5732463"/>
            <a:ext cx="135413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060575"/>
            <a:ext cx="14605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141663"/>
            <a:ext cx="14763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950" y="4581525"/>
            <a:ext cx="1347788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7"/>
          <p:cNvSpPr txBox="1">
            <a:spLocks noChangeArrowheads="1"/>
          </p:cNvSpPr>
          <p:nvPr/>
        </p:nvSpPr>
        <p:spPr>
          <a:xfrm>
            <a:off x="1763713" y="269875"/>
            <a:ext cx="6910387" cy="998538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2800" b="1" dirty="0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INTERSECTION BETWEEN 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sz="2800" b="1" dirty="0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FUNCTIONS AND OBJECTIVES</a:t>
            </a:r>
            <a:endParaRPr lang="en-US" sz="3600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908175" y="1844675"/>
            <a:ext cx="77724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en-US" sz="4400" b="1" dirty="0">
              <a:latin typeface="Tahoma" charset="0"/>
              <a:ea typeface="+mj-ea"/>
              <a:cs typeface="+mj-cs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28600" y="609600"/>
            <a:ext cx="86868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en-US" sz="4400" b="1" dirty="0">
              <a:latin typeface="Tahoma" charset="0"/>
              <a:ea typeface="+mj-ea"/>
              <a:cs typeface="+mj-cs"/>
            </a:endParaRPr>
          </a:p>
        </p:txBody>
      </p:sp>
      <p:sp>
        <p:nvSpPr>
          <p:cNvPr id="19" name="Rectangle 6"/>
          <p:cNvSpPr txBox="1">
            <a:spLocks noChangeArrowheads="1"/>
          </p:cNvSpPr>
          <p:nvPr/>
        </p:nvSpPr>
        <p:spPr>
          <a:xfrm>
            <a:off x="457200" y="533400"/>
            <a:ext cx="8915400" cy="23622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latin typeface="Tahoma" pitchFamily="34" charset="0"/>
                <a:ea typeface="+mj-ea"/>
                <a:cs typeface="+mj-cs"/>
              </a:rPr>
              <a:t/>
            </a:r>
            <a:br>
              <a:rPr lang="en-US" sz="3600" b="1" dirty="0">
                <a:latin typeface="Tahoma" pitchFamily="34" charset="0"/>
                <a:ea typeface="+mj-ea"/>
                <a:cs typeface="+mj-cs"/>
              </a:rPr>
            </a:br>
            <a:endParaRPr lang="en-US" sz="3600" b="1" dirty="0">
              <a:latin typeface="Tahoma" pitchFamily="34" charset="0"/>
              <a:ea typeface="+mj-ea"/>
              <a:cs typeface="+mj-cs"/>
            </a:endParaRPr>
          </a:p>
        </p:txBody>
      </p:sp>
      <p:sp>
        <p:nvSpPr>
          <p:cNvPr id="20" name="Rectangle 7"/>
          <p:cNvSpPr txBox="1">
            <a:spLocks noChangeArrowheads="1"/>
          </p:cNvSpPr>
          <p:nvPr/>
        </p:nvSpPr>
        <p:spPr bwMode="auto">
          <a:xfrm>
            <a:off x="2124075" y="2060848"/>
            <a:ext cx="6192838" cy="417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sl-SI" sz="2800" i="1" dirty="0" err="1" smtClean="0">
                <a:latin typeface="Tahoma" pitchFamily="34" charset="0"/>
              </a:rPr>
              <a:t>mobility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of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artists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and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workers</a:t>
            </a:r>
            <a:r>
              <a:rPr lang="sl-SI" sz="2800" i="1" dirty="0" smtClean="0">
                <a:latin typeface="Tahoma" pitchFamily="34" charset="0"/>
              </a:rPr>
              <a:t> in </a:t>
            </a:r>
            <a:r>
              <a:rPr lang="sl-SI" sz="2800" i="1" dirty="0" err="1" smtClean="0">
                <a:latin typeface="Tahoma" pitchFamily="34" charset="0"/>
              </a:rPr>
              <a:t>cultural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sector</a:t>
            </a:r>
            <a:endParaRPr lang="sl-SI" sz="2800" i="1" dirty="0" smtClean="0">
              <a:latin typeface="Tahoma" pitchFamily="34" charset="0"/>
            </a:endParaRPr>
          </a:p>
          <a:p>
            <a:pPr marL="342900" indent="-342900">
              <a:buFontTx/>
              <a:buChar char="•"/>
            </a:pPr>
            <a:r>
              <a:rPr lang="sl-SI" sz="2800" i="1" dirty="0" err="1" smtClean="0">
                <a:latin typeface="Tahoma" pitchFamily="34" charset="0"/>
              </a:rPr>
              <a:t>Cross</a:t>
            </a:r>
            <a:r>
              <a:rPr lang="sl-SI" sz="2800" i="1" dirty="0" smtClean="0">
                <a:latin typeface="Tahoma" pitchFamily="34" charset="0"/>
              </a:rPr>
              <a:t>-</a:t>
            </a:r>
            <a:r>
              <a:rPr lang="sl-SI" sz="2800" i="1" dirty="0" err="1" smtClean="0">
                <a:latin typeface="Tahoma" pitchFamily="34" charset="0"/>
              </a:rPr>
              <a:t>border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cooperation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and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dissemination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of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works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of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art</a:t>
            </a:r>
            <a:endParaRPr lang="sl-SI" sz="2800" i="1" dirty="0" smtClean="0">
              <a:latin typeface="Tahoma" pitchFamily="34" charset="0"/>
            </a:endParaRPr>
          </a:p>
          <a:p>
            <a:pPr marL="342900" indent="-342900">
              <a:buFontTx/>
              <a:buChar char="•"/>
            </a:pPr>
            <a:r>
              <a:rPr lang="sl-SI" sz="2800" i="1" dirty="0" smtClean="0">
                <a:latin typeface="Tahoma" pitchFamily="34" charset="0"/>
              </a:rPr>
              <a:t>Use </a:t>
            </a:r>
            <a:r>
              <a:rPr lang="sl-SI" sz="2800" i="1" dirty="0" err="1" smtClean="0">
                <a:latin typeface="Tahoma" pitchFamily="34" charset="0"/>
              </a:rPr>
              <a:t>of</a:t>
            </a:r>
            <a:r>
              <a:rPr lang="sl-SI" sz="2800" i="1" dirty="0" smtClean="0">
                <a:latin typeface="Tahoma" pitchFamily="34" charset="0"/>
              </a:rPr>
              <a:t> ICT </a:t>
            </a:r>
            <a:r>
              <a:rPr lang="sl-SI" sz="2800" i="1" dirty="0" err="1" smtClean="0">
                <a:latin typeface="Tahoma" pitchFamily="34" charset="0"/>
              </a:rPr>
              <a:t>technologies</a:t>
            </a:r>
            <a:r>
              <a:rPr lang="sl-SI" sz="2800" i="1" dirty="0" smtClean="0">
                <a:latin typeface="Tahoma" pitchFamily="34" charset="0"/>
              </a:rPr>
              <a:t> in </a:t>
            </a:r>
            <a:r>
              <a:rPr lang="sl-SI" sz="2800" i="1" dirty="0" err="1" smtClean="0">
                <a:latin typeface="Tahoma" pitchFamily="34" charset="0"/>
              </a:rPr>
              <a:t>culture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and</a:t>
            </a:r>
            <a:r>
              <a:rPr lang="sl-SI" sz="2800" i="1" dirty="0" smtClean="0">
                <a:latin typeface="Tahoma" pitchFamily="34" charset="0"/>
              </a:rPr>
              <a:t> </a:t>
            </a:r>
            <a:r>
              <a:rPr lang="sl-SI" sz="2800" i="1" dirty="0" err="1" smtClean="0">
                <a:latin typeface="Tahoma" pitchFamily="34" charset="0"/>
              </a:rPr>
              <a:t>arts</a:t>
            </a:r>
            <a:endParaRPr lang="en-US" sz="2800" i="1" dirty="0"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7184" name="Text Box 9"/>
          <p:cNvSpPr txBox="1">
            <a:spLocks noChangeArrowheads="1"/>
          </p:cNvSpPr>
          <p:nvPr/>
        </p:nvSpPr>
        <p:spPr bwMode="auto">
          <a:xfrm>
            <a:off x="3886200" y="4537075"/>
            <a:ext cx="30638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l-SI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476375" y="0"/>
            <a:ext cx="7667625" cy="1700213"/>
          </a:xfrm>
          <a:prstGeom prst="rect">
            <a:avLst/>
          </a:prstGeom>
          <a:solidFill>
            <a:srgbClr val="447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grpSp>
        <p:nvGrpSpPr>
          <p:cNvPr id="8195" name="Skupina 2"/>
          <p:cNvGrpSpPr>
            <a:grpSpLocks/>
          </p:cNvGrpSpPr>
          <p:nvPr/>
        </p:nvGrpSpPr>
        <p:grpSpPr bwMode="auto">
          <a:xfrm>
            <a:off x="0" y="0"/>
            <a:ext cx="1547813" cy="1892300"/>
            <a:chOff x="-1" y="294129"/>
            <a:chExt cx="2154850" cy="3136296"/>
          </a:xfrm>
        </p:grpSpPr>
        <p:pic>
          <p:nvPicPr>
            <p:cNvPr id="822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294129"/>
              <a:ext cx="2141819" cy="548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6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842810"/>
              <a:ext cx="2154848" cy="2232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27" name="PoljeZBesedilom 5"/>
            <p:cNvSpPr txBox="1">
              <a:spLocks noChangeArrowheads="1"/>
            </p:cNvSpPr>
            <p:nvPr/>
          </p:nvSpPr>
          <p:spPr bwMode="auto">
            <a:xfrm>
              <a:off x="0" y="2996952"/>
              <a:ext cx="2123727" cy="4334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sl-SI" sz="600" b="1">
                  <a:solidFill>
                    <a:srgbClr val="7FA0AF"/>
                  </a:solidFill>
                </a:rPr>
                <a:t>The Grundtvig Multilateral Project</a:t>
              </a:r>
            </a:p>
            <a:p>
              <a:pPr algn="r"/>
              <a:r>
                <a:rPr lang="sl-SI" sz="500">
                  <a:solidFill>
                    <a:srgbClr val="7FA0AF"/>
                  </a:solidFill>
                </a:rPr>
                <a:t>Ljubljana,  Slovenia 29. 5. – 3. 6. 2011</a:t>
              </a:r>
            </a:p>
          </p:txBody>
        </p:sp>
      </p:grpSp>
      <p:cxnSp>
        <p:nvCxnSpPr>
          <p:cNvPr id="7" name="Raven konektor 6"/>
          <p:cNvCxnSpPr/>
          <p:nvPr/>
        </p:nvCxnSpPr>
        <p:spPr>
          <a:xfrm>
            <a:off x="1403350" y="1689100"/>
            <a:ext cx="6192838" cy="111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7" name="Slika 7" descr="logo_JSKD_cr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5688" y="620713"/>
            <a:ext cx="1430337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avokotnik 8"/>
          <p:cNvSpPr/>
          <p:nvPr/>
        </p:nvSpPr>
        <p:spPr>
          <a:xfrm>
            <a:off x="0" y="1916113"/>
            <a:ext cx="1535113" cy="494188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819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" y="5732463"/>
            <a:ext cx="135413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060575"/>
            <a:ext cx="14605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141663"/>
            <a:ext cx="14763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950" y="4581525"/>
            <a:ext cx="1347788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7"/>
          <p:cNvSpPr txBox="1">
            <a:spLocks noChangeArrowheads="1"/>
          </p:cNvSpPr>
          <p:nvPr/>
        </p:nvSpPr>
        <p:spPr>
          <a:xfrm>
            <a:off x="1763713" y="269875"/>
            <a:ext cx="6910387" cy="998538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3600" b="1" dirty="0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CROSS NATIONAL 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sz="3600" b="1" dirty="0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COOPERATION</a:t>
            </a:r>
            <a:endParaRPr lang="en-US" sz="4400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908175" y="1844675"/>
            <a:ext cx="77724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en-US" sz="4400" b="1" dirty="0">
              <a:latin typeface="Tahoma" charset="0"/>
              <a:ea typeface="+mj-ea"/>
              <a:cs typeface="+mj-cs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28600" y="188640"/>
            <a:ext cx="8686800" cy="1296144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en-US" sz="4400" b="1" dirty="0">
              <a:latin typeface="Tahoma" charset="0"/>
              <a:ea typeface="+mj-ea"/>
              <a:cs typeface="+mj-cs"/>
            </a:endParaRPr>
          </a:p>
        </p:txBody>
      </p:sp>
      <p:sp>
        <p:nvSpPr>
          <p:cNvPr id="17" name="Rectangle 6"/>
          <p:cNvSpPr txBox="1">
            <a:spLocks noChangeArrowheads="1"/>
          </p:cNvSpPr>
          <p:nvPr/>
        </p:nvSpPr>
        <p:spPr>
          <a:xfrm>
            <a:off x="539552" y="0"/>
            <a:ext cx="8915400" cy="198884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latin typeface="Tahoma" pitchFamily="34" charset="0"/>
                <a:ea typeface="+mj-ea"/>
                <a:cs typeface="+mj-cs"/>
              </a:rPr>
              <a:t/>
            </a:r>
            <a:br>
              <a:rPr lang="en-US" sz="3600" b="1" dirty="0">
                <a:latin typeface="Tahoma" pitchFamily="34" charset="0"/>
                <a:ea typeface="+mj-ea"/>
                <a:cs typeface="+mj-cs"/>
              </a:rPr>
            </a:br>
            <a:endParaRPr lang="en-US" sz="3600" b="1" dirty="0">
              <a:latin typeface="Tahoma" pitchFamily="34" charset="0"/>
              <a:ea typeface="+mj-ea"/>
              <a:cs typeface="+mj-cs"/>
            </a:endParaRPr>
          </a:p>
        </p:txBody>
      </p:sp>
      <p:sp>
        <p:nvSpPr>
          <p:cNvPr id="8207" name="Text Box 9"/>
          <p:cNvSpPr txBox="1">
            <a:spLocks noChangeArrowheads="1"/>
          </p:cNvSpPr>
          <p:nvPr/>
        </p:nvSpPr>
        <p:spPr bwMode="auto">
          <a:xfrm>
            <a:off x="5095875" y="4537075"/>
            <a:ext cx="30638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sl-SI" sz="2400">
              <a:latin typeface="Times New Roman" pitchFamily="18" charset="0"/>
            </a:endParaRPr>
          </a:p>
        </p:txBody>
      </p:sp>
      <p:sp>
        <p:nvSpPr>
          <p:cNvPr id="41" name="Ograda vsebine 40"/>
          <p:cNvSpPr>
            <a:spLocks noGrp="1"/>
          </p:cNvSpPr>
          <p:nvPr>
            <p:ph idx="1"/>
          </p:nvPr>
        </p:nvSpPr>
        <p:spPr>
          <a:xfrm>
            <a:off x="1763688" y="2060848"/>
            <a:ext cx="6923112" cy="4104456"/>
          </a:xfrm>
        </p:spPr>
        <p:txBody>
          <a:bodyPr/>
          <a:lstStyle/>
          <a:p>
            <a:r>
              <a:rPr lang="sl-SI" i="1" dirty="0" smtClean="0"/>
              <a:t>Exchange </a:t>
            </a:r>
            <a:r>
              <a:rPr lang="sl-SI" i="1" dirty="0" err="1" smtClean="0"/>
              <a:t>of</a:t>
            </a:r>
            <a:r>
              <a:rPr lang="sl-SI" i="1" dirty="0" smtClean="0"/>
              <a:t> </a:t>
            </a:r>
            <a:r>
              <a:rPr lang="sl-SI" i="1" dirty="0" err="1" smtClean="0"/>
              <a:t>cultural</a:t>
            </a:r>
            <a:r>
              <a:rPr lang="sl-SI" i="1" dirty="0" smtClean="0"/>
              <a:t> </a:t>
            </a:r>
            <a:r>
              <a:rPr lang="sl-SI" i="1" dirty="0" err="1" smtClean="0"/>
              <a:t>groups</a:t>
            </a:r>
            <a:r>
              <a:rPr lang="sl-SI" i="1" dirty="0" smtClean="0"/>
              <a:t> </a:t>
            </a:r>
          </a:p>
          <a:p>
            <a:r>
              <a:rPr lang="sl-SI" i="1" dirty="0" err="1" smtClean="0"/>
              <a:t>Festivals</a:t>
            </a:r>
            <a:r>
              <a:rPr lang="sl-SI" i="1" dirty="0" smtClean="0"/>
              <a:t>, </a:t>
            </a:r>
            <a:r>
              <a:rPr lang="sl-SI" i="1" dirty="0" err="1" smtClean="0"/>
              <a:t>competitions</a:t>
            </a:r>
            <a:endParaRPr lang="sl-SI" i="1" dirty="0" smtClean="0"/>
          </a:p>
          <a:p>
            <a:r>
              <a:rPr lang="sl-SI" i="1" dirty="0" err="1" smtClean="0"/>
              <a:t>International</a:t>
            </a:r>
            <a:r>
              <a:rPr lang="sl-SI" i="1" dirty="0" smtClean="0"/>
              <a:t> </a:t>
            </a:r>
            <a:r>
              <a:rPr lang="sl-SI" i="1" dirty="0" err="1" smtClean="0"/>
              <a:t>projects</a:t>
            </a:r>
            <a:endParaRPr lang="sl-SI" i="1" dirty="0" smtClean="0"/>
          </a:p>
          <a:p>
            <a:r>
              <a:rPr lang="sl-SI" i="1" dirty="0" err="1" smtClean="0"/>
              <a:t>European</a:t>
            </a:r>
            <a:r>
              <a:rPr lang="sl-SI" i="1" dirty="0" smtClean="0"/>
              <a:t> </a:t>
            </a:r>
            <a:r>
              <a:rPr lang="sl-SI" i="1" dirty="0" err="1" smtClean="0"/>
              <a:t>networks</a:t>
            </a:r>
            <a:endParaRPr lang="sl-SI" i="1" dirty="0" smtClean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476375" y="0"/>
            <a:ext cx="7667625" cy="1700213"/>
          </a:xfrm>
          <a:prstGeom prst="rect">
            <a:avLst/>
          </a:prstGeom>
          <a:solidFill>
            <a:srgbClr val="447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grpSp>
        <p:nvGrpSpPr>
          <p:cNvPr id="9219" name="Skupina 2"/>
          <p:cNvGrpSpPr>
            <a:grpSpLocks/>
          </p:cNvGrpSpPr>
          <p:nvPr/>
        </p:nvGrpSpPr>
        <p:grpSpPr bwMode="auto">
          <a:xfrm>
            <a:off x="0" y="0"/>
            <a:ext cx="1547813" cy="1892300"/>
            <a:chOff x="-1" y="294129"/>
            <a:chExt cx="2154850" cy="3136296"/>
          </a:xfrm>
        </p:grpSpPr>
        <p:pic>
          <p:nvPicPr>
            <p:cNvPr id="923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294129"/>
              <a:ext cx="2141819" cy="548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5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842810"/>
              <a:ext cx="2154848" cy="2232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36" name="PoljeZBesedilom 5"/>
            <p:cNvSpPr txBox="1">
              <a:spLocks noChangeArrowheads="1"/>
            </p:cNvSpPr>
            <p:nvPr/>
          </p:nvSpPr>
          <p:spPr bwMode="auto">
            <a:xfrm>
              <a:off x="0" y="2996952"/>
              <a:ext cx="2123727" cy="4334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sl-SI" sz="600" b="1">
                  <a:solidFill>
                    <a:srgbClr val="7FA0AF"/>
                  </a:solidFill>
                </a:rPr>
                <a:t>The Grundtvig Multilateral Project</a:t>
              </a:r>
            </a:p>
            <a:p>
              <a:pPr algn="r"/>
              <a:r>
                <a:rPr lang="sl-SI" sz="500">
                  <a:solidFill>
                    <a:srgbClr val="7FA0AF"/>
                  </a:solidFill>
                </a:rPr>
                <a:t>Ljubljana,  Slovenia 29. 5. – 3. 6. 2011</a:t>
              </a:r>
            </a:p>
          </p:txBody>
        </p:sp>
      </p:grpSp>
      <p:cxnSp>
        <p:nvCxnSpPr>
          <p:cNvPr id="7" name="Raven konektor 6"/>
          <p:cNvCxnSpPr/>
          <p:nvPr/>
        </p:nvCxnSpPr>
        <p:spPr>
          <a:xfrm>
            <a:off x="1403350" y="1689100"/>
            <a:ext cx="6192838" cy="111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21" name="Slika 7" descr="logo_JSKD_cr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5688" y="620713"/>
            <a:ext cx="1430337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avokotnik 8"/>
          <p:cNvSpPr/>
          <p:nvPr/>
        </p:nvSpPr>
        <p:spPr>
          <a:xfrm>
            <a:off x="0" y="1916113"/>
            <a:ext cx="1535113" cy="494188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922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" y="5732463"/>
            <a:ext cx="135413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060575"/>
            <a:ext cx="14605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141663"/>
            <a:ext cx="14763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950" y="4581525"/>
            <a:ext cx="1347788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7"/>
          <p:cNvSpPr txBox="1">
            <a:spLocks noChangeArrowheads="1"/>
          </p:cNvSpPr>
          <p:nvPr/>
        </p:nvSpPr>
        <p:spPr>
          <a:xfrm>
            <a:off x="1763713" y="269875"/>
            <a:ext cx="6910387" cy="998538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l-SI" sz="2800" b="1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sl-SI" sz="4400" b="1" dirty="0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NETWORKS</a:t>
            </a:r>
            <a:endParaRPr lang="en-US" sz="4400" b="1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</p:txBody>
      </p:sp>
      <p:sp>
        <p:nvSpPr>
          <p:cNvPr id="17" name="Rectangle 6"/>
          <p:cNvSpPr txBox="1">
            <a:spLocks noChangeArrowheads="1"/>
          </p:cNvSpPr>
          <p:nvPr/>
        </p:nvSpPr>
        <p:spPr>
          <a:xfrm>
            <a:off x="468313" y="549275"/>
            <a:ext cx="8915400" cy="23622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latin typeface="Tahoma" pitchFamily="34" charset="0"/>
                <a:ea typeface="+mj-ea"/>
                <a:cs typeface="+mj-cs"/>
              </a:rPr>
              <a:t/>
            </a:r>
            <a:br>
              <a:rPr lang="en-US" sz="3600" b="1" dirty="0">
                <a:latin typeface="Tahoma" pitchFamily="34" charset="0"/>
                <a:ea typeface="+mj-ea"/>
                <a:cs typeface="+mj-cs"/>
              </a:rPr>
            </a:br>
            <a:endParaRPr lang="en-US" sz="3600" b="1" dirty="0">
              <a:latin typeface="Tahoma" pitchFamily="34" charset="0"/>
              <a:ea typeface="+mj-ea"/>
              <a:cs typeface="+mj-cs"/>
            </a:endParaRPr>
          </a:p>
        </p:txBody>
      </p:sp>
      <p:sp>
        <p:nvSpPr>
          <p:cNvPr id="22" name="Ograda vsebine 21"/>
          <p:cNvSpPr>
            <a:spLocks noGrp="1"/>
          </p:cNvSpPr>
          <p:nvPr>
            <p:ph idx="1"/>
          </p:nvPr>
        </p:nvSpPr>
        <p:spPr>
          <a:xfrm>
            <a:off x="1691680" y="2060848"/>
            <a:ext cx="6995120" cy="4065315"/>
          </a:xfrm>
        </p:spPr>
        <p:txBody>
          <a:bodyPr/>
          <a:lstStyle/>
          <a:p>
            <a:r>
              <a:rPr lang="sl-SI" i="1" dirty="0" err="1" smtClean="0"/>
              <a:t>Field</a:t>
            </a:r>
            <a:r>
              <a:rPr lang="sl-SI" i="1" dirty="0" smtClean="0"/>
              <a:t> </a:t>
            </a:r>
            <a:r>
              <a:rPr lang="sl-SI" i="1" dirty="0" err="1" smtClean="0"/>
              <a:t>networks</a:t>
            </a:r>
            <a:r>
              <a:rPr lang="sl-SI" i="1" dirty="0" smtClean="0"/>
              <a:t> (IFCM, AITA/IATA, CIOFF, CISM…)</a:t>
            </a:r>
          </a:p>
          <a:p>
            <a:r>
              <a:rPr lang="sl-SI" i="1" dirty="0" err="1" smtClean="0"/>
              <a:t>Advocacy</a:t>
            </a:r>
            <a:r>
              <a:rPr lang="sl-SI" i="1" dirty="0" smtClean="0"/>
              <a:t> </a:t>
            </a:r>
            <a:r>
              <a:rPr lang="sl-SI" i="1" dirty="0" err="1" smtClean="0"/>
              <a:t>networks</a:t>
            </a:r>
            <a:r>
              <a:rPr lang="sl-SI" i="1" dirty="0" smtClean="0"/>
              <a:t> (CAE)</a:t>
            </a:r>
          </a:p>
          <a:p>
            <a:r>
              <a:rPr lang="sl-SI" i="1" dirty="0" smtClean="0"/>
              <a:t>General </a:t>
            </a:r>
            <a:r>
              <a:rPr lang="sl-SI" i="1" dirty="0" err="1" smtClean="0"/>
              <a:t>networks</a:t>
            </a:r>
            <a:r>
              <a:rPr lang="sl-SI" i="1" dirty="0" smtClean="0"/>
              <a:t> (AMATEO)</a:t>
            </a:r>
            <a:endParaRPr lang="sl-SI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476375" y="0"/>
            <a:ext cx="7667625" cy="1700213"/>
          </a:xfrm>
          <a:prstGeom prst="rect">
            <a:avLst/>
          </a:prstGeom>
          <a:solidFill>
            <a:srgbClr val="447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grpSp>
        <p:nvGrpSpPr>
          <p:cNvPr id="10243" name="Skupina 2"/>
          <p:cNvGrpSpPr>
            <a:grpSpLocks/>
          </p:cNvGrpSpPr>
          <p:nvPr/>
        </p:nvGrpSpPr>
        <p:grpSpPr bwMode="auto">
          <a:xfrm>
            <a:off x="0" y="0"/>
            <a:ext cx="1547813" cy="1892300"/>
            <a:chOff x="-1" y="294129"/>
            <a:chExt cx="2154850" cy="3136296"/>
          </a:xfrm>
        </p:grpSpPr>
        <p:pic>
          <p:nvPicPr>
            <p:cNvPr id="1025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294129"/>
              <a:ext cx="2141819" cy="548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6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842810"/>
              <a:ext cx="2154848" cy="2232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7" name="PoljeZBesedilom 5"/>
            <p:cNvSpPr txBox="1">
              <a:spLocks noChangeArrowheads="1"/>
            </p:cNvSpPr>
            <p:nvPr/>
          </p:nvSpPr>
          <p:spPr bwMode="auto">
            <a:xfrm>
              <a:off x="0" y="2996952"/>
              <a:ext cx="2123727" cy="4334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sl-SI" sz="600" b="1">
                  <a:solidFill>
                    <a:srgbClr val="7FA0AF"/>
                  </a:solidFill>
                </a:rPr>
                <a:t>The Grundtvig Multilateral Project</a:t>
              </a:r>
            </a:p>
            <a:p>
              <a:pPr algn="r"/>
              <a:r>
                <a:rPr lang="sl-SI" sz="500">
                  <a:solidFill>
                    <a:srgbClr val="7FA0AF"/>
                  </a:solidFill>
                </a:rPr>
                <a:t>Ljubljana,  Slovenia 29. 5. – 3. 6. 2011</a:t>
              </a:r>
            </a:p>
          </p:txBody>
        </p:sp>
      </p:grpSp>
      <p:cxnSp>
        <p:nvCxnSpPr>
          <p:cNvPr id="7" name="Raven konektor 6"/>
          <p:cNvCxnSpPr/>
          <p:nvPr/>
        </p:nvCxnSpPr>
        <p:spPr>
          <a:xfrm>
            <a:off x="1403350" y="1689100"/>
            <a:ext cx="6192838" cy="111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5" name="Slika 7" descr="logo_JSKD_cr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5688" y="620713"/>
            <a:ext cx="1430337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avokotnik 8"/>
          <p:cNvSpPr/>
          <p:nvPr/>
        </p:nvSpPr>
        <p:spPr>
          <a:xfrm>
            <a:off x="0" y="1916113"/>
            <a:ext cx="1535113" cy="494188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1024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" y="5732463"/>
            <a:ext cx="135413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060575"/>
            <a:ext cx="14605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141663"/>
            <a:ext cx="14763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950" y="4581525"/>
            <a:ext cx="1347788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7"/>
          <p:cNvSpPr txBox="1">
            <a:spLocks noChangeArrowheads="1"/>
          </p:cNvSpPr>
          <p:nvPr/>
        </p:nvSpPr>
        <p:spPr>
          <a:xfrm>
            <a:off x="1763713" y="269875"/>
            <a:ext cx="6910387" cy="998538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l-SI" sz="2800" b="1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sl-SI" sz="3600" b="1" dirty="0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AMATEO</a:t>
            </a:r>
            <a:endParaRPr lang="en-US" sz="4400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</p:txBody>
      </p:sp>
      <p:sp>
        <p:nvSpPr>
          <p:cNvPr id="15" name="Rectangle 6"/>
          <p:cNvSpPr txBox="1">
            <a:spLocks noChangeArrowheads="1"/>
          </p:cNvSpPr>
          <p:nvPr/>
        </p:nvSpPr>
        <p:spPr>
          <a:xfrm>
            <a:off x="468313" y="549275"/>
            <a:ext cx="8915400" cy="23622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latin typeface="Tahoma" pitchFamily="34" charset="0"/>
                <a:ea typeface="+mj-ea"/>
                <a:cs typeface="+mj-cs"/>
              </a:rPr>
              <a:t/>
            </a:r>
            <a:br>
              <a:rPr lang="en-US" sz="3600" b="1" dirty="0">
                <a:latin typeface="Tahoma" pitchFamily="34" charset="0"/>
                <a:ea typeface="+mj-ea"/>
                <a:cs typeface="+mj-cs"/>
              </a:rPr>
            </a:br>
            <a:endParaRPr lang="en-US" sz="3600" b="1" dirty="0">
              <a:latin typeface="Tahoma" pitchFamily="34" charset="0"/>
              <a:ea typeface="+mj-ea"/>
              <a:cs typeface="+mj-cs"/>
            </a:endParaRPr>
          </a:p>
        </p:txBody>
      </p:sp>
      <p:sp>
        <p:nvSpPr>
          <p:cNvPr id="19" name="Ograda vsebine 18"/>
          <p:cNvSpPr>
            <a:spLocks noGrp="1"/>
          </p:cNvSpPr>
          <p:nvPr>
            <p:ph idx="1"/>
          </p:nvPr>
        </p:nvSpPr>
        <p:spPr>
          <a:xfrm>
            <a:off x="1619672" y="1916832"/>
            <a:ext cx="7067128" cy="4209331"/>
          </a:xfrm>
        </p:spPr>
        <p:txBody>
          <a:bodyPr/>
          <a:lstStyle/>
          <a:p>
            <a:r>
              <a:rPr lang="sl-SI" i="1" dirty="0" smtClean="0"/>
              <a:t>ENVAA – </a:t>
            </a:r>
            <a:r>
              <a:rPr lang="sl-SI" i="1" dirty="0" err="1" smtClean="0"/>
              <a:t>European</a:t>
            </a:r>
            <a:r>
              <a:rPr lang="sl-SI" i="1" dirty="0" smtClean="0"/>
              <a:t> </a:t>
            </a:r>
            <a:r>
              <a:rPr lang="sl-SI" i="1" dirty="0" err="1" smtClean="0"/>
              <a:t>network</a:t>
            </a:r>
            <a:r>
              <a:rPr lang="sl-SI" i="1" dirty="0" smtClean="0"/>
              <a:t> </a:t>
            </a:r>
            <a:r>
              <a:rPr lang="sl-SI" i="1" dirty="0" err="1" smtClean="0"/>
              <a:t>for</a:t>
            </a:r>
            <a:r>
              <a:rPr lang="sl-SI" i="1" dirty="0" smtClean="0"/>
              <a:t> </a:t>
            </a:r>
            <a:r>
              <a:rPr lang="sl-SI" i="1" dirty="0" err="1" smtClean="0"/>
              <a:t>Voluntary</a:t>
            </a:r>
            <a:r>
              <a:rPr lang="sl-SI" i="1" dirty="0" smtClean="0"/>
              <a:t> / </a:t>
            </a:r>
            <a:r>
              <a:rPr lang="sl-SI" i="1" dirty="0" err="1" smtClean="0"/>
              <a:t>Amateur</a:t>
            </a:r>
            <a:r>
              <a:rPr lang="sl-SI" i="1" dirty="0" smtClean="0"/>
              <a:t> </a:t>
            </a:r>
            <a:r>
              <a:rPr lang="sl-SI" i="1" dirty="0" err="1" smtClean="0"/>
              <a:t>Arts</a:t>
            </a:r>
            <a:endParaRPr lang="sl-SI" i="1" dirty="0" smtClean="0"/>
          </a:p>
          <a:p>
            <a:r>
              <a:rPr lang="sl-SI" i="1" dirty="0" smtClean="0"/>
              <a:t>AMATEO – </a:t>
            </a:r>
            <a:r>
              <a:rPr lang="sl-SI" i="1" dirty="0" err="1" smtClean="0"/>
              <a:t>European</a:t>
            </a:r>
            <a:r>
              <a:rPr lang="sl-SI" i="1" dirty="0" smtClean="0"/>
              <a:t> </a:t>
            </a:r>
            <a:r>
              <a:rPr lang="sl-SI" i="1" dirty="0" err="1" smtClean="0"/>
              <a:t>network</a:t>
            </a:r>
            <a:r>
              <a:rPr lang="sl-SI" i="1" dirty="0" smtClean="0"/>
              <a:t> </a:t>
            </a:r>
            <a:r>
              <a:rPr lang="sl-SI" i="1" dirty="0" err="1" smtClean="0"/>
              <a:t>for</a:t>
            </a:r>
            <a:r>
              <a:rPr lang="sl-SI" i="1" dirty="0" smtClean="0"/>
              <a:t> </a:t>
            </a:r>
            <a:r>
              <a:rPr lang="sl-SI" i="1" dirty="0" err="1" smtClean="0"/>
              <a:t>active</a:t>
            </a:r>
            <a:r>
              <a:rPr lang="sl-SI" i="1" dirty="0" smtClean="0"/>
              <a:t> </a:t>
            </a:r>
            <a:r>
              <a:rPr lang="sl-SI" i="1" dirty="0" err="1" smtClean="0"/>
              <a:t>participation</a:t>
            </a:r>
            <a:r>
              <a:rPr lang="sl-SI" i="1" dirty="0" smtClean="0"/>
              <a:t> in </a:t>
            </a:r>
            <a:r>
              <a:rPr lang="sl-SI" i="1" dirty="0" err="1" smtClean="0"/>
              <a:t>cultural</a:t>
            </a:r>
            <a:r>
              <a:rPr lang="sl-SI" i="1" dirty="0" smtClean="0"/>
              <a:t> </a:t>
            </a:r>
            <a:r>
              <a:rPr lang="sl-SI" i="1" dirty="0" err="1" smtClean="0"/>
              <a:t>activities</a:t>
            </a:r>
            <a:endParaRPr lang="sl-SI" i="1" dirty="0" smtClean="0"/>
          </a:p>
          <a:p>
            <a:endParaRPr lang="sl-SI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476375" y="0"/>
            <a:ext cx="7667625" cy="1700213"/>
          </a:xfrm>
          <a:prstGeom prst="rect">
            <a:avLst/>
          </a:prstGeom>
          <a:solidFill>
            <a:srgbClr val="447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grpSp>
        <p:nvGrpSpPr>
          <p:cNvPr id="11267" name="Skupina 2"/>
          <p:cNvGrpSpPr>
            <a:grpSpLocks/>
          </p:cNvGrpSpPr>
          <p:nvPr/>
        </p:nvGrpSpPr>
        <p:grpSpPr bwMode="auto">
          <a:xfrm>
            <a:off x="0" y="0"/>
            <a:ext cx="1547813" cy="1892300"/>
            <a:chOff x="-1" y="294129"/>
            <a:chExt cx="2154850" cy="3136296"/>
          </a:xfrm>
        </p:grpSpPr>
        <p:pic>
          <p:nvPicPr>
            <p:cNvPr id="1127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294129"/>
              <a:ext cx="2141819" cy="548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8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" y="842810"/>
              <a:ext cx="2154848" cy="2232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81" name="PoljeZBesedilom 5"/>
            <p:cNvSpPr txBox="1">
              <a:spLocks noChangeArrowheads="1"/>
            </p:cNvSpPr>
            <p:nvPr/>
          </p:nvSpPr>
          <p:spPr bwMode="auto">
            <a:xfrm>
              <a:off x="0" y="2996952"/>
              <a:ext cx="2123727" cy="43347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sl-SI" sz="600" b="1">
                  <a:solidFill>
                    <a:srgbClr val="7FA0AF"/>
                  </a:solidFill>
                </a:rPr>
                <a:t>The Grundtvig Multilateral Project</a:t>
              </a:r>
            </a:p>
            <a:p>
              <a:pPr algn="r"/>
              <a:r>
                <a:rPr lang="sl-SI" sz="500">
                  <a:solidFill>
                    <a:srgbClr val="7FA0AF"/>
                  </a:solidFill>
                </a:rPr>
                <a:t>Ljubljana,  Slovenia 29. 5. – 3. 6. 2011</a:t>
              </a:r>
            </a:p>
          </p:txBody>
        </p:sp>
      </p:grpSp>
      <p:cxnSp>
        <p:nvCxnSpPr>
          <p:cNvPr id="7" name="Raven konektor 6"/>
          <p:cNvCxnSpPr/>
          <p:nvPr/>
        </p:nvCxnSpPr>
        <p:spPr>
          <a:xfrm>
            <a:off x="1403350" y="1689100"/>
            <a:ext cx="6192838" cy="111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9" name="Slika 7" descr="logo_JSKD_cr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5688" y="620713"/>
            <a:ext cx="1430337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avokotnik 8"/>
          <p:cNvSpPr/>
          <p:nvPr/>
        </p:nvSpPr>
        <p:spPr>
          <a:xfrm>
            <a:off x="0" y="1916113"/>
            <a:ext cx="1535113" cy="494188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1127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" y="5732463"/>
            <a:ext cx="135413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060575"/>
            <a:ext cx="14605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141663"/>
            <a:ext cx="14763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4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950" y="4581525"/>
            <a:ext cx="1347788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7"/>
          <p:cNvSpPr txBox="1">
            <a:spLocks noChangeArrowheads="1"/>
          </p:cNvSpPr>
          <p:nvPr/>
        </p:nvSpPr>
        <p:spPr>
          <a:xfrm>
            <a:off x="1763713" y="548679"/>
            <a:ext cx="6910387" cy="719733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3600" b="1" dirty="0" smtClean="0">
                <a:solidFill>
                  <a:schemeClr val="bg1"/>
                </a:solidFill>
                <a:latin typeface="Tahoma" charset="0"/>
                <a:ea typeface="+mj-ea"/>
                <a:cs typeface="+mj-cs"/>
              </a:rPr>
              <a:t>AMATEO</a:t>
            </a:r>
            <a:endParaRPr lang="sl-SI" sz="3600" b="1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endParaRPr lang="en-US" sz="4400" dirty="0">
              <a:solidFill>
                <a:schemeClr val="bg1"/>
              </a:solidFill>
              <a:latin typeface="Tahoma" charset="0"/>
              <a:ea typeface="+mj-ea"/>
              <a:cs typeface="+mj-cs"/>
            </a:endParaRPr>
          </a:p>
        </p:txBody>
      </p:sp>
      <p:sp>
        <p:nvSpPr>
          <p:cNvPr id="15" name="Rectangle 6"/>
          <p:cNvSpPr txBox="1">
            <a:spLocks noChangeArrowheads="1"/>
          </p:cNvSpPr>
          <p:nvPr/>
        </p:nvSpPr>
        <p:spPr>
          <a:xfrm>
            <a:off x="468313" y="549275"/>
            <a:ext cx="8915400" cy="23622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latin typeface="Tahoma" pitchFamily="34" charset="0"/>
                <a:ea typeface="+mj-ea"/>
                <a:cs typeface="+mj-cs"/>
              </a:rPr>
              <a:t/>
            </a:r>
            <a:br>
              <a:rPr lang="en-US" sz="3600" b="1" dirty="0">
                <a:latin typeface="Tahoma" pitchFamily="34" charset="0"/>
                <a:ea typeface="+mj-ea"/>
                <a:cs typeface="+mj-cs"/>
              </a:rPr>
            </a:br>
            <a:endParaRPr lang="en-US" sz="3600" b="1" dirty="0">
              <a:latin typeface="Tahoma" pitchFamily="34" charset="0"/>
              <a:ea typeface="+mj-ea"/>
              <a:cs typeface="+mj-cs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051050" y="1933575"/>
            <a:ext cx="6697663" cy="990600"/>
          </a:xfrm>
          <a:prstGeom prst="rect">
            <a:avLst/>
          </a:prstGeom>
        </p:spPr>
        <p:txBody>
          <a:bodyPr/>
          <a:lstStyle/>
          <a:p>
            <a:pPr marL="179388" indent="-179388" fontAlgn="auto">
              <a:spcAft>
                <a:spcPts val="0"/>
              </a:spcAft>
              <a:buFont typeface="Arial" pitchFamily="34" charset="0"/>
              <a:buChar char="•"/>
              <a:tabLst>
                <a:tab pos="179388" algn="l"/>
              </a:tabLst>
              <a:defRPr/>
            </a:pPr>
            <a:endParaRPr lang="en-US" sz="2000" dirty="0">
              <a:latin typeface="Tahoma" charset="0"/>
              <a:ea typeface="+mj-ea"/>
              <a:cs typeface="+mj-cs"/>
            </a:endParaRPr>
          </a:p>
        </p:txBody>
      </p:sp>
      <p:sp>
        <p:nvSpPr>
          <p:cNvPr id="18" name="Pravokotnik 17"/>
          <p:cNvSpPr/>
          <p:nvPr/>
        </p:nvSpPr>
        <p:spPr>
          <a:xfrm>
            <a:off x="1691680" y="1762390"/>
            <a:ext cx="6984776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sl-SI" sz="2400" b="0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established</a:t>
            </a:r>
            <a:r>
              <a:rPr lang="sl-SI" sz="2400" i="1" dirty="0" smtClean="0">
                <a:latin typeface="+mj-lt"/>
              </a:rPr>
              <a:t> 2008 in Ljubljana, </a:t>
            </a:r>
            <a:r>
              <a:rPr lang="sl-SI" sz="2400" i="1" dirty="0" err="1" smtClean="0">
                <a:latin typeface="+mj-lt"/>
              </a:rPr>
              <a:t>Slovenia</a:t>
            </a:r>
            <a:r>
              <a:rPr lang="sl-SI" sz="2400" i="1" dirty="0" smtClean="0">
                <a:latin typeface="+mj-lt"/>
              </a:rPr>
              <a:t>, </a:t>
            </a:r>
            <a:r>
              <a:rPr lang="sl-SI" sz="2400" i="1" dirty="0" err="1" smtClean="0">
                <a:latin typeface="+mj-lt"/>
              </a:rPr>
              <a:t>and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formally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registered</a:t>
            </a:r>
            <a:r>
              <a:rPr lang="sl-SI" sz="2400" i="1" dirty="0" smtClean="0">
                <a:latin typeface="+mj-lt"/>
              </a:rPr>
              <a:t> as </a:t>
            </a:r>
            <a:r>
              <a:rPr lang="sl-SI" sz="2400" i="1" dirty="0" err="1" smtClean="0">
                <a:latin typeface="+mj-lt"/>
              </a:rPr>
              <a:t>an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international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organisation</a:t>
            </a:r>
            <a:r>
              <a:rPr lang="sl-SI" sz="2400" i="1" dirty="0" smtClean="0">
                <a:latin typeface="+mj-lt"/>
              </a:rPr>
              <a:t> i</a:t>
            </a:r>
            <a:r>
              <a:rPr lang="en-US" sz="2400" i="1" dirty="0" smtClean="0">
                <a:latin typeface="+mj-lt"/>
              </a:rPr>
              <a:t>n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Ghent</a:t>
            </a:r>
            <a:r>
              <a:rPr lang="sl-SI" sz="2400" i="1" dirty="0" smtClean="0">
                <a:latin typeface="+mj-lt"/>
              </a:rPr>
              <a:t>, </a:t>
            </a:r>
            <a:r>
              <a:rPr lang="sl-SI" sz="2400" i="1" dirty="0" err="1" smtClean="0">
                <a:latin typeface="+mj-lt"/>
              </a:rPr>
              <a:t>Belgium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by</a:t>
            </a:r>
            <a:r>
              <a:rPr lang="sl-SI" sz="2400" i="1" dirty="0" smtClean="0">
                <a:latin typeface="+mj-lt"/>
              </a:rPr>
              <a:t> </a:t>
            </a:r>
            <a:r>
              <a:rPr lang="en-US" sz="2400" i="1" dirty="0" smtClean="0">
                <a:latin typeface="+mj-lt"/>
              </a:rPr>
              <a:t>5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organisations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from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Belgium</a:t>
            </a:r>
            <a:r>
              <a:rPr lang="sl-SI" sz="2400" i="1" dirty="0" smtClean="0">
                <a:latin typeface="+mj-lt"/>
              </a:rPr>
              <a:t>, </a:t>
            </a:r>
            <a:r>
              <a:rPr lang="sl-SI" sz="2400" i="1" dirty="0" err="1" smtClean="0">
                <a:latin typeface="+mj-lt"/>
              </a:rPr>
              <a:t>Denmark</a:t>
            </a:r>
            <a:r>
              <a:rPr lang="sl-SI" sz="2400" i="1" dirty="0" smtClean="0">
                <a:latin typeface="+mj-lt"/>
              </a:rPr>
              <a:t>, </a:t>
            </a:r>
            <a:r>
              <a:rPr lang="sl-SI" sz="2400" i="1" dirty="0" err="1" smtClean="0">
                <a:latin typeface="+mj-lt"/>
              </a:rPr>
              <a:t>Croatia</a:t>
            </a:r>
            <a:r>
              <a:rPr lang="sl-SI" sz="2400" i="1" dirty="0" smtClean="0">
                <a:latin typeface="+mj-lt"/>
              </a:rPr>
              <a:t>, </a:t>
            </a:r>
            <a:r>
              <a:rPr lang="sl-SI" sz="2400" i="1" dirty="0" err="1" smtClean="0">
                <a:latin typeface="+mj-lt"/>
              </a:rPr>
              <a:t>Nederlands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and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Slovenia</a:t>
            </a:r>
            <a:r>
              <a:rPr lang="sl-SI" sz="2400" i="1" dirty="0" smtClean="0">
                <a:latin typeface="+mj-lt"/>
              </a:rPr>
              <a:t>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sl-SI" sz="2400" i="1" dirty="0" smtClean="0">
              <a:latin typeface="+mj-lt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Currently</a:t>
            </a:r>
            <a:r>
              <a:rPr lang="sl-SI" sz="2400" i="1" dirty="0" smtClean="0">
                <a:latin typeface="+mj-lt"/>
              </a:rPr>
              <a:t> AMATEO </a:t>
            </a:r>
            <a:r>
              <a:rPr lang="sl-SI" sz="2400" i="1" dirty="0" err="1" smtClean="0">
                <a:latin typeface="+mj-lt"/>
              </a:rPr>
              <a:t>has</a:t>
            </a:r>
            <a:r>
              <a:rPr lang="sl-SI" sz="2400" i="1" dirty="0" smtClean="0">
                <a:latin typeface="+mj-lt"/>
              </a:rPr>
              <a:t> 18 </a:t>
            </a:r>
            <a:r>
              <a:rPr lang="sl-SI" sz="2400" i="1" dirty="0" err="1" smtClean="0">
                <a:latin typeface="+mj-lt"/>
              </a:rPr>
              <a:t>member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organisations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from</a:t>
            </a:r>
            <a:r>
              <a:rPr lang="sl-SI" sz="2400" i="1" dirty="0" smtClean="0">
                <a:latin typeface="+mj-lt"/>
              </a:rPr>
              <a:t> 12 EU </a:t>
            </a:r>
            <a:r>
              <a:rPr lang="sl-SI" sz="2400" i="1" dirty="0" err="1" smtClean="0">
                <a:latin typeface="+mj-lt"/>
              </a:rPr>
              <a:t>states</a:t>
            </a:r>
            <a:r>
              <a:rPr lang="sl-SI" sz="2400" i="1" dirty="0" smtClean="0">
                <a:latin typeface="+mj-lt"/>
              </a:rPr>
              <a:t> (10 </a:t>
            </a:r>
            <a:r>
              <a:rPr lang="sl-SI" sz="2400" i="1" dirty="0" err="1" smtClean="0">
                <a:latin typeface="+mj-lt"/>
              </a:rPr>
              <a:t>members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of</a:t>
            </a:r>
            <a:r>
              <a:rPr lang="sl-SI" sz="2400" i="1" dirty="0" smtClean="0">
                <a:latin typeface="+mj-lt"/>
              </a:rPr>
              <a:t> EU </a:t>
            </a:r>
            <a:r>
              <a:rPr lang="sl-SI" sz="2400" i="1" dirty="0" err="1" smtClean="0">
                <a:latin typeface="+mj-lt"/>
              </a:rPr>
              <a:t>and</a:t>
            </a:r>
            <a:r>
              <a:rPr lang="sl-SI" sz="2400" i="1" dirty="0" smtClean="0">
                <a:latin typeface="+mj-lt"/>
              </a:rPr>
              <a:t> 2 </a:t>
            </a:r>
            <a:r>
              <a:rPr lang="sl-SI" sz="2400" i="1" dirty="0" err="1" smtClean="0">
                <a:latin typeface="+mj-lt"/>
              </a:rPr>
              <a:t>candidates</a:t>
            </a:r>
            <a:r>
              <a:rPr lang="sl-SI" sz="2400" i="1" dirty="0" smtClean="0">
                <a:latin typeface="+mj-lt"/>
              </a:rPr>
              <a:t>)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sl-SI" sz="2400" i="1" dirty="0" smtClean="0">
              <a:latin typeface="+mj-lt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Member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organisations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of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Amateo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can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be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national</a:t>
            </a:r>
            <a:r>
              <a:rPr lang="sl-SI" sz="2400" i="1" dirty="0" smtClean="0">
                <a:latin typeface="+mj-lt"/>
              </a:rPr>
              <a:t> or </a:t>
            </a:r>
            <a:r>
              <a:rPr lang="sl-SI" sz="2400" i="1" dirty="0" err="1" smtClean="0">
                <a:latin typeface="+mj-lt"/>
              </a:rPr>
              <a:t>state</a:t>
            </a:r>
            <a:r>
              <a:rPr lang="sl-SI" sz="2400" i="1" dirty="0" smtClean="0">
                <a:latin typeface="+mj-lt"/>
              </a:rPr>
              <a:t> or </a:t>
            </a:r>
            <a:r>
              <a:rPr lang="sl-SI" sz="2400" i="1" dirty="0" err="1" smtClean="0">
                <a:latin typeface="+mj-lt"/>
              </a:rPr>
              <a:t>minority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organisations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within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the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fields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of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theatre</a:t>
            </a:r>
            <a:r>
              <a:rPr lang="sl-SI" sz="2400" i="1" dirty="0" smtClean="0">
                <a:latin typeface="+mj-lt"/>
              </a:rPr>
              <a:t>, </a:t>
            </a:r>
            <a:r>
              <a:rPr lang="sl-SI" sz="2400" i="1" dirty="0" err="1" smtClean="0">
                <a:latin typeface="+mj-lt"/>
              </a:rPr>
              <a:t>music</a:t>
            </a:r>
            <a:r>
              <a:rPr lang="sl-SI" sz="2400" i="1" dirty="0" smtClean="0">
                <a:latin typeface="+mj-lt"/>
              </a:rPr>
              <a:t>, </a:t>
            </a:r>
            <a:r>
              <a:rPr lang="sl-SI" sz="2400" i="1" dirty="0" err="1" smtClean="0">
                <a:latin typeface="+mj-lt"/>
              </a:rPr>
              <a:t>choirs</a:t>
            </a:r>
            <a:r>
              <a:rPr lang="sl-SI" sz="2400" i="1" dirty="0" smtClean="0">
                <a:latin typeface="+mj-lt"/>
              </a:rPr>
              <a:t>, </a:t>
            </a:r>
            <a:r>
              <a:rPr lang="sl-SI" sz="2400" i="1" dirty="0" err="1" smtClean="0">
                <a:latin typeface="+mj-lt"/>
              </a:rPr>
              <a:t>arts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and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crafts</a:t>
            </a:r>
            <a:r>
              <a:rPr lang="sl-SI" sz="2400" i="1" dirty="0" smtClean="0">
                <a:latin typeface="+mj-lt"/>
              </a:rPr>
              <a:t>, film, dance, </a:t>
            </a:r>
            <a:r>
              <a:rPr lang="sl-SI" sz="2400" i="1" dirty="0" err="1" smtClean="0">
                <a:latin typeface="+mj-lt"/>
              </a:rPr>
              <a:t>etc</a:t>
            </a:r>
            <a:r>
              <a:rPr lang="sl-SI" sz="2400" i="1" dirty="0" smtClean="0">
                <a:latin typeface="+mj-lt"/>
              </a:rPr>
              <a:t>, </a:t>
            </a:r>
            <a:r>
              <a:rPr lang="sl-SI" sz="2400" i="1" dirty="0" err="1" smtClean="0">
                <a:latin typeface="+mj-lt"/>
              </a:rPr>
              <a:t>and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also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community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arts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and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sociocultural</a:t>
            </a:r>
            <a:r>
              <a:rPr lang="sl-SI" sz="2400" i="1" dirty="0" smtClean="0">
                <a:latin typeface="+mj-lt"/>
              </a:rPr>
              <a:t> </a:t>
            </a:r>
            <a:r>
              <a:rPr lang="sl-SI" sz="2400" i="1" dirty="0" err="1" smtClean="0">
                <a:latin typeface="+mj-lt"/>
              </a:rPr>
              <a:t>activities</a:t>
            </a:r>
            <a:endParaRPr lang="sl-SI" sz="24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 algn="ctr" fontAlgn="auto">
          <a:spcAft>
            <a:spcPts val="0"/>
          </a:spcAft>
          <a:defRPr sz="4400" b="1" dirty="0">
            <a:latin typeface="Tahoma" charset="0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</TotalTime>
  <Words>611</Words>
  <Application>Microsoft Office PowerPoint</Application>
  <PresentationFormat>Skærmshow (4:3)</PresentationFormat>
  <Paragraphs>103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11</vt:i4>
      </vt:variant>
    </vt:vector>
  </HeadingPairs>
  <TitlesOfParts>
    <vt:vector size="12" baseType="lpstr">
      <vt:lpstr>Officeova tema</vt:lpstr>
      <vt:lpstr>Dias nummer 1</vt:lpstr>
      <vt:lpstr>Dias nummer 2</vt:lpstr>
      <vt:lpstr>Dias nummer 3</vt:lpstr>
      <vt:lpstr>Dias nummer 4</vt:lpstr>
      <vt:lpstr>Dias nummer 5</vt:lpstr>
      <vt:lpstr>Dias nummer 6</vt:lpstr>
      <vt:lpstr>Dias nummer 7</vt:lpstr>
      <vt:lpstr>Dias nummer 8</vt:lpstr>
      <vt:lpstr>Dias nummer 9</vt:lpstr>
      <vt:lpstr>Dias nummer 10</vt:lpstr>
      <vt:lpstr>Dias nummer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Marjeta Pečarič</dc:creator>
  <cp:lastModifiedBy>hans</cp:lastModifiedBy>
  <cp:revision>27</cp:revision>
  <dcterms:created xsi:type="dcterms:W3CDTF">2011-05-27T09:55:41Z</dcterms:created>
  <dcterms:modified xsi:type="dcterms:W3CDTF">2011-06-16T12:28:47Z</dcterms:modified>
</cp:coreProperties>
</file>