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3"/>
  </p:notesMasterIdLst>
  <p:sldIdLst>
    <p:sldId id="257" r:id="rId2"/>
    <p:sldId id="303" r:id="rId3"/>
    <p:sldId id="318" r:id="rId4"/>
    <p:sldId id="308" r:id="rId5"/>
    <p:sldId id="270" r:id="rId6"/>
    <p:sldId id="309" r:id="rId7"/>
    <p:sldId id="310" r:id="rId8"/>
    <p:sldId id="319" r:id="rId9"/>
    <p:sldId id="271" r:id="rId10"/>
    <p:sldId id="272" r:id="rId11"/>
    <p:sldId id="268" r:id="rId12"/>
    <p:sldId id="262" r:id="rId13"/>
    <p:sldId id="306" r:id="rId14"/>
    <p:sldId id="312" r:id="rId15"/>
    <p:sldId id="313" r:id="rId16"/>
    <p:sldId id="314" r:id="rId17"/>
    <p:sldId id="320" r:id="rId18"/>
    <p:sldId id="321" r:id="rId19"/>
    <p:sldId id="316" r:id="rId20"/>
    <p:sldId id="315" r:id="rId21"/>
    <p:sldId id="317" r:id="rId22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61" autoAdjust="0"/>
    <p:restoredTop sz="94714" autoAdjust="0"/>
  </p:normalViewPr>
  <p:slideViewPr>
    <p:cSldViewPr>
      <p:cViewPr varScale="1">
        <p:scale>
          <a:sx n="64" d="100"/>
          <a:sy n="64" d="100"/>
        </p:scale>
        <p:origin x="-10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dirty="0" smtClean="0"/>
            <a:t>Free person </a:t>
          </a:r>
          <a:endParaRPr lang="en-GB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dirty="0" smtClean="0"/>
            <a:t>Employee </a:t>
          </a:r>
          <a:endParaRPr lang="en-GB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dirty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Active Citizen 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dirty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en-GB" noProof="0" dirty="0" smtClean="0"/>
            <a:t>Fellow human being</a:t>
          </a:r>
          <a:endParaRPr lang="en-GB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dirty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57FDC99B-1F81-4D4D-AE77-4B5ADF41D7AC}" type="presOf" srcId="{5A0DB0E8-3A98-4E89-A4C5-C5108EE4F54C}" destId="{867A5E4C-98AE-47C6-B8B0-06DEC3FC8996}" srcOrd="0" destOrd="0" presId="urn:microsoft.com/office/officeart/2005/8/layout/radial6"/>
    <dgm:cxn modelId="{9ACC2161-6AD1-4F5C-AEA5-C6E440ADBCD8}" type="presOf" srcId="{2E31A907-91D2-4D64-8772-C6CFECC3F314}" destId="{3E916A71-C27D-480D-B444-8ACC233726E8}" srcOrd="0" destOrd="0" presId="urn:microsoft.com/office/officeart/2005/8/layout/radial6"/>
    <dgm:cxn modelId="{827A5EB0-B543-4BAB-B686-4A3B50FD4538}" type="presOf" srcId="{350A9741-3100-4AF3-AB26-274FD70E2F70}" destId="{49B7AA99-2492-4CB8-B090-4C56ECC2F77F}" srcOrd="0" destOrd="0" presId="urn:microsoft.com/office/officeart/2005/8/layout/radial6"/>
    <dgm:cxn modelId="{CA577AF0-A1C5-4E61-8F8B-16666C1FE3A1}" type="presOf" srcId="{651953BF-E26C-4821-A030-02674617FED8}" destId="{F4BA3DB0-49BB-4D0C-9FF3-9070A6E54839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34D9B785-F04A-4EC2-A8D1-1CAECCA83575}" type="presOf" srcId="{15CF9EFA-48B6-42CB-A3EF-7BC2A266F4EA}" destId="{0BF8A887-D08B-4E08-AC81-A941F73C9BCC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0A865D0E-14E8-441D-A2E1-A3421B6DCFC3}" type="presOf" srcId="{78DF6FAF-E149-4417-9E97-35DBC7662921}" destId="{DBDF2AE9-0810-432A-8950-9B548F0F01D0}" srcOrd="0" destOrd="0" presId="urn:microsoft.com/office/officeart/2005/8/layout/radial6"/>
    <dgm:cxn modelId="{C39C1C7A-F68E-486D-A55C-695829573A1F}" type="presOf" srcId="{6C704015-C61C-4A94-8CF4-168691B82BCC}" destId="{A5D1BD8F-90DF-4B06-B972-151E18787AD6}" srcOrd="0" destOrd="0" presId="urn:microsoft.com/office/officeart/2005/8/layout/radial6"/>
    <dgm:cxn modelId="{DB7CC931-5CD4-4E07-B941-57495FB658B4}" type="presOf" srcId="{15B61D40-DE9A-4CC3-ADAD-1E7E4DA5A6D1}" destId="{AE34B1C5-AE7E-4B68-95A9-5CC4A081DBBE}" srcOrd="0" destOrd="0" presId="urn:microsoft.com/office/officeart/2005/8/layout/radial6"/>
    <dgm:cxn modelId="{A3DE404B-CE14-4B58-BE55-DDBAA9D35EB4}" type="presParOf" srcId="{A5D1BD8F-90DF-4B06-B972-151E18787AD6}" destId="{F4BA3DB0-49BB-4D0C-9FF3-9070A6E54839}" srcOrd="0" destOrd="0" presId="urn:microsoft.com/office/officeart/2005/8/layout/radial6"/>
    <dgm:cxn modelId="{645FD669-6CD6-455D-BDA3-076CE428DC7E}" type="presParOf" srcId="{A5D1BD8F-90DF-4B06-B972-151E18787AD6}" destId="{867A5E4C-98AE-47C6-B8B0-06DEC3FC8996}" srcOrd="1" destOrd="0" presId="urn:microsoft.com/office/officeart/2005/8/layout/radial6"/>
    <dgm:cxn modelId="{D3953895-BC8B-4709-84DD-3D93A8FEF711}" type="presParOf" srcId="{A5D1BD8F-90DF-4B06-B972-151E18787AD6}" destId="{BFA0493C-2B13-4FC5-B793-BD9F42BC12AD}" srcOrd="2" destOrd="0" presId="urn:microsoft.com/office/officeart/2005/8/layout/radial6"/>
    <dgm:cxn modelId="{2B5C80AB-8A0E-4CAC-BFE7-0B2557E1F056}" type="presParOf" srcId="{A5D1BD8F-90DF-4B06-B972-151E18787AD6}" destId="{49B7AA99-2492-4CB8-B090-4C56ECC2F77F}" srcOrd="3" destOrd="0" presId="urn:microsoft.com/office/officeart/2005/8/layout/radial6"/>
    <dgm:cxn modelId="{C3CE31AC-2436-414D-BF94-C3CB86081590}" type="presParOf" srcId="{A5D1BD8F-90DF-4B06-B972-151E18787AD6}" destId="{AE34B1C5-AE7E-4B68-95A9-5CC4A081DBBE}" srcOrd="4" destOrd="0" presId="urn:microsoft.com/office/officeart/2005/8/layout/radial6"/>
    <dgm:cxn modelId="{F813605D-6EB4-400B-83ED-042457B09E4F}" type="presParOf" srcId="{A5D1BD8F-90DF-4B06-B972-151E18787AD6}" destId="{6FA0EAE6-24E5-462F-8A29-E76609F4E42E}" srcOrd="5" destOrd="0" presId="urn:microsoft.com/office/officeart/2005/8/layout/radial6"/>
    <dgm:cxn modelId="{D93F2ECA-7AC8-48D4-8797-58ACEA9378C5}" type="presParOf" srcId="{A5D1BD8F-90DF-4B06-B972-151E18787AD6}" destId="{DBDF2AE9-0810-432A-8950-9B548F0F01D0}" srcOrd="6" destOrd="0" presId="urn:microsoft.com/office/officeart/2005/8/layout/radial6"/>
    <dgm:cxn modelId="{B065E937-D42E-40AF-8944-FBFBC32D4D22}" type="presParOf" srcId="{A5D1BD8F-90DF-4B06-B972-151E18787AD6}" destId="{0BF8A887-D08B-4E08-AC81-A941F73C9BCC}" srcOrd="7" destOrd="0" presId="urn:microsoft.com/office/officeart/2005/8/layout/radial6"/>
    <dgm:cxn modelId="{BB27C275-21A5-45B4-B7D1-C2A800C988D3}" type="presParOf" srcId="{A5D1BD8F-90DF-4B06-B972-151E18787AD6}" destId="{78E330B0-EC5D-4B91-862B-538DB161B6A5}" srcOrd="8" destOrd="0" presId="urn:microsoft.com/office/officeart/2005/8/layout/radial6"/>
    <dgm:cxn modelId="{0C4195A8-0CA9-4C7D-B67E-97A28C66FD08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smtClean="0"/>
            <a:t>Employee </a:t>
          </a:r>
          <a:endParaRPr lang="en-GB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smtClean="0"/>
            <a:t>Client</a:t>
          </a:r>
          <a:endParaRPr lang="en-GB" noProof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Consumer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91032908-F3F7-4B5A-9D17-A00B2F067022}" type="presOf" srcId="{6C704015-C61C-4A94-8CF4-168691B82BCC}" destId="{A5D1BD8F-90DF-4B06-B972-151E18787AD6}" srcOrd="0" destOrd="0" presId="urn:microsoft.com/office/officeart/2005/8/layout/radial6"/>
    <dgm:cxn modelId="{FE49AC08-2FB1-4738-BB87-566ECF2978A1}" type="presOf" srcId="{78DF6FAF-E149-4417-9E97-35DBC7662921}" destId="{DBDF2AE9-0810-432A-8950-9B548F0F01D0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86B3D0D1-DC66-49E4-8B87-3869B7AB2D63}" type="presOf" srcId="{15B61D40-DE9A-4CC3-ADAD-1E7E4DA5A6D1}" destId="{AE34B1C5-AE7E-4B68-95A9-5CC4A081DBBE}" srcOrd="0" destOrd="0" presId="urn:microsoft.com/office/officeart/2005/8/layout/radial6"/>
    <dgm:cxn modelId="{DE688FDD-0806-471E-AE00-7E318CF24ABC}" type="presOf" srcId="{350A9741-3100-4AF3-AB26-274FD70E2F70}" destId="{49B7AA99-2492-4CB8-B090-4C56ECC2F77F}" srcOrd="0" destOrd="0" presId="urn:microsoft.com/office/officeart/2005/8/layout/radial6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637BD553-C9B6-43B9-BF5A-60D673E659EE}" type="presOf" srcId="{651953BF-E26C-4821-A030-02674617FED8}" destId="{F4BA3DB0-49BB-4D0C-9FF3-9070A6E54839}" srcOrd="0" destOrd="0" presId="urn:microsoft.com/office/officeart/2005/8/layout/radial6"/>
    <dgm:cxn modelId="{90ABE44B-AE86-4BD5-9CB6-3179523F9258}" type="presOf" srcId="{5A0DB0E8-3A98-4E89-A4C5-C5108EE4F54C}" destId="{867A5E4C-98AE-47C6-B8B0-06DEC3FC8996}" srcOrd="0" destOrd="0" presId="urn:microsoft.com/office/officeart/2005/8/layout/radial6"/>
    <dgm:cxn modelId="{4BD149BA-430C-4163-9D04-6F518EA8DD8B}" type="presParOf" srcId="{A5D1BD8F-90DF-4B06-B972-151E18787AD6}" destId="{F4BA3DB0-49BB-4D0C-9FF3-9070A6E54839}" srcOrd="0" destOrd="0" presId="urn:microsoft.com/office/officeart/2005/8/layout/radial6"/>
    <dgm:cxn modelId="{4E30E765-F9DA-4EDA-A9D5-9C3AA771D6B0}" type="presParOf" srcId="{A5D1BD8F-90DF-4B06-B972-151E18787AD6}" destId="{867A5E4C-98AE-47C6-B8B0-06DEC3FC8996}" srcOrd="1" destOrd="0" presId="urn:microsoft.com/office/officeart/2005/8/layout/radial6"/>
    <dgm:cxn modelId="{A3F8DF3F-618B-443B-BAD8-6BAE0297961C}" type="presParOf" srcId="{A5D1BD8F-90DF-4B06-B972-151E18787AD6}" destId="{BFA0493C-2B13-4FC5-B793-BD9F42BC12AD}" srcOrd="2" destOrd="0" presId="urn:microsoft.com/office/officeart/2005/8/layout/radial6"/>
    <dgm:cxn modelId="{31465026-6CD4-4D45-8B79-707B871A4323}" type="presParOf" srcId="{A5D1BD8F-90DF-4B06-B972-151E18787AD6}" destId="{49B7AA99-2492-4CB8-B090-4C56ECC2F77F}" srcOrd="3" destOrd="0" presId="urn:microsoft.com/office/officeart/2005/8/layout/radial6"/>
    <dgm:cxn modelId="{40B0E08A-F373-4F67-A9B4-4B8F7ADE0AF3}" type="presParOf" srcId="{A5D1BD8F-90DF-4B06-B972-151E18787AD6}" destId="{AE34B1C5-AE7E-4B68-95A9-5CC4A081DBBE}" srcOrd="4" destOrd="0" presId="urn:microsoft.com/office/officeart/2005/8/layout/radial6"/>
    <dgm:cxn modelId="{46843B01-3A46-4F70-93E2-7DA7796B6E18}" type="presParOf" srcId="{A5D1BD8F-90DF-4B06-B972-151E18787AD6}" destId="{6FA0EAE6-24E5-462F-8A29-E76609F4E42E}" srcOrd="5" destOrd="0" presId="urn:microsoft.com/office/officeart/2005/8/layout/radial6"/>
    <dgm:cxn modelId="{90C15E9B-47CB-4F26-9FB0-42C3372FC41F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Free person </a:t>
          </a:r>
          <a:endParaRPr lang="en-GB" sz="2300" kern="1200" noProof="0" dirty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Employee </a:t>
          </a:r>
          <a:endParaRPr lang="en-GB" sz="12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Active Citizen </a:t>
          </a:r>
          <a:endParaRPr lang="en-GB" sz="1200" kern="1200" noProof="0" dirty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Fellow human being</a:t>
          </a:r>
          <a:endParaRPr lang="en-GB" sz="1200" kern="1200" noProof="0" dirty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smtClean="0"/>
            <a:t>Employee </a:t>
          </a:r>
          <a:endParaRPr lang="en-GB" sz="1600" kern="1200" noProof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smtClean="0"/>
            <a:t>Client</a:t>
          </a:r>
          <a:endParaRPr lang="en-GB" sz="1000" kern="1200" noProof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Consumer</a:t>
          </a:r>
          <a:endParaRPr lang="en-GB" sz="1000" kern="1200" noProof="0" dirty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27-05-2011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796136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492896"/>
            <a:ext cx="7200800" cy="3039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da-DK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GB" sz="44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 </a:t>
            </a:r>
            <a:endParaRPr lang="da-DK" sz="44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da-DK" sz="800" b="1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0" algn="ctr">
              <a:spcBef>
                <a:spcPct val="0"/>
              </a:spcBef>
            </a:pPr>
            <a:endParaRPr lang="da-DK" sz="800" b="1" dirty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0" algn="r">
              <a:spcBef>
                <a:spcPct val="0"/>
              </a:spcBef>
            </a:pPr>
            <a:r>
              <a:rPr lang="da-DK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</a:t>
            </a:r>
          </a:p>
          <a:p>
            <a:pPr lvl="0" algn="r">
              <a:spcBef>
                <a:spcPct val="0"/>
              </a:spcBef>
            </a:pPr>
            <a:endParaRPr lang="da-DK" sz="19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Hans Jørgen Vodsgaard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259632" y="188640"/>
            <a:ext cx="4680520" cy="864096"/>
          </a:xfrm>
        </p:spPr>
        <p:txBody>
          <a:bodyPr>
            <a:normAutofit/>
          </a:bodyPr>
          <a:lstStyle/>
          <a:p>
            <a:r>
              <a:rPr lang="en-GB" sz="4900" b="1" dirty="0" smtClean="0">
                <a:latin typeface="Arial" pitchFamily="34" charset="0"/>
                <a:cs typeface="Arial" pitchFamily="34" charset="0"/>
              </a:rPr>
              <a:t>LOAC </a:t>
            </a:r>
            <a:endParaRPr lang="da-DK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196752"/>
            <a:ext cx="7272808" cy="923330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227013" algn="l"/>
              </a:tabLst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pilot Grundtvig</a:t>
            </a:r>
            <a:r>
              <a:rPr kumimoji="0" lang="en-GB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course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227013" algn="l"/>
              </a:tabLst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29 May – 3 June 2011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Ljubljana, Slovenia</a:t>
            </a:r>
            <a:r>
              <a:rPr kumimoji="0" lang="da-D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Habermas – Life spheres and life roles   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2088231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Employee 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Customer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Client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Citizen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Fellowman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 / human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10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1628800"/>
            <a:ext cx="4032448" cy="295232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043608" y="1052736"/>
            <a:ext cx="4536504" cy="5279355"/>
          </a:xfrm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System </a:t>
            </a:r>
          </a:p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              Market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GB" sz="2300" b="1" dirty="0" smtClean="0">
                <a:latin typeface="Arial" pitchFamily="34" charset="0"/>
                <a:cs typeface="Arial" pitchFamily="34" charset="0"/>
              </a:rPr>
              <a:t>State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</a:t>
            </a:r>
            <a:endParaRPr lang="en-GB" sz="12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GB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   Spectator democracy 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Civil society is privatised </a:t>
            </a:r>
          </a:p>
          <a:p>
            <a:pPr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  Persons looses autonomy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Life world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634081"/>
          </a:xfrm>
        </p:spPr>
        <p:txBody>
          <a:bodyPr>
            <a:normAutofit fontScale="90000"/>
          </a:bodyPr>
          <a:lstStyle/>
          <a:p>
            <a:r>
              <a:rPr lang="en-GB" sz="3200" smtClean="0"/>
              <a:t>Habermas – The system colonises the life world</a:t>
            </a:r>
            <a:endParaRPr lang="en-GB" sz="320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1500" y="1268413"/>
            <a:ext cx="3492500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The neoliberal system  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The competition state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New public management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9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Commercialization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Instrumentalisation 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One-dimensional society </a:t>
            </a:r>
          </a:p>
          <a:p>
            <a:pPr marL="0" indent="0"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Civil society looses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     learning capacity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9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cxnSp>
        <p:nvCxnSpPr>
          <p:cNvPr id="15" name="Lige forbindelse 14"/>
          <p:cNvCxnSpPr/>
          <p:nvPr/>
        </p:nvCxnSpPr>
        <p:spPr>
          <a:xfrm rot="16200000" flipH="1">
            <a:off x="2771800" y="2852936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11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4149080"/>
            <a:ext cx="3960440" cy="1008112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Modern man – neoliberal man </a:t>
            </a:r>
            <a:endParaRPr lang="en-GB" sz="3600" dirty="0"/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12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1619672" y="544522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To find your own song </a:t>
            </a:r>
          </a:p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behind the plough </a:t>
            </a:r>
            <a:endParaRPr lang="en-GB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ekstboks 13"/>
          <p:cNvSpPr txBox="1"/>
          <p:nvPr/>
        </p:nvSpPr>
        <p:spPr>
          <a:xfrm>
            <a:off x="5940152" y="544522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To sing with the </a:t>
            </a:r>
          </a:p>
          <a:p>
            <a:r>
              <a:rPr lang="en-GB" i="1" dirty="0" smtClean="0">
                <a:latin typeface="Arial" pitchFamily="34" charset="0"/>
                <a:cs typeface="Arial" pitchFamily="34" charset="0"/>
              </a:rPr>
              <a:t>market  trends</a:t>
            </a:r>
            <a:endParaRPr lang="en-GB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An example of paradigm dispute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Answers to the </a:t>
            </a: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value of amateur art and voluntary culture  </a:t>
            </a:r>
          </a:p>
          <a:p>
            <a:pPr>
              <a:lnSpc>
                <a:spcPct val="220000"/>
              </a:lnSpc>
              <a:buNone/>
            </a:pP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On the one site – views of the amateurs and volunteers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300" dirty="0" smtClean="0">
                <a:latin typeface="Arial" pitchFamily="34" charset="0"/>
                <a:cs typeface="Arial" pitchFamily="34" charset="0"/>
              </a:rPr>
              <a:t>Personal fulfilment – the joy of the amateur 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 An end in itself , have their own meaning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Personal formation, democratic experience, social capital </a:t>
            </a:r>
          </a:p>
          <a:p>
            <a:pPr>
              <a:lnSpc>
                <a:spcPct val="230000"/>
              </a:lnSpc>
              <a:buNone/>
            </a:pP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On the other site – views of the politicians and administrators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Social policy:          Social inclusion, empowerment , integration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Health care:            Art as preventive health care 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Economic Affairs:   Creativity reserve, cultural industry, experience economy</a:t>
            </a:r>
          </a:p>
          <a:p>
            <a:pPr>
              <a:buNone/>
            </a:pPr>
            <a:r>
              <a:rPr lang="en-GB" sz="23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endParaRPr lang="en-GB" sz="2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Humanistic view on the core service (art as an goal)</a:t>
            </a:r>
          </a:p>
          <a:p>
            <a:pPr>
              <a:lnSpc>
                <a:spcPct val="110000"/>
              </a:lnSpc>
              <a:buNone/>
            </a:pP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contra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10000"/>
              </a:lnSpc>
              <a:buNone/>
            </a:pP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Instrumental view on the peripheral services (art as a mean) </a:t>
            </a:r>
            <a:endParaRPr lang="en-GB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13</a:t>
            </a:fld>
            <a:endParaRPr lang="en-GB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  <a:cs typeface="Arial" pitchFamily="34" charset="0"/>
              </a:rPr>
              <a:t>Objectives of the LOAC project</a:t>
            </a:r>
            <a:endParaRPr lang="en-GB" sz="3600" b="1" dirty="0">
              <a:latin typeface="+mn-lt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Overall aim is to promote a humanistic learning practise </a:t>
            </a:r>
          </a:p>
          <a:p>
            <a:pPr marL="0" indent="0"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with the objectives to incorporate</a:t>
            </a:r>
          </a:p>
          <a:p>
            <a:pPr marL="457200" indent="-457200">
              <a:spcBef>
                <a:spcPts val="180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1)	Broad views on learning including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“personal formation” (Bildung) 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80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2)	Perspectives of different life spheres </a:t>
            </a:r>
          </a:p>
          <a:p>
            <a:pPr marL="457200" indent="-457200">
              <a:spcBef>
                <a:spcPts val="180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3)	Priorities of EUs main goals of learning</a:t>
            </a:r>
          </a:p>
          <a:p>
            <a:pPr marL="457200" indent="-457200">
              <a:spcBef>
                <a:spcPts val="1800"/>
              </a:spcBef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4)	Focus on cross border values (European, cosmopolitan, universal) </a:t>
            </a:r>
          </a:p>
          <a:p>
            <a:pPr marL="342900" indent="-342900">
              <a:buNone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None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The pedagogical methodological approach is </a:t>
            </a:r>
          </a:p>
          <a:p>
            <a:pPr marL="342900" indent="-342900"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curriculum as context</a:t>
            </a:r>
            <a:endParaRPr lang="da-DK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three learning dimensions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broad view on learning including three dimensions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Personal formation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Knowledge &amp; skills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Competences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three dimensions are interrelated .</a:t>
            </a:r>
          </a:p>
          <a:p>
            <a:pPr marL="406800" lvl="1" indent="-36000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 Their importance will vary in different contexts  </a:t>
            </a:r>
          </a:p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 smtClean="0"/>
              <a:t>five life </a:t>
            </a:r>
            <a:r>
              <a:rPr lang="en-GB" sz="3600" b="1" dirty="0" smtClean="0"/>
              <a:t>spheres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666978"/>
            <a:ext cx="712879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>
              <a:spcBef>
                <a:spcPts val="18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quality of a learning activity depend on its value for the five main life spheres:  </a:t>
            </a:r>
          </a:p>
          <a:p>
            <a:pPr marL="406800" lvl="1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The personal existential sphere (as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autonome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person)</a:t>
            </a:r>
          </a:p>
          <a:p>
            <a:pPr marL="406800" lvl="1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private and civic sphere (as fellow human being)</a:t>
            </a:r>
          </a:p>
          <a:p>
            <a:pPr marL="406800" lvl="1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public sphere (as active citizen)</a:t>
            </a:r>
          </a:p>
          <a:p>
            <a:pPr marL="406800" lvl="1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work life ( as employee) </a:t>
            </a:r>
          </a:p>
          <a:p>
            <a:pPr marL="406800" lvl="1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formal educational system (as student)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Priority of EUs main goals of learning</a:t>
            </a:r>
            <a:endParaRPr lang="en-GB" sz="3200" b="1" dirty="0">
              <a:latin typeface="+mn-lt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EU’s five main goals of learning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employability 				(system world)	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active citizenship and personal fulfilment	(life world)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social inclusion and cultural cohesion 	(both worlds)</a:t>
            </a: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10800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value of these aims varies in </a:t>
            </a:r>
          </a:p>
          <a:p>
            <a:pPr marL="10800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two worlds and their different life spheres</a:t>
            </a:r>
          </a:p>
          <a:p>
            <a:pPr marL="10800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Focus on cross border values</a:t>
            </a:r>
            <a:endParaRPr lang="en-GB" sz="3200" b="1" dirty="0">
              <a:latin typeface="+mn-lt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Clarify the degree of cross-border learning outcome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your amateur art or voluntary culture: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Is the main outcome</a:t>
            </a:r>
          </a:p>
          <a:p>
            <a:pPr marL="360000" indent="-360000"/>
            <a:r>
              <a:rPr lang="en-GB" sz="2000" dirty="0" smtClean="0">
                <a:latin typeface="Arial" pitchFamily="34" charset="0"/>
                <a:cs typeface="Arial" pitchFamily="34" charset="0"/>
              </a:rPr>
              <a:t>To promote a national identity (e.g. Danish Culture) </a:t>
            </a:r>
          </a:p>
          <a:p>
            <a:pPr marL="360000" indent="-360000"/>
            <a:r>
              <a:rPr lang="en-GB" sz="2000" dirty="0" smtClean="0">
                <a:latin typeface="Arial" pitchFamily="34" charset="0"/>
                <a:cs typeface="Arial" pitchFamily="34" charset="0"/>
              </a:rPr>
              <a:t>To promote a European identity and common culture</a:t>
            </a:r>
          </a:p>
          <a:p>
            <a:pPr marL="360000" indent="-360000"/>
            <a:r>
              <a:rPr lang="en-GB" sz="2000" dirty="0" smtClean="0">
                <a:latin typeface="Arial" pitchFamily="34" charset="0"/>
                <a:cs typeface="Arial" pitchFamily="34" charset="0"/>
              </a:rPr>
              <a:t>To promote a cosmopolitan identity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Is the essence of art based learning</a:t>
            </a:r>
          </a:p>
          <a:p>
            <a:pPr marL="360000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support specific subcultures, class culture, religious cultures, national cultures</a:t>
            </a:r>
          </a:p>
          <a:p>
            <a:pPr marL="360000" indent="-3600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or to build bridges to universal modern human and democratic values.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double </a:t>
            </a:r>
            <a:r>
              <a:rPr lang="en-GB" sz="3600" b="1" dirty="0" smtClean="0"/>
              <a:t>online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One tool for the learners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o validate their own learning profile and outcome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Another tool for the learning providers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clarify their own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goals and priorities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for the learning activity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o validate the outcome for a group of learners (e.g.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class)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o compare the learners outcome with the schools goals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the agenda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EU Commission’s </a:t>
            </a: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Memorandum on lifelong learning, 2000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long</a:t>
            </a:r>
          </a:p>
          <a:p>
            <a:pPr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From cradle to grave </a:t>
            </a:r>
          </a:p>
          <a:p>
            <a:pPr>
              <a:spcBef>
                <a:spcPts val="0"/>
              </a:spcBef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Life wide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Non-formal learning </a:t>
            </a:r>
          </a:p>
          <a:p>
            <a:pPr>
              <a:spcBef>
                <a:spcPts val="0"/>
              </a:spcBef>
              <a:buClrTx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Informal learning  </a:t>
            </a: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</a:t>
            </a:r>
            <a:r>
              <a:rPr lang="en-GB" sz="3200" b="1" dirty="0" smtClean="0"/>
              <a:t>purpose of </a:t>
            </a:r>
            <a:r>
              <a:rPr lang="en-GB" sz="3200" b="1" dirty="0" smtClean="0"/>
              <a:t>the </a:t>
            </a:r>
            <a:r>
              <a:rPr lang="en-GB" sz="3200" b="1" dirty="0" smtClean="0"/>
              <a:t>double tool</a:t>
            </a:r>
            <a:br>
              <a:rPr lang="en-GB" sz="3200" b="1" dirty="0" smtClean="0"/>
            </a:br>
            <a:r>
              <a:rPr lang="en-GB" sz="3200" b="1" dirty="0" smtClean="0"/>
              <a:t>in amateur art and voluntary culture</a:t>
            </a:r>
            <a:r>
              <a:rPr lang="en-GB" sz="3200" b="1" dirty="0" smtClean="0"/>
              <a:t> 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Focus on the learning dimension for learners and providers 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learners to document their learning profile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organisations to evaluate their learning activities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Collect cross-border data on learning outcome for research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</a:t>
            </a:r>
            <a:r>
              <a:rPr lang="en-GB" sz="2800" dirty="0" smtClean="0"/>
              <a:t>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21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Lifelong Learning – an old concept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340768"/>
            <a:ext cx="6520768" cy="5149552"/>
          </a:xfrm>
        </p:spPr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ts val="12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Ancient Greeks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 </a:t>
            </a:r>
          </a:p>
          <a:p>
            <a:pPr marL="0" indent="-360000" algn="just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Socrates (</a:t>
            </a:r>
            <a:r>
              <a:rPr lang="en-US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469 –399 BC)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Italian renaissance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Leonardo </a:t>
            </a:r>
            <a:r>
              <a:rPr lang="en-GB" sz="2200" dirty="0" err="1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Vinci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(1452 - 1519)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Dutch Humanism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Erasmus of Rotterdam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(1466 - 1536)</a:t>
            </a: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French Enlightenment 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Comenius (Czech)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(1592 –1670) 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German neo-humanism </a:t>
            </a:r>
            <a:r>
              <a:rPr lang="en-GB" sz="28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	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Humboldt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 (1767 - 1835)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ts val="1800"/>
              </a:spcBef>
              <a:spcAft>
                <a:spcPct val="0"/>
              </a:spcAft>
              <a:buClrTx/>
              <a:buSzTx/>
              <a:buNone/>
              <a:tabLst>
                <a:tab pos="227013" algn="l"/>
                <a:tab pos="454025" algn="l"/>
              </a:tabLst>
            </a:pPr>
            <a:r>
              <a:rPr lang="en-GB" sz="26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Danish liberal adult education </a:t>
            </a:r>
          </a:p>
          <a:p>
            <a:pPr marL="0" lvl="0" indent="-360000" algn="just" eaLnBrk="0" fontAlgn="base" hangingPunct="0"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227013" algn="l"/>
                <a:tab pos="454025" algn="l"/>
              </a:tabLst>
            </a:pPr>
            <a:r>
              <a:rPr lang="en-GB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Grundtvig  </a:t>
            </a:r>
            <a:r>
              <a:rPr lang="da-DK" sz="2200" dirty="0" smtClean="0">
                <a:solidFill>
                  <a:srgbClr val="221E1F"/>
                </a:solidFill>
                <a:latin typeface="Arial" pitchFamily="34" charset="0"/>
                <a:ea typeface="Calibri" pitchFamily="34" charset="0"/>
                <a:cs typeface="Berater Copy" charset="0"/>
              </a:rPr>
              <a:t>(1783 - 1872)</a:t>
            </a:r>
            <a:endParaRPr lang="da-DK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– modern time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John Dewey: Democracy and Education, 1916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Eduard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Lindman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Meaning of Adult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 Education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, 1926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Basil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Yeaxlee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Lifelong Education, 1929</a:t>
            </a:r>
          </a:p>
          <a:p>
            <a:pPr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Universal Declaration of Human Rights, 1948 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26.</a:t>
            </a:r>
          </a:p>
          <a:p>
            <a:pPr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Education shall be directed to the full development of the human personality and to the strengthening of respect for human rights and fundamental freedoms</a:t>
            </a:r>
          </a:p>
          <a:p>
            <a:pPr marL="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Article 27</a:t>
            </a:r>
          </a:p>
          <a:p>
            <a:pPr marL="360000" indent="0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Everyone has the right freely to participate in the cultural life of the community, to enjoy the arts and to share in scientific advancement and its benefits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19672" y="274639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effectLst/>
              </a:rPr>
              <a:t> </a:t>
            </a:r>
            <a:r>
              <a:rPr lang="en-GB" sz="4000" dirty="0" smtClean="0">
                <a:effectLst/>
              </a:rPr>
              <a:t>Paradigm struggle </a:t>
            </a:r>
            <a:endParaRPr lang="en-GB" sz="40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91680" y="1241376"/>
            <a:ext cx="7056784" cy="528396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introduced ”lifelong learning” i 1970’ies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Access to knowledge and culture as a human right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Learning for human and democratic development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 humanistic paradigm</a:t>
            </a:r>
          </a:p>
          <a:p>
            <a:pPr>
              <a:lnSpc>
                <a:spcPct val="25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promoted ”lifelong learning” i 1980’ies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Qualification for competiveness on the global market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Learning as an investment in “human capital”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economic-instrumental paradigm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GB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GB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UNESCO: United 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Nations Educational, Scientific and Cultural Organization</a:t>
            </a: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OECD: Organisation 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>Lifelong Learning on EU’s agenda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980728"/>
            <a:ext cx="7674056" cy="561662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a-DK" sz="6200" i="1" dirty="0" smtClean="0">
                <a:latin typeface="Arial" pitchFamily="34" charset="0"/>
                <a:cs typeface="Arial" pitchFamily="34" charset="0"/>
              </a:rPr>
              <a:t>The new meta-narrative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Commission: White Paper, 1993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Growth, Competitiveness and Employment. Challenges and Pathways to the 21th Century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.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Commission: White paper, 1996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Teaching and Learning. Towards the Learning Society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Council: Luxemburg declaration, 1997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The European employment strategy included the definition of lifelong learning,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Council: Lisbon strategy, March 2000  </a:t>
            </a:r>
          </a:p>
          <a:p>
            <a:pPr>
              <a:lnSpc>
                <a:spcPct val="120000"/>
              </a:lnSpc>
              <a:spcBef>
                <a:spcPts val="3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European Union shall become the most competitive and dynamic knowledge-based society in the world.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EU Commission, </a:t>
            </a: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	Memorandum on Lifelong Learning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, Nov 2000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 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Communication: Making a European area for lifelong learning, 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Nov 2001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The Parliament and the Council, December 2006 </a:t>
            </a:r>
          </a:p>
          <a:p>
            <a:pPr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200" i="1" dirty="0" smtClean="0">
                <a:latin typeface="Arial" pitchFamily="34" charset="0"/>
                <a:cs typeface="Arial" pitchFamily="34" charset="0"/>
              </a:rPr>
              <a:t>The European reference framework on key competences for lifelong learning, </a:t>
            </a:r>
            <a:endParaRPr lang="da-DK" sz="42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Implementation of Lifelong learning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New legislation in EU and member states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EU, for example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Lifelong learning programme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Culture programme *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 the Nordic Baltic region, for example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Nordplus 	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Fond 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Nordic Culture Point </a:t>
            </a:r>
          </a:p>
          <a:p>
            <a:pPr>
              <a:spcBef>
                <a:spcPts val="0"/>
              </a:spcBef>
              <a:buClrTx/>
              <a:buNone/>
            </a:pPr>
            <a:endParaRPr lang="da-DK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endParaRPr lang="en-GB" sz="1500" dirty="0" smtClean="0">
              <a:latin typeface="Arial" pitchFamily="34" charset="0"/>
              <a:cs typeface="Arial" pitchFamily="34" charset="0"/>
            </a:endParaRPr>
          </a:p>
          <a:p>
            <a:pPr marL="108000" indent="0">
              <a:spcBef>
                <a:spcPts val="0"/>
              </a:spcBef>
              <a:buClrTx/>
              <a:buNone/>
            </a:pPr>
            <a:r>
              <a:rPr lang="en-GB" sz="1500" dirty="0" smtClean="0">
                <a:latin typeface="Arial" pitchFamily="34" charset="0"/>
                <a:cs typeface="Arial" pitchFamily="34" charset="0"/>
              </a:rPr>
              <a:t>*) Culture as a catalyst for creativity in the framework of the </a:t>
            </a:r>
            <a:r>
              <a:rPr lang="en-GB" sz="1500" u="sng" dirty="0" smtClean="0">
                <a:latin typeface="Arial" pitchFamily="34" charset="0"/>
                <a:cs typeface="Arial" pitchFamily="34" charset="0"/>
              </a:rPr>
              <a:t>Lisbon Strategy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 for growth and jobs. </a:t>
            </a:r>
            <a:endParaRPr lang="en-GB" sz="15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Inner tensions </a:t>
            </a:r>
            <a:br>
              <a:rPr lang="en-GB" sz="3600" dirty="0" smtClean="0"/>
            </a:br>
            <a:r>
              <a:rPr lang="en-GB" sz="3600" dirty="0" smtClean="0"/>
              <a:t>in EU’s aims of lifelong learning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     active citizenship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400" i="1" dirty="0" smtClean="0">
                <a:latin typeface="Arial" pitchFamily="34" charset="0"/>
                <a:cs typeface="Arial" pitchFamily="34" charset="0"/>
              </a:rPr>
              <a:t>Communication, 2001</a:t>
            </a:r>
            <a:r>
              <a:rPr lang="en-GB" sz="42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employability 	contra	    active citizenship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personal fulfilment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4200" dirty="0" smtClean="0">
                <a:latin typeface="Arial" pitchFamily="34" charset="0"/>
                <a:cs typeface="Arial" pitchFamily="34" charset="0"/>
              </a:rPr>
              <a:t>					    social inclusion						    cultural cohesion </a:t>
            </a:r>
            <a:endParaRPr lang="da-DK" sz="4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 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Opposite aims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instrumental aim of the system world 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the humanistic and democratic aims of the life world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3600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3600" dirty="0" smtClean="0">
              <a:latin typeface="Arial" pitchFamily="34" charset="0"/>
              <a:cs typeface="Arial" pitchFamily="34" charset="0"/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2987824" y="2204864"/>
            <a:ext cx="4032448" cy="19442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2987824" y="2060848"/>
            <a:ext cx="4608513" cy="367240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market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Democracy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Public sphere</a:t>
            </a:r>
          </a:p>
          <a:p>
            <a:pPr>
              <a:spcBef>
                <a:spcPts val="12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civil society</a:t>
            </a:r>
          </a:p>
          <a:p>
            <a:pPr>
              <a:spcBef>
                <a:spcPts val="12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Private sphere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9"/>
            <a:ext cx="7499350" cy="706090"/>
          </a:xfrm>
        </p:spPr>
        <p:txBody>
          <a:bodyPr>
            <a:normAutofit/>
          </a:bodyPr>
          <a:lstStyle/>
          <a:p>
            <a:r>
              <a:rPr lang="en-GB" sz="3600" smtClean="0"/>
              <a:t>Habermas – Model of Society</a:t>
            </a:r>
            <a:endParaRPr lang="en-GB" sz="360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4427984" y="27809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2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9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2627784" y="1124744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itchFamily="34" charset="0"/>
                <a:cs typeface="Arial" pitchFamily="34" charset="0"/>
              </a:rPr>
              <a:t>Technical -instrumental rationality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(How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- on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effective means) </a:t>
            </a:r>
          </a:p>
          <a:p>
            <a:endParaRPr lang="en-GB" dirty="0"/>
          </a:p>
        </p:txBody>
      </p:sp>
      <p:sp>
        <p:nvSpPr>
          <p:cNvPr id="14" name="Tekstboks 13"/>
          <p:cNvSpPr txBox="1"/>
          <p:nvPr/>
        </p:nvSpPr>
        <p:spPr>
          <a:xfrm>
            <a:off x="3059832" y="5661248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og expressive  rationality 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(Why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- on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purpose and meaning) </a:t>
            </a:r>
          </a:p>
          <a:p>
            <a:endParaRPr lang="en-GB" dirty="0"/>
          </a:p>
        </p:txBody>
      </p:sp>
      <p:sp>
        <p:nvSpPr>
          <p:cNvPr id="16" name="Tekstboks 15"/>
          <p:cNvSpPr txBox="1"/>
          <p:nvPr/>
        </p:nvSpPr>
        <p:spPr>
          <a:xfrm>
            <a:off x="1331640" y="2924944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 smtClean="0"/>
              <a:t>SYSTEM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LIFE  WORLD</a:t>
            </a:r>
            <a:endParaRPr lang="en-GB" dirty="0"/>
          </a:p>
        </p:txBody>
      </p:sp>
      <p:sp>
        <p:nvSpPr>
          <p:cNvPr id="11" name="Ellipse 10"/>
          <p:cNvSpPr/>
          <p:nvPr/>
        </p:nvSpPr>
        <p:spPr>
          <a:xfrm>
            <a:off x="2987824" y="3429000"/>
            <a:ext cx="3960440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3526</TotalTime>
  <Words>914</Words>
  <Application>Microsoft Office PowerPoint</Application>
  <PresentationFormat>Skærmshow (4:3)</PresentationFormat>
  <Paragraphs>319</Paragraphs>
  <Slides>21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Bambusfletværk</vt:lpstr>
      <vt:lpstr>LOAC </vt:lpstr>
      <vt:lpstr>Lifelong Learning on the agenda </vt:lpstr>
      <vt:lpstr> Lifelong Learning – an old concept </vt:lpstr>
      <vt:lpstr>Lifelong Learning – modern time</vt:lpstr>
      <vt:lpstr> Paradigm struggle </vt:lpstr>
      <vt:lpstr>Lifelong Learning on EU’s agenda </vt:lpstr>
      <vt:lpstr>Implementation of Lifelong learning</vt:lpstr>
      <vt:lpstr>Inner tensions  in EU’s aims of lifelong learning </vt:lpstr>
      <vt:lpstr>Habermas – Model of Society</vt:lpstr>
      <vt:lpstr>Habermas – Life spheres and life roles   </vt:lpstr>
      <vt:lpstr>Habermas – The system colonises the life world</vt:lpstr>
      <vt:lpstr>Modern man – neoliberal man </vt:lpstr>
      <vt:lpstr>An example of paradigm dispute</vt:lpstr>
      <vt:lpstr>Objectives of the LOAC project</vt:lpstr>
      <vt:lpstr>The three learning dimensions</vt:lpstr>
      <vt:lpstr>The five life spheres </vt:lpstr>
      <vt:lpstr>Priority of EUs main goals of learning</vt:lpstr>
      <vt:lpstr>Focus on cross border values</vt:lpstr>
      <vt:lpstr>The double online tool </vt:lpstr>
      <vt:lpstr>The purpose of the double tool in amateur art and voluntary culture </vt:lpstr>
      <vt:lpstr> Try the tool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318</cp:revision>
  <dcterms:created xsi:type="dcterms:W3CDTF">2011-03-31T09:38:17Z</dcterms:created>
  <dcterms:modified xsi:type="dcterms:W3CDTF">2011-05-27T10:31:52Z</dcterms:modified>
</cp:coreProperties>
</file>