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3"/>
  </p:notesMasterIdLst>
  <p:sldIdLst>
    <p:sldId id="257" r:id="rId2"/>
    <p:sldId id="303" r:id="rId3"/>
    <p:sldId id="318" r:id="rId4"/>
    <p:sldId id="308" r:id="rId5"/>
    <p:sldId id="270" r:id="rId6"/>
    <p:sldId id="309" r:id="rId7"/>
    <p:sldId id="310" r:id="rId8"/>
    <p:sldId id="319" r:id="rId9"/>
    <p:sldId id="271" r:id="rId10"/>
    <p:sldId id="272" r:id="rId11"/>
    <p:sldId id="268" r:id="rId12"/>
    <p:sldId id="262" r:id="rId13"/>
    <p:sldId id="306" r:id="rId14"/>
    <p:sldId id="312" r:id="rId15"/>
    <p:sldId id="313" r:id="rId16"/>
    <p:sldId id="314" r:id="rId17"/>
    <p:sldId id="320" r:id="rId18"/>
    <p:sldId id="321" r:id="rId19"/>
    <p:sldId id="316" r:id="rId20"/>
    <p:sldId id="315" r:id="rId21"/>
    <p:sldId id="317" r:id="rId22"/>
  </p:sldIdLst>
  <p:sldSz cx="9144000" cy="6858000" type="screen4x3"/>
  <p:notesSz cx="6877050" cy="1000125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61" autoAdjust="0"/>
    <p:restoredTop sz="94714" autoAdjust="0"/>
  </p:normalViewPr>
  <p:slideViewPr>
    <p:cSldViewPr>
      <p:cViewPr varScale="1">
        <p:scale>
          <a:sx n="64" d="100"/>
          <a:sy n="64" d="100"/>
        </p:scale>
        <p:origin x="-108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704015-C61C-4A94-8CF4-168691B82BC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651953BF-E26C-4821-A030-02674617FED8}">
      <dgm:prSet phldrT="[Tekst]"/>
      <dgm:spPr/>
      <dgm:t>
        <a:bodyPr/>
        <a:lstStyle/>
        <a:p>
          <a:pPr algn="ctr"/>
          <a:r>
            <a:rPr lang="en-GB" noProof="0" dirty="0" smtClean="0"/>
            <a:t>Free person </a:t>
          </a:r>
          <a:endParaRPr lang="en-GB" noProof="0" dirty="0"/>
        </a:p>
      </dgm:t>
    </dgm:pt>
    <dgm:pt modelId="{7BBB5A95-B9D1-41E3-BBE0-E4DC26B38BA0}" type="parTrans" cxnId="{AC1551D0-837F-4C4A-A81C-EB7CF64D6577}">
      <dgm:prSet/>
      <dgm:spPr/>
      <dgm:t>
        <a:bodyPr/>
        <a:lstStyle/>
        <a:p>
          <a:pPr algn="ctr"/>
          <a:endParaRPr lang="da-DK"/>
        </a:p>
      </dgm:t>
    </dgm:pt>
    <dgm:pt modelId="{A2CE3619-F3CC-40FB-948F-A5B575DB62E8}" type="sibTrans" cxnId="{AC1551D0-837F-4C4A-A81C-EB7CF64D6577}">
      <dgm:prSet/>
      <dgm:spPr/>
      <dgm:t>
        <a:bodyPr/>
        <a:lstStyle/>
        <a:p>
          <a:pPr algn="ctr"/>
          <a:endParaRPr lang="da-DK"/>
        </a:p>
      </dgm:t>
    </dgm:pt>
    <dgm:pt modelId="{5A0DB0E8-3A98-4E89-A4C5-C5108EE4F54C}">
      <dgm:prSet phldrT="[Tekst]"/>
      <dgm:spPr/>
      <dgm:t>
        <a:bodyPr/>
        <a:lstStyle/>
        <a:p>
          <a:pPr algn="ctr"/>
          <a:r>
            <a:rPr lang="en-GB" noProof="0" dirty="0" smtClean="0"/>
            <a:t>Employee </a:t>
          </a:r>
          <a:endParaRPr lang="en-GB" noProof="0" dirty="0"/>
        </a:p>
      </dgm:t>
    </dgm:pt>
    <dgm:pt modelId="{0AF91F76-E7A5-45F6-84E4-4903DBE761F5}" type="parTrans" cxnId="{5E9CF560-4ACF-478D-9435-6F1ACE7ADC9F}">
      <dgm:prSet/>
      <dgm:spPr/>
      <dgm:t>
        <a:bodyPr/>
        <a:lstStyle/>
        <a:p>
          <a:pPr algn="ctr"/>
          <a:endParaRPr lang="da-DK"/>
        </a:p>
      </dgm:t>
    </dgm:pt>
    <dgm:pt modelId="{350A9741-3100-4AF3-AB26-274FD70E2F70}" type="sibTrans" cxnId="{5E9CF560-4ACF-478D-9435-6F1ACE7ADC9F}">
      <dgm:prSet/>
      <dgm:spPr/>
      <dgm:t>
        <a:bodyPr/>
        <a:lstStyle/>
        <a:p>
          <a:pPr algn="ctr"/>
          <a:endParaRPr lang="da-DK" dirty="0"/>
        </a:p>
      </dgm:t>
    </dgm:pt>
    <dgm:pt modelId="{15B61D40-DE9A-4CC3-ADAD-1E7E4DA5A6D1}">
      <dgm:prSet phldrT="[Tekst]"/>
      <dgm:spPr/>
      <dgm:t>
        <a:bodyPr/>
        <a:lstStyle/>
        <a:p>
          <a:pPr algn="ctr"/>
          <a:r>
            <a:rPr lang="en-GB" noProof="0" dirty="0" smtClean="0"/>
            <a:t>Active Citizen </a:t>
          </a:r>
          <a:endParaRPr lang="en-GB" noProof="0" dirty="0"/>
        </a:p>
      </dgm:t>
    </dgm:pt>
    <dgm:pt modelId="{3014ECCE-E4D9-4044-9C74-F6AFB86F329F}" type="parTrans" cxnId="{CAF33848-DF3A-456E-A73E-13F4926954B1}">
      <dgm:prSet/>
      <dgm:spPr/>
      <dgm:t>
        <a:bodyPr/>
        <a:lstStyle/>
        <a:p>
          <a:pPr algn="ctr"/>
          <a:endParaRPr lang="da-DK"/>
        </a:p>
      </dgm:t>
    </dgm:pt>
    <dgm:pt modelId="{78DF6FAF-E149-4417-9E97-35DBC7662921}" type="sibTrans" cxnId="{CAF33848-DF3A-456E-A73E-13F4926954B1}">
      <dgm:prSet/>
      <dgm:spPr/>
      <dgm:t>
        <a:bodyPr/>
        <a:lstStyle/>
        <a:p>
          <a:pPr algn="ctr"/>
          <a:endParaRPr lang="da-DK" dirty="0"/>
        </a:p>
      </dgm:t>
    </dgm:pt>
    <dgm:pt modelId="{15CF9EFA-48B6-42CB-A3EF-7BC2A266F4EA}">
      <dgm:prSet phldrT="[Tekst]"/>
      <dgm:spPr/>
      <dgm:t>
        <a:bodyPr/>
        <a:lstStyle/>
        <a:p>
          <a:pPr algn="ctr"/>
          <a:r>
            <a:rPr lang="en-GB" noProof="0" dirty="0" smtClean="0"/>
            <a:t>Fellow human being</a:t>
          </a:r>
          <a:endParaRPr lang="en-GB" noProof="0" dirty="0"/>
        </a:p>
      </dgm:t>
    </dgm:pt>
    <dgm:pt modelId="{0A405E1C-5565-43AC-B2D3-5028D01EB1BE}" type="parTrans" cxnId="{67FFFFAF-07D6-4003-B2DB-F7AF8034C1E9}">
      <dgm:prSet/>
      <dgm:spPr/>
      <dgm:t>
        <a:bodyPr/>
        <a:lstStyle/>
        <a:p>
          <a:pPr algn="ctr"/>
          <a:endParaRPr lang="da-DK"/>
        </a:p>
      </dgm:t>
    </dgm:pt>
    <dgm:pt modelId="{2E31A907-91D2-4D64-8772-C6CFECC3F314}" type="sibTrans" cxnId="{67FFFFAF-07D6-4003-B2DB-F7AF8034C1E9}">
      <dgm:prSet/>
      <dgm:spPr/>
      <dgm:t>
        <a:bodyPr/>
        <a:lstStyle/>
        <a:p>
          <a:pPr algn="ctr"/>
          <a:endParaRPr lang="da-DK" dirty="0"/>
        </a:p>
      </dgm:t>
    </dgm:pt>
    <dgm:pt modelId="{A5D1BD8F-90DF-4B06-B972-151E18787AD6}" type="pres">
      <dgm:prSet presAssocID="{6C704015-C61C-4A94-8CF4-168691B82BC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F4BA3DB0-49BB-4D0C-9FF3-9070A6E54839}" type="pres">
      <dgm:prSet presAssocID="{651953BF-E26C-4821-A030-02674617FED8}" presName="centerShape" presStyleLbl="node0" presStyleIdx="0" presStyleCnt="1"/>
      <dgm:spPr/>
      <dgm:t>
        <a:bodyPr/>
        <a:lstStyle/>
        <a:p>
          <a:endParaRPr lang="da-DK"/>
        </a:p>
      </dgm:t>
    </dgm:pt>
    <dgm:pt modelId="{867A5E4C-98AE-47C6-B8B0-06DEC3FC8996}" type="pres">
      <dgm:prSet presAssocID="{5A0DB0E8-3A98-4E89-A4C5-C5108EE4F54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FA0493C-2B13-4FC5-B793-BD9F42BC12AD}" type="pres">
      <dgm:prSet presAssocID="{5A0DB0E8-3A98-4E89-A4C5-C5108EE4F54C}" presName="dummy" presStyleCnt="0"/>
      <dgm:spPr/>
    </dgm:pt>
    <dgm:pt modelId="{49B7AA99-2492-4CB8-B090-4C56ECC2F77F}" type="pres">
      <dgm:prSet presAssocID="{350A9741-3100-4AF3-AB26-274FD70E2F70}" presName="sibTrans" presStyleLbl="sibTrans2D1" presStyleIdx="0" presStyleCnt="3"/>
      <dgm:spPr/>
      <dgm:t>
        <a:bodyPr/>
        <a:lstStyle/>
        <a:p>
          <a:endParaRPr lang="da-DK"/>
        </a:p>
      </dgm:t>
    </dgm:pt>
    <dgm:pt modelId="{AE34B1C5-AE7E-4B68-95A9-5CC4A081DBBE}" type="pres">
      <dgm:prSet presAssocID="{15B61D40-DE9A-4CC3-ADAD-1E7E4DA5A6D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FA0EAE6-24E5-462F-8A29-E76609F4E42E}" type="pres">
      <dgm:prSet presAssocID="{15B61D40-DE9A-4CC3-ADAD-1E7E4DA5A6D1}" presName="dummy" presStyleCnt="0"/>
      <dgm:spPr/>
    </dgm:pt>
    <dgm:pt modelId="{DBDF2AE9-0810-432A-8950-9B548F0F01D0}" type="pres">
      <dgm:prSet presAssocID="{78DF6FAF-E149-4417-9E97-35DBC7662921}" presName="sibTrans" presStyleLbl="sibTrans2D1" presStyleIdx="1" presStyleCnt="3"/>
      <dgm:spPr/>
      <dgm:t>
        <a:bodyPr/>
        <a:lstStyle/>
        <a:p>
          <a:endParaRPr lang="da-DK"/>
        </a:p>
      </dgm:t>
    </dgm:pt>
    <dgm:pt modelId="{0BF8A887-D08B-4E08-AC81-A941F73C9BCC}" type="pres">
      <dgm:prSet presAssocID="{15CF9EFA-48B6-42CB-A3EF-7BC2A266F4E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8E330B0-EC5D-4B91-862B-538DB161B6A5}" type="pres">
      <dgm:prSet presAssocID="{15CF9EFA-48B6-42CB-A3EF-7BC2A266F4EA}" presName="dummy" presStyleCnt="0"/>
      <dgm:spPr/>
    </dgm:pt>
    <dgm:pt modelId="{3E916A71-C27D-480D-B444-8ACC233726E8}" type="pres">
      <dgm:prSet presAssocID="{2E31A907-91D2-4D64-8772-C6CFECC3F314}" presName="sibTrans" presStyleLbl="sibTrans2D1" presStyleIdx="2" presStyleCnt="3"/>
      <dgm:spPr/>
      <dgm:t>
        <a:bodyPr/>
        <a:lstStyle/>
        <a:p>
          <a:endParaRPr lang="da-DK"/>
        </a:p>
      </dgm:t>
    </dgm:pt>
  </dgm:ptLst>
  <dgm:cxnLst>
    <dgm:cxn modelId="{57FDC99B-1F81-4D4D-AE77-4B5ADF41D7AC}" type="presOf" srcId="{5A0DB0E8-3A98-4E89-A4C5-C5108EE4F54C}" destId="{867A5E4C-98AE-47C6-B8B0-06DEC3FC8996}" srcOrd="0" destOrd="0" presId="urn:microsoft.com/office/officeart/2005/8/layout/radial6"/>
    <dgm:cxn modelId="{9ACC2161-6AD1-4F5C-AEA5-C6E440ADBCD8}" type="presOf" srcId="{2E31A907-91D2-4D64-8772-C6CFECC3F314}" destId="{3E916A71-C27D-480D-B444-8ACC233726E8}" srcOrd="0" destOrd="0" presId="urn:microsoft.com/office/officeart/2005/8/layout/radial6"/>
    <dgm:cxn modelId="{827A5EB0-B543-4BAB-B686-4A3B50FD4538}" type="presOf" srcId="{350A9741-3100-4AF3-AB26-274FD70E2F70}" destId="{49B7AA99-2492-4CB8-B090-4C56ECC2F77F}" srcOrd="0" destOrd="0" presId="urn:microsoft.com/office/officeart/2005/8/layout/radial6"/>
    <dgm:cxn modelId="{CA577AF0-A1C5-4E61-8F8B-16666C1FE3A1}" type="presOf" srcId="{651953BF-E26C-4821-A030-02674617FED8}" destId="{F4BA3DB0-49BB-4D0C-9FF3-9070A6E54839}" srcOrd="0" destOrd="0" presId="urn:microsoft.com/office/officeart/2005/8/layout/radial6"/>
    <dgm:cxn modelId="{5E9CF560-4ACF-478D-9435-6F1ACE7ADC9F}" srcId="{651953BF-E26C-4821-A030-02674617FED8}" destId="{5A0DB0E8-3A98-4E89-A4C5-C5108EE4F54C}" srcOrd="0" destOrd="0" parTransId="{0AF91F76-E7A5-45F6-84E4-4903DBE761F5}" sibTransId="{350A9741-3100-4AF3-AB26-274FD70E2F70}"/>
    <dgm:cxn modelId="{67FFFFAF-07D6-4003-B2DB-F7AF8034C1E9}" srcId="{651953BF-E26C-4821-A030-02674617FED8}" destId="{15CF9EFA-48B6-42CB-A3EF-7BC2A266F4EA}" srcOrd="2" destOrd="0" parTransId="{0A405E1C-5565-43AC-B2D3-5028D01EB1BE}" sibTransId="{2E31A907-91D2-4D64-8772-C6CFECC3F314}"/>
    <dgm:cxn modelId="{34D9B785-F04A-4EC2-A8D1-1CAECCA83575}" type="presOf" srcId="{15CF9EFA-48B6-42CB-A3EF-7BC2A266F4EA}" destId="{0BF8A887-D08B-4E08-AC81-A941F73C9BCC}" srcOrd="0" destOrd="0" presId="urn:microsoft.com/office/officeart/2005/8/layout/radial6"/>
    <dgm:cxn modelId="{CAF33848-DF3A-456E-A73E-13F4926954B1}" srcId="{651953BF-E26C-4821-A030-02674617FED8}" destId="{15B61D40-DE9A-4CC3-ADAD-1E7E4DA5A6D1}" srcOrd="1" destOrd="0" parTransId="{3014ECCE-E4D9-4044-9C74-F6AFB86F329F}" sibTransId="{78DF6FAF-E149-4417-9E97-35DBC7662921}"/>
    <dgm:cxn modelId="{AC1551D0-837F-4C4A-A81C-EB7CF64D6577}" srcId="{6C704015-C61C-4A94-8CF4-168691B82BCC}" destId="{651953BF-E26C-4821-A030-02674617FED8}" srcOrd="0" destOrd="0" parTransId="{7BBB5A95-B9D1-41E3-BBE0-E4DC26B38BA0}" sibTransId="{A2CE3619-F3CC-40FB-948F-A5B575DB62E8}"/>
    <dgm:cxn modelId="{0A865D0E-14E8-441D-A2E1-A3421B6DCFC3}" type="presOf" srcId="{78DF6FAF-E149-4417-9E97-35DBC7662921}" destId="{DBDF2AE9-0810-432A-8950-9B548F0F01D0}" srcOrd="0" destOrd="0" presId="urn:microsoft.com/office/officeart/2005/8/layout/radial6"/>
    <dgm:cxn modelId="{C39C1C7A-F68E-486D-A55C-695829573A1F}" type="presOf" srcId="{6C704015-C61C-4A94-8CF4-168691B82BCC}" destId="{A5D1BD8F-90DF-4B06-B972-151E18787AD6}" srcOrd="0" destOrd="0" presId="urn:microsoft.com/office/officeart/2005/8/layout/radial6"/>
    <dgm:cxn modelId="{DB7CC931-5CD4-4E07-B941-57495FB658B4}" type="presOf" srcId="{15B61D40-DE9A-4CC3-ADAD-1E7E4DA5A6D1}" destId="{AE34B1C5-AE7E-4B68-95A9-5CC4A081DBBE}" srcOrd="0" destOrd="0" presId="urn:microsoft.com/office/officeart/2005/8/layout/radial6"/>
    <dgm:cxn modelId="{A3DE404B-CE14-4B58-BE55-DDBAA9D35EB4}" type="presParOf" srcId="{A5D1BD8F-90DF-4B06-B972-151E18787AD6}" destId="{F4BA3DB0-49BB-4D0C-9FF3-9070A6E54839}" srcOrd="0" destOrd="0" presId="urn:microsoft.com/office/officeart/2005/8/layout/radial6"/>
    <dgm:cxn modelId="{645FD669-6CD6-455D-BDA3-076CE428DC7E}" type="presParOf" srcId="{A5D1BD8F-90DF-4B06-B972-151E18787AD6}" destId="{867A5E4C-98AE-47C6-B8B0-06DEC3FC8996}" srcOrd="1" destOrd="0" presId="urn:microsoft.com/office/officeart/2005/8/layout/radial6"/>
    <dgm:cxn modelId="{D3953895-BC8B-4709-84DD-3D93A8FEF711}" type="presParOf" srcId="{A5D1BD8F-90DF-4B06-B972-151E18787AD6}" destId="{BFA0493C-2B13-4FC5-B793-BD9F42BC12AD}" srcOrd="2" destOrd="0" presId="urn:microsoft.com/office/officeart/2005/8/layout/radial6"/>
    <dgm:cxn modelId="{2B5C80AB-8A0E-4CAC-BFE7-0B2557E1F056}" type="presParOf" srcId="{A5D1BD8F-90DF-4B06-B972-151E18787AD6}" destId="{49B7AA99-2492-4CB8-B090-4C56ECC2F77F}" srcOrd="3" destOrd="0" presId="urn:microsoft.com/office/officeart/2005/8/layout/radial6"/>
    <dgm:cxn modelId="{C3CE31AC-2436-414D-BF94-C3CB86081590}" type="presParOf" srcId="{A5D1BD8F-90DF-4B06-B972-151E18787AD6}" destId="{AE34B1C5-AE7E-4B68-95A9-5CC4A081DBBE}" srcOrd="4" destOrd="0" presId="urn:microsoft.com/office/officeart/2005/8/layout/radial6"/>
    <dgm:cxn modelId="{F813605D-6EB4-400B-83ED-042457B09E4F}" type="presParOf" srcId="{A5D1BD8F-90DF-4B06-B972-151E18787AD6}" destId="{6FA0EAE6-24E5-462F-8A29-E76609F4E42E}" srcOrd="5" destOrd="0" presId="urn:microsoft.com/office/officeart/2005/8/layout/radial6"/>
    <dgm:cxn modelId="{D93F2ECA-7AC8-48D4-8797-58ACEA9378C5}" type="presParOf" srcId="{A5D1BD8F-90DF-4B06-B972-151E18787AD6}" destId="{DBDF2AE9-0810-432A-8950-9B548F0F01D0}" srcOrd="6" destOrd="0" presId="urn:microsoft.com/office/officeart/2005/8/layout/radial6"/>
    <dgm:cxn modelId="{B065E937-D42E-40AF-8944-FBFBC32D4D22}" type="presParOf" srcId="{A5D1BD8F-90DF-4B06-B972-151E18787AD6}" destId="{0BF8A887-D08B-4E08-AC81-A941F73C9BCC}" srcOrd="7" destOrd="0" presId="urn:microsoft.com/office/officeart/2005/8/layout/radial6"/>
    <dgm:cxn modelId="{BB27C275-21A5-45B4-B7D1-C2A800C988D3}" type="presParOf" srcId="{A5D1BD8F-90DF-4B06-B972-151E18787AD6}" destId="{78E330B0-EC5D-4B91-862B-538DB161B6A5}" srcOrd="8" destOrd="0" presId="urn:microsoft.com/office/officeart/2005/8/layout/radial6"/>
    <dgm:cxn modelId="{0C4195A8-0CA9-4C7D-B67E-97A28C66FD08}" type="presParOf" srcId="{A5D1BD8F-90DF-4B06-B972-151E18787AD6}" destId="{3E916A71-C27D-480D-B444-8ACC233726E8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704015-C61C-4A94-8CF4-168691B82BC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651953BF-E26C-4821-A030-02674617FED8}">
      <dgm:prSet phldrT="[Tekst]"/>
      <dgm:spPr/>
      <dgm:t>
        <a:bodyPr/>
        <a:lstStyle/>
        <a:p>
          <a:pPr algn="ctr"/>
          <a:r>
            <a:rPr lang="en-GB" noProof="0" smtClean="0"/>
            <a:t>Employee </a:t>
          </a:r>
          <a:endParaRPr lang="en-GB" noProof="0"/>
        </a:p>
      </dgm:t>
    </dgm:pt>
    <dgm:pt modelId="{7BBB5A95-B9D1-41E3-BBE0-E4DC26B38BA0}" type="parTrans" cxnId="{AC1551D0-837F-4C4A-A81C-EB7CF64D6577}">
      <dgm:prSet/>
      <dgm:spPr/>
      <dgm:t>
        <a:bodyPr/>
        <a:lstStyle/>
        <a:p>
          <a:pPr algn="ctr"/>
          <a:endParaRPr lang="da-DK"/>
        </a:p>
      </dgm:t>
    </dgm:pt>
    <dgm:pt modelId="{A2CE3619-F3CC-40FB-948F-A5B575DB62E8}" type="sibTrans" cxnId="{AC1551D0-837F-4C4A-A81C-EB7CF64D6577}">
      <dgm:prSet/>
      <dgm:spPr/>
      <dgm:t>
        <a:bodyPr/>
        <a:lstStyle/>
        <a:p>
          <a:pPr algn="ctr"/>
          <a:endParaRPr lang="da-DK"/>
        </a:p>
      </dgm:t>
    </dgm:pt>
    <dgm:pt modelId="{5A0DB0E8-3A98-4E89-A4C5-C5108EE4F54C}">
      <dgm:prSet phldrT="[Tekst]"/>
      <dgm:spPr/>
      <dgm:t>
        <a:bodyPr/>
        <a:lstStyle/>
        <a:p>
          <a:pPr algn="ctr"/>
          <a:r>
            <a:rPr lang="en-GB" noProof="0" smtClean="0"/>
            <a:t>Client</a:t>
          </a:r>
          <a:endParaRPr lang="en-GB" noProof="0"/>
        </a:p>
      </dgm:t>
    </dgm:pt>
    <dgm:pt modelId="{0AF91F76-E7A5-45F6-84E4-4903DBE761F5}" type="parTrans" cxnId="{5E9CF560-4ACF-478D-9435-6F1ACE7ADC9F}">
      <dgm:prSet/>
      <dgm:spPr/>
      <dgm:t>
        <a:bodyPr/>
        <a:lstStyle/>
        <a:p>
          <a:pPr algn="ctr"/>
          <a:endParaRPr lang="da-DK"/>
        </a:p>
      </dgm:t>
    </dgm:pt>
    <dgm:pt modelId="{350A9741-3100-4AF3-AB26-274FD70E2F70}" type="sibTrans" cxnId="{5E9CF560-4ACF-478D-9435-6F1ACE7ADC9F}">
      <dgm:prSet/>
      <dgm:spPr>
        <a:scene3d>
          <a:camera prst="orthographicFront">
            <a:rot lat="0" lon="21299999" rev="0"/>
          </a:camera>
          <a:lightRig rig="threePt" dir="t"/>
        </a:scene3d>
      </dgm:spPr>
      <dgm:t>
        <a:bodyPr/>
        <a:lstStyle/>
        <a:p>
          <a:pPr algn="ctr"/>
          <a:endParaRPr lang="da-DK"/>
        </a:p>
      </dgm:t>
    </dgm:pt>
    <dgm:pt modelId="{15B61D40-DE9A-4CC3-ADAD-1E7E4DA5A6D1}">
      <dgm:prSet phldrT="[Tekst]"/>
      <dgm:spPr/>
      <dgm:t>
        <a:bodyPr/>
        <a:lstStyle/>
        <a:p>
          <a:pPr algn="ctr"/>
          <a:r>
            <a:rPr lang="en-GB" noProof="0" dirty="0" smtClean="0"/>
            <a:t>Consumer</a:t>
          </a:r>
          <a:endParaRPr lang="en-GB" noProof="0" dirty="0"/>
        </a:p>
      </dgm:t>
    </dgm:pt>
    <dgm:pt modelId="{3014ECCE-E4D9-4044-9C74-F6AFB86F329F}" type="parTrans" cxnId="{CAF33848-DF3A-456E-A73E-13F4926954B1}">
      <dgm:prSet/>
      <dgm:spPr/>
      <dgm:t>
        <a:bodyPr/>
        <a:lstStyle/>
        <a:p>
          <a:pPr algn="ctr"/>
          <a:endParaRPr lang="da-DK"/>
        </a:p>
      </dgm:t>
    </dgm:pt>
    <dgm:pt modelId="{78DF6FAF-E149-4417-9E97-35DBC7662921}" type="sibTrans" cxnId="{CAF33848-DF3A-456E-A73E-13F4926954B1}">
      <dgm:prSet/>
      <dgm:spPr/>
      <dgm:t>
        <a:bodyPr/>
        <a:lstStyle/>
        <a:p>
          <a:pPr algn="ctr"/>
          <a:endParaRPr lang="da-DK"/>
        </a:p>
      </dgm:t>
    </dgm:pt>
    <dgm:pt modelId="{A5D1BD8F-90DF-4B06-B972-151E18787AD6}" type="pres">
      <dgm:prSet presAssocID="{6C704015-C61C-4A94-8CF4-168691B82BCC}" presName="Name0" presStyleCnt="0">
        <dgm:presLayoutVars>
          <dgm:chMax val="1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F4BA3DB0-49BB-4D0C-9FF3-9070A6E54839}" type="pres">
      <dgm:prSet presAssocID="{651953BF-E26C-4821-A030-02674617FED8}" presName="centerShape" presStyleLbl="node0" presStyleIdx="0" presStyleCnt="1"/>
      <dgm:spPr/>
      <dgm:t>
        <a:bodyPr/>
        <a:lstStyle/>
        <a:p>
          <a:endParaRPr lang="da-DK"/>
        </a:p>
      </dgm:t>
    </dgm:pt>
    <dgm:pt modelId="{867A5E4C-98AE-47C6-B8B0-06DEC3FC8996}" type="pres">
      <dgm:prSet presAssocID="{5A0DB0E8-3A98-4E89-A4C5-C5108EE4F54C}" presName="node" presStyleLbl="node1" presStyleIdx="0" presStyleCnt="2" custRadScaleRad="95256" custRadScaleInc="15184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FA0493C-2B13-4FC5-B793-BD9F42BC12AD}" type="pres">
      <dgm:prSet presAssocID="{5A0DB0E8-3A98-4E89-A4C5-C5108EE4F54C}" presName="dummy" presStyleCnt="0"/>
      <dgm:spPr/>
    </dgm:pt>
    <dgm:pt modelId="{49B7AA99-2492-4CB8-B090-4C56ECC2F77F}" type="pres">
      <dgm:prSet presAssocID="{350A9741-3100-4AF3-AB26-274FD70E2F70}" presName="sibTrans" presStyleLbl="sibTrans2D1" presStyleIdx="0" presStyleCnt="2" custScaleY="100209" custLinFactNeighborX="535" custLinFactNeighborY="1084"/>
      <dgm:spPr/>
      <dgm:t>
        <a:bodyPr/>
        <a:lstStyle/>
        <a:p>
          <a:endParaRPr lang="da-DK"/>
        </a:p>
      </dgm:t>
    </dgm:pt>
    <dgm:pt modelId="{AE34B1C5-AE7E-4B68-95A9-5CC4A081DBBE}" type="pres">
      <dgm:prSet presAssocID="{15B61D40-DE9A-4CC3-ADAD-1E7E4DA5A6D1}" presName="node" presStyleLbl="node1" presStyleIdx="1" presStyleCnt="2" custScaleY="105999" custRadScaleRad="97255" custRadScaleInc="145279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FA0EAE6-24E5-462F-8A29-E76609F4E42E}" type="pres">
      <dgm:prSet presAssocID="{15B61D40-DE9A-4CC3-ADAD-1E7E4DA5A6D1}" presName="dummy" presStyleCnt="0"/>
      <dgm:spPr/>
    </dgm:pt>
    <dgm:pt modelId="{DBDF2AE9-0810-432A-8950-9B548F0F01D0}" type="pres">
      <dgm:prSet presAssocID="{78DF6FAF-E149-4417-9E97-35DBC7662921}" presName="sibTrans" presStyleLbl="sibTrans2D1" presStyleIdx="1" presStyleCnt="2" custScaleX="99524" custScaleY="93480"/>
      <dgm:spPr/>
      <dgm:t>
        <a:bodyPr/>
        <a:lstStyle/>
        <a:p>
          <a:endParaRPr lang="da-DK"/>
        </a:p>
      </dgm:t>
    </dgm:pt>
  </dgm:ptLst>
  <dgm:cxnLst>
    <dgm:cxn modelId="{91032908-F3F7-4B5A-9D17-A00B2F067022}" type="presOf" srcId="{6C704015-C61C-4A94-8CF4-168691B82BCC}" destId="{A5D1BD8F-90DF-4B06-B972-151E18787AD6}" srcOrd="0" destOrd="0" presId="urn:microsoft.com/office/officeart/2005/8/layout/radial6"/>
    <dgm:cxn modelId="{FE49AC08-2FB1-4738-BB87-566ECF2978A1}" type="presOf" srcId="{78DF6FAF-E149-4417-9E97-35DBC7662921}" destId="{DBDF2AE9-0810-432A-8950-9B548F0F01D0}" srcOrd="0" destOrd="0" presId="urn:microsoft.com/office/officeart/2005/8/layout/radial6"/>
    <dgm:cxn modelId="{5E9CF560-4ACF-478D-9435-6F1ACE7ADC9F}" srcId="{651953BF-E26C-4821-A030-02674617FED8}" destId="{5A0DB0E8-3A98-4E89-A4C5-C5108EE4F54C}" srcOrd="0" destOrd="0" parTransId="{0AF91F76-E7A5-45F6-84E4-4903DBE761F5}" sibTransId="{350A9741-3100-4AF3-AB26-274FD70E2F70}"/>
    <dgm:cxn modelId="{86B3D0D1-DC66-49E4-8B87-3869B7AB2D63}" type="presOf" srcId="{15B61D40-DE9A-4CC3-ADAD-1E7E4DA5A6D1}" destId="{AE34B1C5-AE7E-4B68-95A9-5CC4A081DBBE}" srcOrd="0" destOrd="0" presId="urn:microsoft.com/office/officeart/2005/8/layout/radial6"/>
    <dgm:cxn modelId="{DE688FDD-0806-471E-AE00-7E318CF24ABC}" type="presOf" srcId="{350A9741-3100-4AF3-AB26-274FD70E2F70}" destId="{49B7AA99-2492-4CB8-B090-4C56ECC2F77F}" srcOrd="0" destOrd="0" presId="urn:microsoft.com/office/officeart/2005/8/layout/radial6"/>
    <dgm:cxn modelId="{CAF33848-DF3A-456E-A73E-13F4926954B1}" srcId="{651953BF-E26C-4821-A030-02674617FED8}" destId="{15B61D40-DE9A-4CC3-ADAD-1E7E4DA5A6D1}" srcOrd="1" destOrd="0" parTransId="{3014ECCE-E4D9-4044-9C74-F6AFB86F329F}" sibTransId="{78DF6FAF-E149-4417-9E97-35DBC7662921}"/>
    <dgm:cxn modelId="{AC1551D0-837F-4C4A-A81C-EB7CF64D6577}" srcId="{6C704015-C61C-4A94-8CF4-168691B82BCC}" destId="{651953BF-E26C-4821-A030-02674617FED8}" srcOrd="0" destOrd="0" parTransId="{7BBB5A95-B9D1-41E3-BBE0-E4DC26B38BA0}" sibTransId="{A2CE3619-F3CC-40FB-948F-A5B575DB62E8}"/>
    <dgm:cxn modelId="{637BD553-C9B6-43B9-BF5A-60D673E659EE}" type="presOf" srcId="{651953BF-E26C-4821-A030-02674617FED8}" destId="{F4BA3DB0-49BB-4D0C-9FF3-9070A6E54839}" srcOrd="0" destOrd="0" presId="urn:microsoft.com/office/officeart/2005/8/layout/radial6"/>
    <dgm:cxn modelId="{90ABE44B-AE86-4BD5-9CB6-3179523F9258}" type="presOf" srcId="{5A0DB0E8-3A98-4E89-A4C5-C5108EE4F54C}" destId="{867A5E4C-98AE-47C6-B8B0-06DEC3FC8996}" srcOrd="0" destOrd="0" presId="urn:microsoft.com/office/officeart/2005/8/layout/radial6"/>
    <dgm:cxn modelId="{4BD149BA-430C-4163-9D04-6F518EA8DD8B}" type="presParOf" srcId="{A5D1BD8F-90DF-4B06-B972-151E18787AD6}" destId="{F4BA3DB0-49BB-4D0C-9FF3-9070A6E54839}" srcOrd="0" destOrd="0" presId="urn:microsoft.com/office/officeart/2005/8/layout/radial6"/>
    <dgm:cxn modelId="{4E30E765-F9DA-4EDA-A9D5-9C3AA771D6B0}" type="presParOf" srcId="{A5D1BD8F-90DF-4B06-B972-151E18787AD6}" destId="{867A5E4C-98AE-47C6-B8B0-06DEC3FC8996}" srcOrd="1" destOrd="0" presId="urn:microsoft.com/office/officeart/2005/8/layout/radial6"/>
    <dgm:cxn modelId="{A3F8DF3F-618B-443B-BAD8-6BAE0297961C}" type="presParOf" srcId="{A5D1BD8F-90DF-4B06-B972-151E18787AD6}" destId="{BFA0493C-2B13-4FC5-B793-BD9F42BC12AD}" srcOrd="2" destOrd="0" presId="urn:microsoft.com/office/officeart/2005/8/layout/radial6"/>
    <dgm:cxn modelId="{31465026-6CD4-4D45-8B79-707B871A4323}" type="presParOf" srcId="{A5D1BD8F-90DF-4B06-B972-151E18787AD6}" destId="{49B7AA99-2492-4CB8-B090-4C56ECC2F77F}" srcOrd="3" destOrd="0" presId="urn:microsoft.com/office/officeart/2005/8/layout/radial6"/>
    <dgm:cxn modelId="{40B0E08A-F373-4F67-A9B4-4B8F7ADE0AF3}" type="presParOf" srcId="{A5D1BD8F-90DF-4B06-B972-151E18787AD6}" destId="{AE34B1C5-AE7E-4B68-95A9-5CC4A081DBBE}" srcOrd="4" destOrd="0" presId="urn:microsoft.com/office/officeart/2005/8/layout/radial6"/>
    <dgm:cxn modelId="{46843B01-3A46-4F70-93E2-7DA7796B6E18}" type="presParOf" srcId="{A5D1BD8F-90DF-4B06-B972-151E18787AD6}" destId="{6FA0EAE6-24E5-462F-8A29-E76609F4E42E}" srcOrd="5" destOrd="0" presId="urn:microsoft.com/office/officeart/2005/8/layout/radial6"/>
    <dgm:cxn modelId="{90C15E9B-47CB-4F26-9FB0-42C3372FC41F}" type="presParOf" srcId="{A5D1BD8F-90DF-4B06-B972-151E18787AD6}" destId="{DBDF2AE9-0810-432A-8950-9B548F0F01D0}" srcOrd="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916A71-C27D-480D-B444-8ACC233726E8}">
      <dsp:nvSpPr>
        <dsp:cNvPr id="0" name=""/>
        <dsp:cNvSpPr/>
      </dsp:nvSpPr>
      <dsp:spPr>
        <a:xfrm>
          <a:off x="657654" y="417147"/>
          <a:ext cx="2789146" cy="2789146"/>
        </a:xfrm>
        <a:prstGeom prst="blockArc">
          <a:avLst>
            <a:gd name="adj1" fmla="val 9000000"/>
            <a:gd name="adj2" fmla="val 162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DF2AE9-0810-432A-8950-9B548F0F01D0}">
      <dsp:nvSpPr>
        <dsp:cNvPr id="0" name=""/>
        <dsp:cNvSpPr/>
      </dsp:nvSpPr>
      <dsp:spPr>
        <a:xfrm>
          <a:off x="657654" y="417147"/>
          <a:ext cx="2789146" cy="2789146"/>
        </a:xfrm>
        <a:prstGeom prst="blockArc">
          <a:avLst>
            <a:gd name="adj1" fmla="val 1800000"/>
            <a:gd name="adj2" fmla="val 90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7AA99-2492-4CB8-B090-4C56ECC2F77F}">
      <dsp:nvSpPr>
        <dsp:cNvPr id="0" name=""/>
        <dsp:cNvSpPr/>
      </dsp:nvSpPr>
      <dsp:spPr>
        <a:xfrm>
          <a:off x="657654" y="417147"/>
          <a:ext cx="2789146" cy="2789146"/>
        </a:xfrm>
        <a:prstGeom prst="blockArc">
          <a:avLst>
            <a:gd name="adj1" fmla="val 16200000"/>
            <a:gd name="adj2" fmla="val 18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A3DB0-49BB-4D0C-9FF3-9070A6E54839}">
      <dsp:nvSpPr>
        <dsp:cNvPr id="0" name=""/>
        <dsp:cNvSpPr/>
      </dsp:nvSpPr>
      <dsp:spPr>
        <a:xfrm>
          <a:off x="1410906" y="1170399"/>
          <a:ext cx="1282642" cy="12826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noProof="0" dirty="0" smtClean="0"/>
            <a:t>Free person </a:t>
          </a:r>
          <a:endParaRPr lang="en-GB" sz="2300" kern="1200" noProof="0" dirty="0"/>
        </a:p>
      </dsp:txBody>
      <dsp:txXfrm>
        <a:off x="1410906" y="1170399"/>
        <a:ext cx="1282642" cy="1282642"/>
      </dsp:txXfrm>
    </dsp:sp>
    <dsp:sp modelId="{867A5E4C-98AE-47C6-B8B0-06DEC3FC8996}">
      <dsp:nvSpPr>
        <dsp:cNvPr id="0" name=""/>
        <dsp:cNvSpPr/>
      </dsp:nvSpPr>
      <dsp:spPr>
        <a:xfrm>
          <a:off x="1603303" y="545"/>
          <a:ext cx="897849" cy="897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Employee </a:t>
          </a:r>
          <a:endParaRPr lang="en-GB" sz="1200" kern="1200" noProof="0" dirty="0"/>
        </a:p>
      </dsp:txBody>
      <dsp:txXfrm>
        <a:off x="1603303" y="545"/>
        <a:ext cx="897849" cy="897849"/>
      </dsp:txXfrm>
    </dsp:sp>
    <dsp:sp modelId="{AE34B1C5-AE7E-4B68-95A9-5CC4A081DBBE}">
      <dsp:nvSpPr>
        <dsp:cNvPr id="0" name=""/>
        <dsp:cNvSpPr/>
      </dsp:nvSpPr>
      <dsp:spPr>
        <a:xfrm>
          <a:off x="2783046" y="2043921"/>
          <a:ext cx="897849" cy="897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Active Citizen </a:t>
          </a:r>
          <a:endParaRPr lang="en-GB" sz="1200" kern="1200" noProof="0" dirty="0"/>
        </a:p>
      </dsp:txBody>
      <dsp:txXfrm>
        <a:off x="2783046" y="2043921"/>
        <a:ext cx="897849" cy="897849"/>
      </dsp:txXfrm>
    </dsp:sp>
    <dsp:sp modelId="{0BF8A887-D08B-4E08-AC81-A941F73C9BCC}">
      <dsp:nvSpPr>
        <dsp:cNvPr id="0" name=""/>
        <dsp:cNvSpPr/>
      </dsp:nvSpPr>
      <dsp:spPr>
        <a:xfrm>
          <a:off x="423559" y="2043921"/>
          <a:ext cx="897849" cy="897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Fellow human being</a:t>
          </a:r>
          <a:endParaRPr lang="en-GB" sz="1200" kern="1200" noProof="0" dirty="0"/>
        </a:p>
      </dsp:txBody>
      <dsp:txXfrm>
        <a:off x="423559" y="2043921"/>
        <a:ext cx="897849" cy="89784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DF2AE9-0810-432A-8950-9B548F0F01D0}">
      <dsp:nvSpPr>
        <dsp:cNvPr id="0" name=""/>
        <dsp:cNvSpPr/>
      </dsp:nvSpPr>
      <dsp:spPr>
        <a:xfrm>
          <a:off x="738135" y="156467"/>
          <a:ext cx="2593315" cy="2435825"/>
        </a:xfrm>
        <a:prstGeom prst="blockArc">
          <a:avLst>
            <a:gd name="adj1" fmla="val 897926"/>
            <a:gd name="adj2" fmla="val 9796083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7AA99-2492-4CB8-B090-4C56ECC2F77F}">
      <dsp:nvSpPr>
        <dsp:cNvPr id="0" name=""/>
        <dsp:cNvSpPr/>
      </dsp:nvSpPr>
      <dsp:spPr>
        <a:xfrm>
          <a:off x="756589" y="792082"/>
          <a:ext cx="2605718" cy="2611164"/>
        </a:xfrm>
        <a:prstGeom prst="blockArc">
          <a:avLst>
            <a:gd name="adj1" fmla="val 11697926"/>
            <a:gd name="adj2" fmla="val 20596083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21299999" rev="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A3DB0-49BB-4D0C-9FF3-9070A6E54839}">
      <dsp:nvSpPr>
        <dsp:cNvPr id="0" name=""/>
        <dsp:cNvSpPr/>
      </dsp:nvSpPr>
      <dsp:spPr>
        <a:xfrm>
          <a:off x="1452993" y="1080371"/>
          <a:ext cx="1198469" cy="11984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smtClean="0"/>
            <a:t>Employee </a:t>
          </a:r>
          <a:endParaRPr lang="en-GB" sz="1600" kern="1200" noProof="0"/>
        </a:p>
      </dsp:txBody>
      <dsp:txXfrm>
        <a:off x="1452993" y="1080371"/>
        <a:ext cx="1198469" cy="1198469"/>
      </dsp:txXfrm>
    </dsp:sp>
    <dsp:sp modelId="{867A5E4C-98AE-47C6-B8B0-06DEC3FC8996}">
      <dsp:nvSpPr>
        <dsp:cNvPr id="0" name=""/>
        <dsp:cNvSpPr/>
      </dsp:nvSpPr>
      <dsp:spPr>
        <a:xfrm>
          <a:off x="2844820" y="1283562"/>
          <a:ext cx="838928" cy="8389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noProof="0" smtClean="0"/>
            <a:t>Client</a:t>
          </a:r>
          <a:endParaRPr lang="en-GB" sz="1000" kern="1200" noProof="0"/>
        </a:p>
      </dsp:txBody>
      <dsp:txXfrm>
        <a:off x="2844820" y="1283562"/>
        <a:ext cx="838928" cy="838928"/>
      </dsp:txXfrm>
    </dsp:sp>
    <dsp:sp modelId="{AE34B1C5-AE7E-4B68-95A9-5CC4A081DBBE}">
      <dsp:nvSpPr>
        <dsp:cNvPr id="0" name=""/>
        <dsp:cNvSpPr/>
      </dsp:nvSpPr>
      <dsp:spPr>
        <a:xfrm>
          <a:off x="396552" y="1296144"/>
          <a:ext cx="838928" cy="8892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noProof="0" dirty="0" smtClean="0"/>
            <a:t>Consumer</a:t>
          </a:r>
          <a:endParaRPr lang="en-GB" sz="1000" kern="1200" noProof="0" dirty="0"/>
        </a:p>
      </dsp:txBody>
      <dsp:txXfrm>
        <a:off x="396552" y="1296144"/>
        <a:ext cx="838928" cy="889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93DCD850-9D9D-4154-A9BC-6D9A564F792B}" type="datetimeFigureOut">
              <a:rPr lang="da-DK" smtClean="0"/>
              <a:pPr/>
              <a:t>27-05-2011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570D742F-399D-4886-8970-DD78786AC5D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</a:t>
            </a:fld>
            <a:endParaRPr lang="da-DK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16</a:t>
            </a:fld>
            <a:endParaRPr 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17</a:t>
            </a:fld>
            <a:endParaRPr 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18</a:t>
            </a:fld>
            <a:endParaRPr 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19</a:t>
            </a:fld>
            <a:endParaRPr lang="da-D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20</a:t>
            </a:fld>
            <a:endParaRPr lang="da-D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21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3</a:t>
            </a:fld>
            <a:endParaRPr lang="da-DK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4</a:t>
            </a:fld>
            <a:endParaRPr lang="da-DK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6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7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8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13</a:t>
            </a:fld>
            <a:endParaRPr lang="da-DK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14</a:t>
            </a:fld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15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22" name="U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27-05-2011</a:t>
            </a:fld>
            <a:endParaRPr lang="da-DK"/>
          </a:p>
        </p:txBody>
      </p:sp>
      <p:sp>
        <p:nvSpPr>
          <p:cNvPr id="20" name="Pladsholder til sidefod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27-05-2011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27-05-2011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27-05-2011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27-05-2011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0" name="Rektangel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27-05-2011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27-05-2011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27-05-2011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27-05-2011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Rektangel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27-05-2011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27-05-2011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9" name="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Krans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Pladsholder til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Pladsholder til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24" name="Pladsholder til dato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308FBF0-2CF6-4DEB-B5A0-051FF894BBAB}" type="datetimeFigureOut">
              <a:rPr lang="da-DK" smtClean="0"/>
              <a:pPr/>
              <a:t>27-05-2011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da-DK"/>
          </a:p>
        </p:txBody>
      </p:sp>
      <p:sp>
        <p:nvSpPr>
          <p:cNvPr id="22" name="Pladsholder til dias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5" name="Rektangel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grundtvig.netschooltools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75656" y="2276872"/>
            <a:ext cx="7488832" cy="504056"/>
          </a:xfrm>
        </p:spPr>
        <p:txBody>
          <a:bodyPr>
            <a:normAutofit fontScale="77500" lnSpcReduction="20000"/>
          </a:bodyPr>
          <a:lstStyle/>
          <a:p>
            <a:pPr algn="r">
              <a:buNone/>
            </a:pPr>
            <a:endParaRPr lang="da-DK" sz="40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da-DK" sz="54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da-DK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da-DK" b="1" dirty="0" smtClean="0"/>
          </a:p>
          <a:p>
            <a:pPr algn="ctr">
              <a:buNone/>
            </a:pPr>
            <a:endParaRPr lang="da-DK" b="1" dirty="0" smtClean="0"/>
          </a:p>
          <a:p>
            <a:pPr algn="ctr">
              <a:buNone/>
            </a:pPr>
            <a:endParaRPr lang="da-DK" b="1" dirty="0"/>
          </a:p>
        </p:txBody>
      </p:sp>
      <p:sp>
        <p:nvSpPr>
          <p:cNvPr id="6" name="Tekstboks 5"/>
          <p:cNvSpPr txBox="1"/>
          <p:nvPr/>
        </p:nvSpPr>
        <p:spPr>
          <a:xfrm>
            <a:off x="5796136" y="5661248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Interfolk</a:t>
            </a:r>
          </a:p>
          <a:p>
            <a:r>
              <a:rPr lang="da-DK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Institute for Civil Society    </a:t>
            </a:r>
            <a:endParaRPr lang="da-DK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Billede 6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9" y="5797972"/>
            <a:ext cx="648072" cy="656276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1403648" y="2492896"/>
            <a:ext cx="7200800" cy="3039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da-DK" sz="7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GB" sz="4400" b="1" dirty="0" smtClean="0">
                <a:solidFill>
                  <a:schemeClr val="tx2"/>
                </a:solidFill>
                <a:cs typeface="Arial" pitchFamily="34" charset="0"/>
              </a:rPr>
              <a:t>Learning Outcome of Amateur Culture </a:t>
            </a:r>
            <a:endParaRPr lang="da-DK" sz="4400" dirty="0" smtClean="0">
              <a:solidFill>
                <a:schemeClr val="tx2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da-DK" sz="800" b="1" dirty="0" smtClean="0">
              <a:solidFill>
                <a:schemeClr val="accent1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lvl="0" algn="ctr">
              <a:spcBef>
                <a:spcPct val="0"/>
              </a:spcBef>
            </a:pPr>
            <a:endParaRPr lang="da-DK" sz="800" b="1" dirty="0">
              <a:solidFill>
                <a:schemeClr val="accent1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lvl="0" algn="r">
              <a:spcBef>
                <a:spcPct val="0"/>
              </a:spcBef>
            </a:pPr>
            <a:r>
              <a:rPr lang="da-DK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 </a:t>
            </a:r>
          </a:p>
          <a:p>
            <a:pPr lvl="0" algn="r">
              <a:spcBef>
                <a:spcPct val="0"/>
              </a:spcBef>
            </a:pPr>
            <a:endParaRPr lang="da-DK" sz="19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lvl="0" algn="r">
              <a:spcBef>
                <a:spcPct val="0"/>
              </a:spcBef>
            </a:pPr>
            <a:r>
              <a:rPr lang="da-DK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Hans Jørgen Vodsgaard</a:t>
            </a:r>
            <a:endParaRPr lang="da-DK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259632" y="188640"/>
            <a:ext cx="4680520" cy="864096"/>
          </a:xfrm>
        </p:spPr>
        <p:txBody>
          <a:bodyPr>
            <a:normAutofit/>
          </a:bodyPr>
          <a:lstStyle/>
          <a:p>
            <a:r>
              <a:rPr lang="en-GB" sz="4900" b="1" dirty="0" smtClean="0">
                <a:latin typeface="Arial" pitchFamily="34" charset="0"/>
                <a:cs typeface="Arial" pitchFamily="34" charset="0"/>
              </a:rPr>
              <a:t>LOAC </a:t>
            </a:r>
            <a:endParaRPr lang="da-DK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Billede 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88640"/>
            <a:ext cx="2088232" cy="84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03648" y="1196752"/>
            <a:ext cx="7272808" cy="923330"/>
          </a:xfrm>
          <a:prstGeom prst="rect">
            <a:avLst/>
          </a:prstGeom>
          <a:solidFill>
            <a:srgbClr val="D6E3BC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27013" algn="l"/>
              </a:tabLst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 pilot Grundtvig</a:t>
            </a:r>
            <a:r>
              <a:rPr kumimoji="0" lang="en-GB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course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27013" algn="l"/>
              </a:tabLst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29 May – 3 June 2011</a:t>
            </a:r>
            <a:r>
              <a:rPr kumimoji="0" lang="en-GB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GB" sz="2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Ljubljana, Slovenia</a:t>
            </a:r>
            <a:r>
              <a: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1547664" y="2060848"/>
            <a:ext cx="4032448" cy="208823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4294967295"/>
          </p:nvPr>
        </p:nvSpPr>
        <p:spPr>
          <a:xfrm>
            <a:off x="1115616" y="1340769"/>
            <a:ext cx="4608513" cy="44644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   System</a:t>
            </a:r>
          </a:p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Market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State</a:t>
            </a:r>
          </a:p>
          <a:p>
            <a:pPr>
              <a:spcBef>
                <a:spcPts val="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  <a:p>
            <a:pPr>
              <a:spcBef>
                <a:spcPts val="0"/>
              </a:spcBef>
              <a:buNone/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Parliament</a:t>
            </a:r>
          </a:p>
          <a:p>
            <a:pPr>
              <a:spcBef>
                <a:spcPts val="0"/>
              </a:spcBef>
              <a:buNone/>
            </a:pP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                            Democratic public </a:t>
            </a:r>
          </a:p>
          <a:p>
            <a:pPr>
              <a:spcBef>
                <a:spcPts val="180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  Civil society                        </a:t>
            </a:r>
          </a:p>
          <a:p>
            <a:pPr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Personal sphere </a:t>
            </a:r>
          </a:p>
          <a:p>
            <a:pPr>
              <a:buNone/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buNone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   Life world  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475656" y="260648"/>
            <a:ext cx="7499350" cy="634081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Habermas – Life spheres and life roles   </a:t>
            </a:r>
            <a:endParaRPr lang="en-GB" sz="3200" b="1" dirty="0"/>
          </a:p>
        </p:txBody>
      </p:sp>
      <p:sp>
        <p:nvSpPr>
          <p:cNvPr id="12" name="Pladsholder til indhold 11"/>
          <p:cNvSpPr>
            <a:spLocks noGrp="1"/>
          </p:cNvSpPr>
          <p:nvPr>
            <p:ph sz="half" idx="4294967295"/>
          </p:nvPr>
        </p:nvSpPr>
        <p:spPr>
          <a:xfrm>
            <a:off x="5796137" y="1268413"/>
            <a:ext cx="2088231" cy="491966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Employee  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Customer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Client 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Citizen 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Fellowman 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Person / human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cxnSp>
        <p:nvCxnSpPr>
          <p:cNvPr id="15" name="Lige forbindelse 14"/>
          <p:cNvCxnSpPr>
            <a:stCxn id="9" idx="0"/>
          </p:cNvCxnSpPr>
          <p:nvPr/>
        </p:nvCxnSpPr>
        <p:spPr>
          <a:xfrm rot="16200000" flipH="1">
            <a:off x="3023828" y="260090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13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en-GB" b="1" smtClean="0">
                <a:solidFill>
                  <a:schemeClr val="tx2"/>
                </a:solidFill>
              </a:rPr>
              <a:pPr/>
              <a:t>10</a:t>
            </a:fld>
            <a:endParaRPr lang="en-GB" b="1">
              <a:solidFill>
                <a:schemeClr val="tx2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619672" y="3212976"/>
            <a:ext cx="4032448" cy="1872208"/>
          </a:xfrm>
          <a:prstGeom prst="ellipse">
            <a:avLst/>
          </a:prstGeom>
          <a:solidFill>
            <a:schemeClr val="accent3">
              <a:lumMod val="75000"/>
              <a:alpha val="27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1547664" y="1628800"/>
            <a:ext cx="4032448" cy="295232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4294967295"/>
          </p:nvPr>
        </p:nvSpPr>
        <p:spPr>
          <a:xfrm>
            <a:off x="1043608" y="1052736"/>
            <a:ext cx="4536504" cy="5279355"/>
          </a:xfrm>
          <a:noFill/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System </a:t>
            </a:r>
          </a:p>
          <a:p>
            <a:pPr algn="ctr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            </a:t>
            </a:r>
          </a:p>
          <a:p>
            <a:pPr>
              <a:spcBef>
                <a:spcPts val="0"/>
              </a:spcBef>
              <a:buNone/>
            </a:pPr>
            <a:r>
              <a:rPr lang="en-GB" sz="2300" b="1" dirty="0" smtClean="0">
                <a:latin typeface="Arial" pitchFamily="34" charset="0"/>
                <a:cs typeface="Arial" pitchFamily="34" charset="0"/>
              </a:rPr>
              <a:t>              Market</a:t>
            </a:r>
            <a:r>
              <a:rPr lang="en-GB" sz="2300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en-GB" sz="2300" b="1" dirty="0" smtClean="0">
                <a:latin typeface="Arial" pitchFamily="34" charset="0"/>
                <a:cs typeface="Arial" pitchFamily="34" charset="0"/>
              </a:rPr>
              <a:t>State     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  </a:t>
            </a: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            </a:t>
            </a:r>
          </a:p>
          <a:p>
            <a:pPr>
              <a:spcBef>
                <a:spcPts val="0"/>
              </a:spcBef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GB" sz="1400" b="1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                                  Spectator democracy </a:t>
            </a:r>
          </a:p>
          <a:p>
            <a:pPr>
              <a:spcBef>
                <a:spcPts val="0"/>
              </a:spcBef>
              <a:buNone/>
            </a:pP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                    </a:t>
            </a:r>
          </a:p>
          <a:p>
            <a:pPr>
              <a:buNone/>
            </a:pP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Civil society is privatised </a:t>
            </a:r>
          </a:p>
          <a:p>
            <a:pPr>
              <a:buNone/>
            </a:pP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                              Persons looses autonomy</a:t>
            </a:r>
          </a:p>
          <a:p>
            <a:pPr>
              <a:spcBef>
                <a:spcPts val="0"/>
              </a:spcBef>
              <a:buNone/>
            </a:pP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         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                              </a:t>
            </a: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Life world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644650" y="274639"/>
            <a:ext cx="7499350" cy="634081"/>
          </a:xfrm>
        </p:spPr>
        <p:txBody>
          <a:bodyPr>
            <a:normAutofit fontScale="90000"/>
          </a:bodyPr>
          <a:lstStyle/>
          <a:p>
            <a:r>
              <a:rPr lang="en-GB" sz="3200" smtClean="0"/>
              <a:t>Habermas – The system colonises the life world</a:t>
            </a:r>
            <a:endParaRPr lang="en-GB" sz="3200"/>
          </a:p>
        </p:txBody>
      </p:sp>
      <p:sp>
        <p:nvSpPr>
          <p:cNvPr id="12" name="Pladsholder til indhold 11"/>
          <p:cNvSpPr>
            <a:spLocks noGrp="1"/>
          </p:cNvSpPr>
          <p:nvPr>
            <p:ph sz="half" idx="4294967295"/>
          </p:nvPr>
        </p:nvSpPr>
        <p:spPr>
          <a:xfrm>
            <a:off x="5651500" y="1268413"/>
            <a:ext cx="3492500" cy="491966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The neoliberal system    </a:t>
            </a:r>
          </a:p>
          <a:p>
            <a:pPr marL="0" indent="0">
              <a:lnSpc>
                <a:spcPct val="120000"/>
              </a:lnSpc>
              <a:buClrTx/>
              <a:buFont typeface="Wingdings" pitchFamily="2" charset="2"/>
              <a:buChar char="§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   The competition state </a:t>
            </a:r>
          </a:p>
          <a:p>
            <a:pPr marL="0" indent="0">
              <a:lnSpc>
                <a:spcPct val="120000"/>
              </a:lnSpc>
              <a:buClrTx/>
              <a:buFont typeface="Wingdings" pitchFamily="2" charset="2"/>
              <a:buChar char="§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   New public management</a:t>
            </a:r>
          </a:p>
          <a:p>
            <a:pPr marL="0" indent="0">
              <a:lnSpc>
                <a:spcPct val="120000"/>
              </a:lnSpc>
              <a:buClrTx/>
              <a:buFont typeface="Wingdings" pitchFamily="2" charset="2"/>
              <a:buChar char="§"/>
            </a:pPr>
            <a:r>
              <a:rPr lang="en-GB" sz="19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Commercialization</a:t>
            </a:r>
          </a:p>
          <a:p>
            <a:pPr marL="0" indent="0">
              <a:lnSpc>
                <a:spcPct val="120000"/>
              </a:lnSpc>
              <a:buClrTx/>
              <a:buFont typeface="Wingdings" pitchFamily="2" charset="2"/>
              <a:buChar char="§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   Instrumentalisation  </a:t>
            </a:r>
          </a:p>
          <a:p>
            <a:pPr marL="0" indent="0">
              <a:lnSpc>
                <a:spcPct val="120000"/>
              </a:lnSpc>
              <a:buClrTx/>
              <a:buFont typeface="Wingdings" pitchFamily="2" charset="2"/>
              <a:buChar char="§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   One-dimensional society </a:t>
            </a:r>
          </a:p>
          <a:p>
            <a:pPr marL="0" indent="0">
              <a:lnSpc>
                <a:spcPct val="120000"/>
              </a:lnSpc>
              <a:buClrTx/>
              <a:buFont typeface="Wingdings" pitchFamily="2" charset="2"/>
              <a:buChar char="§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   Civil society looses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     learning capacity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9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9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6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cxnSp>
        <p:nvCxnSpPr>
          <p:cNvPr id="15" name="Lige forbindelse 14"/>
          <p:cNvCxnSpPr/>
          <p:nvPr/>
        </p:nvCxnSpPr>
        <p:spPr>
          <a:xfrm rot="16200000" flipH="1">
            <a:off x="2771800" y="2852936"/>
            <a:ext cx="244827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en-GB" b="1" smtClean="0">
                <a:solidFill>
                  <a:schemeClr val="tx2"/>
                </a:solidFill>
              </a:rPr>
              <a:pPr/>
              <a:t>11</a:t>
            </a:fld>
            <a:endParaRPr lang="en-GB" b="1">
              <a:solidFill>
                <a:schemeClr val="tx2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619672" y="4149080"/>
            <a:ext cx="3960440" cy="1008112"/>
          </a:xfrm>
          <a:prstGeom prst="ellipse">
            <a:avLst/>
          </a:prstGeom>
          <a:solidFill>
            <a:schemeClr val="accent3">
              <a:lumMod val="75000"/>
              <a:alpha val="27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777875"/>
          </a:xfrm>
        </p:spPr>
        <p:txBody>
          <a:bodyPr>
            <a:normAutofit/>
          </a:bodyPr>
          <a:lstStyle/>
          <a:p>
            <a:r>
              <a:rPr lang="en-GB" sz="3600" dirty="0" smtClean="0"/>
              <a:t>Modern man – neoliberal man </a:t>
            </a:r>
            <a:endParaRPr lang="en-GB" sz="3600" dirty="0"/>
          </a:p>
        </p:txBody>
      </p:sp>
      <p:graphicFrame>
        <p:nvGraphicFramePr>
          <p:cNvPr id="10" name="Pladsholder til indhold 9"/>
          <p:cNvGraphicFramePr>
            <a:graphicFrameLocks noGrp="1"/>
          </p:cNvGraphicFramePr>
          <p:nvPr>
            <p:ph idx="4294967295"/>
          </p:nvPr>
        </p:nvGraphicFramePr>
        <p:xfrm>
          <a:off x="899592" y="1340768"/>
          <a:ext cx="410445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en-GB" b="1" smtClean="0">
                <a:solidFill>
                  <a:schemeClr val="tx2"/>
                </a:solidFill>
              </a:rPr>
              <a:pPr/>
              <a:t>12</a:t>
            </a:fld>
            <a:endParaRPr lang="en-GB" b="1">
              <a:solidFill>
                <a:schemeClr val="tx2"/>
              </a:solidFill>
            </a:endParaRPr>
          </a:p>
        </p:txBody>
      </p:sp>
      <p:sp>
        <p:nvSpPr>
          <p:cNvPr id="12" name="Tekstboks 11"/>
          <p:cNvSpPr txBox="1"/>
          <p:nvPr/>
        </p:nvSpPr>
        <p:spPr>
          <a:xfrm>
            <a:off x="1619672" y="544522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Arial" pitchFamily="34" charset="0"/>
                <a:cs typeface="Arial" pitchFamily="34" charset="0"/>
              </a:rPr>
              <a:t>To find your own song </a:t>
            </a:r>
          </a:p>
          <a:p>
            <a:r>
              <a:rPr lang="en-GB" i="1" dirty="0" smtClean="0">
                <a:latin typeface="Arial" pitchFamily="34" charset="0"/>
                <a:cs typeface="Arial" pitchFamily="34" charset="0"/>
              </a:rPr>
              <a:t>behind the plough </a:t>
            </a:r>
            <a:endParaRPr lang="en-GB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Pladsholder til indhold 9"/>
          <p:cNvGraphicFramePr>
            <a:graphicFrameLocks/>
          </p:cNvGraphicFramePr>
          <p:nvPr/>
        </p:nvGraphicFramePr>
        <p:xfrm>
          <a:off x="4860032" y="1484784"/>
          <a:ext cx="410445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Tekstboks 13"/>
          <p:cNvSpPr txBox="1"/>
          <p:nvPr/>
        </p:nvSpPr>
        <p:spPr>
          <a:xfrm>
            <a:off x="5940152" y="544522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Arial" pitchFamily="34" charset="0"/>
                <a:cs typeface="Arial" pitchFamily="34" charset="0"/>
              </a:rPr>
              <a:t>To sing with the </a:t>
            </a:r>
          </a:p>
          <a:p>
            <a:r>
              <a:rPr lang="en-GB" i="1" dirty="0" smtClean="0">
                <a:latin typeface="Arial" pitchFamily="34" charset="0"/>
                <a:cs typeface="Arial" pitchFamily="34" charset="0"/>
              </a:rPr>
              <a:t>market  trends</a:t>
            </a:r>
            <a:endParaRPr lang="en-GB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An example of paradigm dispute</a:t>
            </a:r>
            <a:endParaRPr lang="en-GB" sz="32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Answers to the </a:t>
            </a: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value of amateur art and voluntary culture  </a:t>
            </a:r>
          </a:p>
          <a:p>
            <a:pPr>
              <a:lnSpc>
                <a:spcPct val="220000"/>
              </a:lnSpc>
              <a:buNone/>
            </a:pPr>
            <a:r>
              <a:rPr lang="en-GB" sz="2600" b="1" dirty="0" smtClean="0">
                <a:latin typeface="Arial" pitchFamily="34" charset="0"/>
                <a:cs typeface="Arial" pitchFamily="34" charset="0"/>
              </a:rPr>
              <a:t>On the one site – views of the amateurs and volunteers 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GB" sz="2300" dirty="0" smtClean="0">
                <a:latin typeface="Arial" pitchFamily="34" charset="0"/>
                <a:cs typeface="Arial" pitchFamily="34" charset="0"/>
              </a:rPr>
              <a:t>Personal fulfilment – the joy of the amateur  </a:t>
            </a:r>
          </a:p>
          <a:p>
            <a:pPr>
              <a:buNone/>
            </a:pPr>
            <a:r>
              <a:rPr lang="en-GB" sz="2300" dirty="0" smtClean="0">
                <a:latin typeface="Arial" pitchFamily="34" charset="0"/>
                <a:cs typeface="Arial" pitchFamily="34" charset="0"/>
              </a:rPr>
              <a:t>    An end in itself , have their own meaning</a:t>
            </a:r>
          </a:p>
          <a:p>
            <a:pPr>
              <a:buNone/>
            </a:pPr>
            <a:r>
              <a:rPr lang="en-GB" sz="2300" dirty="0" smtClean="0">
                <a:latin typeface="Arial" pitchFamily="34" charset="0"/>
                <a:cs typeface="Arial" pitchFamily="34" charset="0"/>
              </a:rPr>
              <a:t>   Personal formation, democratic experience, social capital </a:t>
            </a:r>
          </a:p>
          <a:p>
            <a:pPr>
              <a:lnSpc>
                <a:spcPct val="230000"/>
              </a:lnSpc>
              <a:buNone/>
            </a:pPr>
            <a:r>
              <a:rPr lang="en-GB" sz="2600" b="1" dirty="0" smtClean="0">
                <a:latin typeface="Arial" pitchFamily="34" charset="0"/>
                <a:cs typeface="Arial" pitchFamily="34" charset="0"/>
              </a:rPr>
              <a:t>On the other site – views of the politicians and administrators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300" dirty="0" smtClean="0">
                <a:latin typeface="Arial" pitchFamily="34" charset="0"/>
                <a:cs typeface="Arial" pitchFamily="34" charset="0"/>
              </a:rPr>
              <a:t>   Social policy:          Social inclusion, empowerment , integration</a:t>
            </a:r>
          </a:p>
          <a:p>
            <a:pPr>
              <a:buNone/>
            </a:pPr>
            <a:r>
              <a:rPr lang="en-GB" sz="2300" dirty="0" smtClean="0">
                <a:latin typeface="Arial" pitchFamily="34" charset="0"/>
                <a:cs typeface="Arial" pitchFamily="34" charset="0"/>
              </a:rPr>
              <a:t>   Health care:            Art as preventive health care </a:t>
            </a:r>
          </a:p>
          <a:p>
            <a:pPr>
              <a:buNone/>
            </a:pPr>
            <a:r>
              <a:rPr lang="en-GB" sz="2300" dirty="0" smtClean="0">
                <a:latin typeface="Arial" pitchFamily="34" charset="0"/>
                <a:cs typeface="Arial" pitchFamily="34" charset="0"/>
              </a:rPr>
              <a:t>   Economic Affairs:   Creativity reserve, cultural industry, experience economy</a:t>
            </a:r>
          </a:p>
          <a:p>
            <a:pPr>
              <a:buNone/>
            </a:pPr>
            <a:r>
              <a:rPr lang="en-GB" sz="23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None/>
            </a:pPr>
            <a:endParaRPr lang="en-GB" sz="23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GB" sz="2600" b="1" dirty="0" smtClean="0">
                <a:latin typeface="Arial" pitchFamily="34" charset="0"/>
                <a:cs typeface="Arial" pitchFamily="34" charset="0"/>
              </a:rPr>
              <a:t>Humanistic view on the core service (art as an goal)</a:t>
            </a:r>
          </a:p>
          <a:p>
            <a:pPr>
              <a:lnSpc>
                <a:spcPct val="110000"/>
              </a:lnSpc>
              <a:buNone/>
            </a:pPr>
            <a:r>
              <a:rPr lang="en-GB" sz="2600" b="1" dirty="0" smtClean="0">
                <a:latin typeface="Arial" pitchFamily="34" charset="0"/>
                <a:cs typeface="Arial" pitchFamily="34" charset="0"/>
              </a:rPr>
              <a:t>contra</a:t>
            </a:r>
            <a:r>
              <a:rPr lang="en-GB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10000"/>
              </a:lnSpc>
              <a:buNone/>
            </a:pPr>
            <a:r>
              <a:rPr lang="en-GB" sz="2600" b="1" dirty="0" smtClean="0">
                <a:latin typeface="Arial" pitchFamily="34" charset="0"/>
                <a:cs typeface="Arial" pitchFamily="34" charset="0"/>
              </a:rPr>
              <a:t>Instrumental view on the peripheral services (art as a mean) </a:t>
            </a:r>
            <a:endParaRPr lang="en-GB" sz="28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GB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en-GB" b="1" smtClean="0">
                <a:solidFill>
                  <a:schemeClr val="tx2"/>
                </a:solidFill>
              </a:rPr>
              <a:pPr/>
              <a:t>13</a:t>
            </a:fld>
            <a:endParaRPr lang="en-GB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latin typeface="+mn-lt"/>
                <a:cs typeface="Arial" pitchFamily="34" charset="0"/>
              </a:rPr>
              <a:t>Objectives of the LOAC project</a:t>
            </a:r>
            <a:endParaRPr lang="en-GB" sz="3600" b="1" dirty="0">
              <a:latin typeface="+mn-lt"/>
              <a:cs typeface="Arial" pitchFamily="34" charset="0"/>
            </a:endParaRP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Overall aim is to promote a humanistic learning practise </a:t>
            </a:r>
          </a:p>
          <a:p>
            <a:pPr marL="0" indent="0"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with the objectives to incorporate</a:t>
            </a:r>
          </a:p>
          <a:p>
            <a:pPr marL="457200" indent="-457200">
              <a:spcBef>
                <a:spcPts val="1800"/>
              </a:spcBef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1)	Broad views on learning including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“personal formation” (Bildung) </a:t>
            </a: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1800"/>
              </a:spcBef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2)	Perspectives of different life spheres </a:t>
            </a:r>
          </a:p>
          <a:p>
            <a:pPr marL="457200" indent="-457200">
              <a:spcBef>
                <a:spcPts val="1800"/>
              </a:spcBef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3)	Priorities of EUs main goals of learning</a:t>
            </a:r>
          </a:p>
          <a:p>
            <a:pPr marL="457200" indent="-457200">
              <a:spcBef>
                <a:spcPts val="1800"/>
              </a:spcBef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4)	Focus on cross border values (European, cosmopolitan, universal) </a:t>
            </a:r>
          </a:p>
          <a:p>
            <a:pPr marL="342900" indent="-342900"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The pedagogical methodological approach is </a:t>
            </a:r>
          </a:p>
          <a:p>
            <a:pPr marL="342900" indent="-342900"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curriculum as context</a:t>
            </a:r>
            <a:endParaRPr lang="da-DK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14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The three learning dimensions</a:t>
            </a:r>
            <a:endParaRPr lang="en-GB" sz="36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7884368" y="378904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15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75656" y="1556792"/>
            <a:ext cx="71287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800"/>
              </a:spcBef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 broad view on learning including three dimensions  </a:t>
            </a:r>
          </a:p>
          <a:p>
            <a:pPr marL="406800" lvl="1" indent="-360000">
              <a:spcBef>
                <a:spcPts val="600"/>
              </a:spcBef>
              <a:buFont typeface="Wingdings" pitchFamily="2" charset="2"/>
              <a:buChar char="§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Personal formation</a:t>
            </a:r>
          </a:p>
          <a:p>
            <a:pPr marL="406800" lvl="1" indent="-360000">
              <a:spcBef>
                <a:spcPts val="600"/>
              </a:spcBef>
              <a:buFont typeface="Wingdings" pitchFamily="2" charset="2"/>
              <a:buChar char="§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Knowledge &amp; skills </a:t>
            </a:r>
          </a:p>
          <a:p>
            <a:pPr marL="406800" lvl="1" indent="-360000">
              <a:spcBef>
                <a:spcPts val="600"/>
              </a:spcBef>
              <a:buFont typeface="Wingdings" pitchFamily="2" charset="2"/>
              <a:buChar char="§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Competences  </a:t>
            </a: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The three dimensions are interrelated .</a:t>
            </a:r>
          </a:p>
          <a:p>
            <a:pPr marL="406800" lvl="1" indent="-360000"/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 Their importance will vary in different contexts  </a:t>
            </a:r>
          </a:p>
          <a:p>
            <a:pPr marL="72000" lvl="1"/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The </a:t>
            </a:r>
            <a:r>
              <a:rPr lang="en-GB" sz="3600" b="1" dirty="0" smtClean="0"/>
              <a:t>five life </a:t>
            </a:r>
            <a:r>
              <a:rPr lang="en-GB" sz="3600" b="1" dirty="0" smtClean="0"/>
              <a:t>spheres </a:t>
            </a:r>
            <a:endParaRPr lang="en-GB" sz="36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16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75656" y="1666978"/>
            <a:ext cx="712879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>
              <a:spcBef>
                <a:spcPts val="1800"/>
              </a:spcBef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The quality of a learning activity depend on its value for the five main life spheres:  </a:t>
            </a:r>
          </a:p>
          <a:p>
            <a:pPr marL="406800" lvl="1" indent="-360000"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The personal existential sphere (as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autonome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person)</a:t>
            </a:r>
          </a:p>
          <a:p>
            <a:pPr marL="406800" lvl="1" indent="-360000"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The private and civic sphere (as fellow human being)</a:t>
            </a:r>
          </a:p>
          <a:p>
            <a:pPr marL="406800" lvl="1" indent="-360000"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The public sphere (as active citizen)</a:t>
            </a:r>
          </a:p>
          <a:p>
            <a:pPr marL="406800" lvl="1" indent="-360000"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The work life ( as employee) </a:t>
            </a:r>
          </a:p>
          <a:p>
            <a:pPr marL="406800" lvl="1" indent="-360000"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The formal educational system (as student)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Arial" pitchFamily="34" charset="0"/>
                <a:cs typeface="Arial" pitchFamily="34" charset="0"/>
              </a:rPr>
              <a:t>Priority of EUs main goals of learning</a:t>
            </a:r>
            <a:endParaRPr lang="en-GB" sz="3200" b="1" dirty="0">
              <a:latin typeface="+mn-lt"/>
              <a:cs typeface="Arial" pitchFamily="34" charset="0"/>
            </a:endParaRP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EU’s five main goals of learning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employability 				(system world)	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active citizenship and personal fulfilment	(life world)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social inclusion and cultural cohesion 	(both worlds)</a:t>
            </a:r>
            <a:endParaRPr lang="da-DK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da-DK" sz="2000" dirty="0" smtClean="0">
              <a:latin typeface="Arial" pitchFamily="34" charset="0"/>
              <a:cs typeface="Arial" pitchFamily="34" charset="0"/>
            </a:endParaRPr>
          </a:p>
          <a:p>
            <a:pPr marL="108000" indent="0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The value of these aims varies in </a:t>
            </a:r>
          </a:p>
          <a:p>
            <a:pPr marL="108000" indent="0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the two worlds and their different life spheres</a:t>
            </a:r>
          </a:p>
          <a:p>
            <a:pPr marL="108000" indent="0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17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Arial" pitchFamily="34" charset="0"/>
                <a:cs typeface="Arial" pitchFamily="34" charset="0"/>
              </a:rPr>
              <a:t>Focus on cross border values</a:t>
            </a:r>
            <a:endParaRPr lang="en-GB" sz="3200" b="1" dirty="0">
              <a:latin typeface="+mn-lt"/>
              <a:cs typeface="Arial" pitchFamily="34" charset="0"/>
            </a:endParaRP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Clarify the degree of cross-border learning outcome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in your amateur art or voluntary culture: </a:t>
            </a:r>
          </a:p>
          <a:p>
            <a:pPr marL="0" indent="0">
              <a:spcBef>
                <a:spcPts val="0"/>
              </a:spcBef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Is the main outcome</a:t>
            </a:r>
          </a:p>
          <a:p>
            <a:pPr marL="360000" indent="-360000"/>
            <a:r>
              <a:rPr lang="en-GB" sz="2000" dirty="0" smtClean="0">
                <a:latin typeface="Arial" pitchFamily="34" charset="0"/>
                <a:cs typeface="Arial" pitchFamily="34" charset="0"/>
              </a:rPr>
              <a:t>To promote a national identity (e.g. Danish Culture) </a:t>
            </a:r>
          </a:p>
          <a:p>
            <a:pPr marL="360000" indent="-360000"/>
            <a:r>
              <a:rPr lang="en-GB" sz="2000" dirty="0" smtClean="0">
                <a:latin typeface="Arial" pitchFamily="34" charset="0"/>
                <a:cs typeface="Arial" pitchFamily="34" charset="0"/>
              </a:rPr>
              <a:t>To promote a European identity and common culture</a:t>
            </a:r>
          </a:p>
          <a:p>
            <a:pPr marL="360000" indent="-360000"/>
            <a:r>
              <a:rPr lang="en-GB" sz="2000" dirty="0" smtClean="0">
                <a:latin typeface="Arial" pitchFamily="34" charset="0"/>
                <a:cs typeface="Arial" pitchFamily="34" charset="0"/>
              </a:rPr>
              <a:t>To promote a cosmopolitan identity </a:t>
            </a:r>
          </a:p>
          <a:p>
            <a:pPr marL="0" indent="0">
              <a:spcBef>
                <a:spcPts val="0"/>
              </a:spcBef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Is the essence of art based learning</a:t>
            </a:r>
          </a:p>
          <a:p>
            <a:pPr marL="360000" indent="-360000"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to support specific subcultures, class culture, religious cultures, national cultures</a:t>
            </a:r>
          </a:p>
          <a:p>
            <a:pPr marL="360000" indent="-360000"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or to build bridges to universal modern human and democratic values. </a:t>
            </a: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18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The double </a:t>
            </a:r>
            <a:r>
              <a:rPr lang="en-GB" sz="3600" b="1" dirty="0" smtClean="0"/>
              <a:t>online tool </a:t>
            </a:r>
            <a:endParaRPr lang="en-GB" sz="36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One tool for the learners</a:t>
            </a:r>
          </a:p>
          <a:p>
            <a:pPr marL="360000" indent="-360000">
              <a:spcBef>
                <a:spcPts val="1200"/>
              </a:spcBef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o validate their own learning profile and outcome </a:t>
            </a:r>
          </a:p>
          <a:p>
            <a:pPr marL="0" indent="0">
              <a:spcBef>
                <a:spcPts val="0"/>
              </a:spcBef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Another tool for the learning providers </a:t>
            </a:r>
          </a:p>
          <a:p>
            <a:pPr marL="360000" indent="-360000">
              <a:spcBef>
                <a:spcPts val="1200"/>
              </a:spcBef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to clarify their own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goals and priorities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for the learning activity </a:t>
            </a:r>
          </a:p>
          <a:p>
            <a:pPr marL="360000" indent="-360000">
              <a:spcBef>
                <a:spcPts val="1200"/>
              </a:spcBef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o validate the outcome for a group of learners (e.g.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class)</a:t>
            </a:r>
          </a:p>
          <a:p>
            <a:pPr marL="360000" indent="-360000">
              <a:spcBef>
                <a:spcPts val="1200"/>
              </a:spcBef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o compare the learners outcome with the schools goals </a:t>
            </a:r>
          </a:p>
          <a:p>
            <a:pPr marL="0" indent="0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19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dirty="0" smtClean="0"/>
              <a:t>Lifelong Learning on the agenda</a:t>
            </a:r>
            <a:br>
              <a:rPr lang="en-GB" sz="3600" dirty="0" smtClean="0"/>
            </a:b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The EU Commission’s </a:t>
            </a:r>
          </a:p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Memorandum on lifelong learning, 2000</a:t>
            </a:r>
          </a:p>
          <a:p>
            <a:pPr>
              <a:spcBef>
                <a:spcPts val="0"/>
              </a:spcBef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Life long</a:t>
            </a:r>
          </a:p>
          <a:p>
            <a:pPr>
              <a:buClrTx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From cradle to grave </a:t>
            </a:r>
          </a:p>
          <a:p>
            <a:pPr>
              <a:spcBef>
                <a:spcPts val="0"/>
              </a:spcBef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Life wide </a:t>
            </a:r>
          </a:p>
          <a:p>
            <a:pPr>
              <a:spcBef>
                <a:spcPts val="0"/>
              </a:spcBef>
              <a:buClrTx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Formal learning </a:t>
            </a:r>
          </a:p>
          <a:p>
            <a:pPr>
              <a:spcBef>
                <a:spcPts val="0"/>
              </a:spcBef>
              <a:buClrTx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Non-formal learning </a:t>
            </a:r>
          </a:p>
          <a:p>
            <a:pPr>
              <a:spcBef>
                <a:spcPts val="0"/>
              </a:spcBef>
              <a:buClrTx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Informal learning  </a:t>
            </a:r>
          </a:p>
          <a:p>
            <a:pPr>
              <a:buNone/>
            </a:pPr>
            <a:endParaRPr lang="en-GB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The </a:t>
            </a:r>
            <a:r>
              <a:rPr lang="en-GB" sz="3200" b="1" dirty="0" smtClean="0"/>
              <a:t>purpose of </a:t>
            </a:r>
            <a:r>
              <a:rPr lang="en-GB" sz="3200" b="1" dirty="0" smtClean="0"/>
              <a:t>the </a:t>
            </a:r>
            <a:r>
              <a:rPr lang="en-GB" sz="3200" b="1" dirty="0" smtClean="0"/>
              <a:t>double tool</a:t>
            </a:r>
            <a:br>
              <a:rPr lang="en-GB" sz="3200" b="1" dirty="0" smtClean="0"/>
            </a:br>
            <a:r>
              <a:rPr lang="en-GB" sz="3200" b="1" dirty="0" smtClean="0"/>
              <a:t>in amateur art and voluntary culture</a:t>
            </a:r>
            <a:r>
              <a:rPr lang="en-GB" sz="3200" b="1" dirty="0" smtClean="0"/>
              <a:t> </a:t>
            </a:r>
            <a:endParaRPr lang="en-GB" sz="32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Focus on the learning dimension for learners and providers 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Help the learners to document their learning profile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Help the organisations to evaluate their learning activities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Collect cross-border data on learning outcome for research </a:t>
            </a:r>
          </a:p>
          <a:p>
            <a:pPr marL="0" indent="0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20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6880808" cy="994122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 smtClean="0"/>
              <a:t> Try the tool </a:t>
            </a:r>
            <a:endParaRPr lang="en-GB" sz="36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6736792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da-DK" dirty="0" smtClean="0">
              <a:solidFill>
                <a:schemeClr val="tx1">
                  <a:lumMod val="75000"/>
                  <a:lumOff val="25000"/>
                </a:schemeClr>
              </a:solidFill>
              <a:hlinkClick r:id="rId3"/>
            </a:endParaRPr>
          </a:p>
          <a:p>
            <a:pPr algn="ctr">
              <a:buNone/>
            </a:pPr>
            <a:r>
              <a:rPr lang="da-DK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http://grundtvig.netschooltools.com/</a:t>
            </a:r>
            <a:endParaRPr lang="da-D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buNone/>
            </a:pPr>
            <a:r>
              <a:rPr lang="en-GB" sz="2800" dirty="0" smtClean="0"/>
              <a:t>Enjoy </a:t>
            </a:r>
            <a:r>
              <a:rPr lang="en-GB" sz="2800" dirty="0" smtClean="0"/>
              <a:t>yourself</a:t>
            </a: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21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Autofit/>
          </a:bodyPr>
          <a:lstStyle/>
          <a:p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Lifelong Learning – an old concept</a:t>
            </a:r>
            <a:br>
              <a:rPr lang="en-GB" sz="3600" dirty="0" smtClean="0"/>
            </a:b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03648" y="1340768"/>
            <a:ext cx="6520768" cy="5149552"/>
          </a:xfrm>
        </p:spPr>
        <p:txBody>
          <a:bodyPr>
            <a:normAutofit fontScale="92500" lnSpcReduction="10000"/>
          </a:bodyPr>
          <a:lstStyle/>
          <a:p>
            <a:pPr marL="0" lvl="0" indent="0" algn="just" fontAlgn="base">
              <a:spcBef>
                <a:spcPts val="1200"/>
              </a:spcBef>
              <a:spcAft>
                <a:spcPct val="0"/>
              </a:spcAft>
              <a:buClrTx/>
              <a:buSzTx/>
              <a:buNone/>
              <a:tabLst>
                <a:tab pos="227013" algn="l"/>
                <a:tab pos="454025" algn="l"/>
              </a:tabLst>
            </a:pPr>
            <a:r>
              <a:rPr lang="en-GB" sz="26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Ancient Greeks</a:t>
            </a:r>
            <a:r>
              <a:rPr lang="en-GB" sz="28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	 </a:t>
            </a:r>
          </a:p>
          <a:p>
            <a:pPr marL="0" indent="-360000" algn="just" fontAlgn="base"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7013" algn="l"/>
                <a:tab pos="454025" algn="l"/>
              </a:tabLst>
            </a:pPr>
            <a:r>
              <a:rPr lang="en-GB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Socrates (</a:t>
            </a:r>
            <a:r>
              <a:rPr lang="en-US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469 –399 BC)</a:t>
            </a:r>
            <a:endParaRPr lang="da-DK" sz="22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ts val="1800"/>
              </a:spcBef>
              <a:spcAft>
                <a:spcPct val="0"/>
              </a:spcAft>
              <a:buClrTx/>
              <a:buSzTx/>
              <a:buNone/>
              <a:tabLst>
                <a:tab pos="227013" algn="l"/>
                <a:tab pos="454025" algn="l"/>
              </a:tabLst>
            </a:pPr>
            <a:r>
              <a:rPr lang="en-GB" sz="26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Italian renaissance </a:t>
            </a:r>
          </a:p>
          <a:p>
            <a:pPr marL="0" lvl="0" indent="-360000" algn="just" eaLnBrk="0" fontAlgn="base" hangingPunct="0"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7013" algn="l"/>
                <a:tab pos="454025" algn="l"/>
              </a:tabLst>
            </a:pPr>
            <a:r>
              <a:rPr lang="en-GB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Leonardo </a:t>
            </a:r>
            <a:r>
              <a:rPr lang="en-GB" sz="2200" dirty="0" err="1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da</a:t>
            </a:r>
            <a:r>
              <a:rPr lang="en-GB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 Vinci  </a:t>
            </a:r>
            <a:r>
              <a:rPr lang="da-DK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(1452 - 1519)</a:t>
            </a:r>
            <a:endParaRPr lang="da-DK" sz="22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ts val="1800"/>
              </a:spcBef>
              <a:spcAft>
                <a:spcPct val="0"/>
              </a:spcAft>
              <a:buClrTx/>
              <a:buSzTx/>
              <a:buNone/>
              <a:tabLst>
                <a:tab pos="227013" algn="l"/>
                <a:tab pos="454025" algn="l"/>
              </a:tabLst>
            </a:pPr>
            <a:r>
              <a:rPr lang="en-GB" sz="26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Dutch Humanism  </a:t>
            </a:r>
            <a:r>
              <a:rPr lang="en-GB" sz="28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	</a:t>
            </a:r>
          </a:p>
          <a:p>
            <a:pPr marL="0" lvl="0" indent="-360000" algn="just" eaLnBrk="0" fontAlgn="base" hangingPunct="0"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7013" algn="l"/>
                <a:tab pos="454025" algn="l"/>
              </a:tabLst>
            </a:pPr>
            <a:r>
              <a:rPr lang="en-GB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Erasmus of Rotterdam  </a:t>
            </a:r>
            <a:r>
              <a:rPr lang="da-DK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(1466 - 1536)</a:t>
            </a:r>
            <a:r>
              <a:rPr lang="en-GB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 </a:t>
            </a:r>
            <a:endParaRPr lang="da-DK" sz="22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ts val="1800"/>
              </a:spcBef>
              <a:spcAft>
                <a:spcPct val="0"/>
              </a:spcAft>
              <a:buClrTx/>
              <a:buSzTx/>
              <a:buNone/>
              <a:tabLst>
                <a:tab pos="227013" algn="l"/>
                <a:tab pos="454025" algn="l"/>
              </a:tabLst>
            </a:pPr>
            <a:r>
              <a:rPr lang="en-GB" sz="26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French Enlightenment  </a:t>
            </a:r>
            <a:r>
              <a:rPr lang="en-GB" sz="28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	</a:t>
            </a:r>
          </a:p>
          <a:p>
            <a:pPr marL="0" lvl="0" indent="-360000" algn="just" eaLnBrk="0" fontAlgn="base" hangingPunct="0"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7013" algn="l"/>
                <a:tab pos="454025" algn="l"/>
              </a:tabLst>
            </a:pPr>
            <a:r>
              <a:rPr lang="en-GB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Comenius (Czech) </a:t>
            </a:r>
            <a:r>
              <a:rPr lang="da-DK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(1592 –1670) </a:t>
            </a:r>
            <a:endParaRPr lang="da-DK" sz="22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ts val="1800"/>
              </a:spcBef>
              <a:spcAft>
                <a:spcPct val="0"/>
              </a:spcAft>
              <a:buClrTx/>
              <a:buSzTx/>
              <a:buNone/>
              <a:tabLst>
                <a:tab pos="227013" algn="l"/>
                <a:tab pos="454025" algn="l"/>
              </a:tabLst>
            </a:pPr>
            <a:r>
              <a:rPr lang="en-GB" sz="26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German neo-humanism </a:t>
            </a:r>
            <a:r>
              <a:rPr lang="en-GB" sz="28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	</a:t>
            </a:r>
          </a:p>
          <a:p>
            <a:pPr marL="0" lvl="0" indent="-360000" algn="just" eaLnBrk="0" fontAlgn="base" hangingPunct="0"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7013" algn="l"/>
                <a:tab pos="454025" algn="l"/>
              </a:tabLst>
            </a:pPr>
            <a:r>
              <a:rPr lang="en-GB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Humboldt </a:t>
            </a:r>
            <a:r>
              <a:rPr lang="da-DK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 (1767 - 1835)</a:t>
            </a:r>
            <a:endParaRPr lang="da-DK" sz="22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ts val="1800"/>
              </a:spcBef>
              <a:spcAft>
                <a:spcPct val="0"/>
              </a:spcAft>
              <a:buClrTx/>
              <a:buSzTx/>
              <a:buNone/>
              <a:tabLst>
                <a:tab pos="227013" algn="l"/>
                <a:tab pos="454025" algn="l"/>
              </a:tabLst>
            </a:pPr>
            <a:r>
              <a:rPr lang="en-GB" sz="26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Danish liberal adult education </a:t>
            </a:r>
          </a:p>
          <a:p>
            <a:pPr marL="0" lvl="0" indent="-360000" algn="just" eaLnBrk="0" fontAlgn="base" hangingPunct="0"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7013" algn="l"/>
                <a:tab pos="454025" algn="l"/>
              </a:tabLst>
            </a:pPr>
            <a:r>
              <a:rPr lang="en-GB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Grundtvig  </a:t>
            </a:r>
            <a:r>
              <a:rPr lang="da-DK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(1783 - 1872)</a:t>
            </a:r>
            <a:endParaRPr lang="da-DK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3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dirty="0" smtClean="0"/>
              <a:t>Lifelong Learning – modern time</a:t>
            </a: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John Dewey: Democracy and Education, 1916</a:t>
            </a:r>
          </a:p>
          <a:p>
            <a:pP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Eduard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Lindman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: Meaning of Adult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Education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, 1926</a:t>
            </a:r>
          </a:p>
          <a:p>
            <a:pP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Basil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Yeaxlee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: Lifelong Education, 1929</a:t>
            </a:r>
          </a:p>
          <a:p>
            <a:pPr>
              <a:buNone/>
            </a:pPr>
            <a:endParaRPr lang="da-DK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Universal Declaration of Human Rights, 1948 </a:t>
            </a:r>
          </a:p>
          <a:p>
            <a:pP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Article 26.</a:t>
            </a:r>
          </a:p>
          <a:p>
            <a:pPr indent="0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Education shall be directed to the full development of the human personality and to the strengthening of respect for human rights and fundamental freedoms</a:t>
            </a:r>
          </a:p>
          <a:p>
            <a:pPr marL="0" indent="0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Article 27</a:t>
            </a:r>
          </a:p>
          <a:p>
            <a:pPr marL="360000" indent="0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Everyone has the right freely to participate in the cultural life of the community, to enjoy the arts and to share in scientific advancement and its benefits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4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619672" y="274639"/>
            <a:ext cx="7524328" cy="562074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effectLst/>
              </a:rPr>
              <a:t> </a:t>
            </a:r>
            <a:r>
              <a:rPr lang="en-GB" sz="4000" dirty="0" smtClean="0">
                <a:effectLst/>
              </a:rPr>
              <a:t>Paradigm struggle </a:t>
            </a:r>
            <a:endParaRPr lang="en-GB" sz="4000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4294967295"/>
          </p:nvPr>
        </p:nvSpPr>
        <p:spPr>
          <a:xfrm>
            <a:off x="1691680" y="1241376"/>
            <a:ext cx="7056784" cy="5283968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UNESCO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introduced ”lifelong learning” i 1970’ies  </a:t>
            </a:r>
          </a:p>
          <a:p>
            <a:pPr>
              <a:lnSpc>
                <a:spcPct val="140000"/>
              </a:lnSpc>
              <a:buClrTx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Access to knowledge and culture as a human right </a:t>
            </a:r>
          </a:p>
          <a:p>
            <a:pPr>
              <a:lnSpc>
                <a:spcPct val="140000"/>
              </a:lnSpc>
              <a:buClrTx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Learning for human and democratic development  </a:t>
            </a:r>
          </a:p>
          <a:p>
            <a:pPr>
              <a:lnSpc>
                <a:spcPct val="140000"/>
              </a:lnSpc>
              <a:buClrTx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A humanistic paradigm</a:t>
            </a:r>
          </a:p>
          <a:p>
            <a:pPr>
              <a:lnSpc>
                <a:spcPct val="250000"/>
              </a:lnSpc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OECD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promoted ”lifelong learning” i 1980’ies  </a:t>
            </a:r>
          </a:p>
          <a:p>
            <a:pPr>
              <a:lnSpc>
                <a:spcPct val="140000"/>
              </a:lnSpc>
              <a:spcBef>
                <a:spcPts val="0"/>
              </a:spcBef>
              <a:buClrTx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Qualification for competiveness on the global market</a:t>
            </a:r>
          </a:p>
          <a:p>
            <a:pPr>
              <a:lnSpc>
                <a:spcPct val="140000"/>
              </a:lnSpc>
              <a:buClrTx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Learning as an investment in “human capital” </a:t>
            </a:r>
          </a:p>
          <a:p>
            <a:pPr>
              <a:lnSpc>
                <a:spcPct val="140000"/>
              </a:lnSpc>
              <a:buClrTx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 economic-instrumental paradigm</a:t>
            </a:r>
          </a:p>
          <a:p>
            <a:pPr>
              <a:spcBef>
                <a:spcPts val="0"/>
              </a:spcBef>
              <a:buNone/>
            </a:pPr>
            <a:endParaRPr lang="da-DK" sz="1600" i="1" dirty="0" smtClean="0"/>
          </a:p>
          <a:p>
            <a:pPr>
              <a:buNone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Edgar </a:t>
            </a:r>
            <a:r>
              <a:rPr lang="en-GB" sz="1000" dirty="0" err="1" smtClean="0">
                <a:latin typeface="Arial" pitchFamily="34" charset="0"/>
                <a:cs typeface="Arial" pitchFamily="34" charset="0"/>
              </a:rPr>
              <a:t>Fauré</a:t>
            </a:r>
            <a:r>
              <a:rPr lang="en-GB" sz="1000" dirty="0" smtClean="0">
                <a:latin typeface="Arial" pitchFamily="34" charset="0"/>
                <a:cs typeface="Arial" pitchFamily="34" charset="0"/>
              </a:rPr>
              <a:t>: Learning to be, 1972</a:t>
            </a:r>
            <a:endParaRPr lang="en-GB" sz="1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UNESCO: United </a:t>
            </a:r>
            <a:r>
              <a:rPr lang="en-GB" sz="1000" dirty="0" smtClean="0">
                <a:latin typeface="Arial" pitchFamily="34" charset="0"/>
                <a:cs typeface="Arial" pitchFamily="34" charset="0"/>
              </a:rPr>
              <a:t>Nations Educational, Scientific and Cultural Organization</a:t>
            </a:r>
          </a:p>
          <a:p>
            <a:pPr>
              <a:buNone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OECD: Organisation </a:t>
            </a:r>
            <a:r>
              <a:rPr lang="en-GB" sz="1000" dirty="0" smtClean="0">
                <a:latin typeface="Arial" pitchFamily="34" charset="0"/>
                <a:cs typeface="Arial" pitchFamily="34" charset="0"/>
              </a:rPr>
              <a:t>for Economic Co-operation and Development </a:t>
            </a: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11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12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5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Autofit/>
          </a:bodyPr>
          <a:lstStyle/>
          <a:p>
            <a:r>
              <a:rPr lang="en-GB" sz="3600" dirty="0" smtClean="0"/>
              <a:t>Lifelong Learning on EU’s agenda </a:t>
            </a: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331640" y="980728"/>
            <a:ext cx="7674056" cy="5616624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da-DK" sz="6200" i="1" dirty="0" smtClean="0">
                <a:latin typeface="Arial" pitchFamily="34" charset="0"/>
                <a:cs typeface="Arial" pitchFamily="34" charset="0"/>
              </a:rPr>
              <a:t>The new meta-narrative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n-GB" sz="4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EU 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Commission: White Paper, 1993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Growth, Competitiveness and Employment. Challenges and Pathways to the 21th Century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.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EU Commission: White paper, 1996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300"/>
              </a:spcBef>
              <a:buNone/>
            </a:pP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	Teaching and Learning. Towards the Learning Society</a:t>
            </a:r>
            <a:endParaRPr lang="da-DK" sz="4200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  <a:buNone/>
            </a:pP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Council: Luxemburg declaration, 1997 </a:t>
            </a:r>
          </a:p>
          <a:p>
            <a:pPr>
              <a:lnSpc>
                <a:spcPct val="120000"/>
              </a:lnSpc>
              <a:spcBef>
                <a:spcPts val="30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	The European employment strategy included the definition of lifelong learning,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 Council: Lisbon strategy, March 2000  </a:t>
            </a:r>
          </a:p>
          <a:p>
            <a:pPr>
              <a:lnSpc>
                <a:spcPct val="120000"/>
              </a:lnSpc>
              <a:spcBef>
                <a:spcPts val="30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	European Union shall become the most competitive and dynamic knowledge-based society in the world. 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  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EU Commission, </a:t>
            </a:r>
          </a:p>
          <a:p>
            <a:pPr>
              <a:buNone/>
            </a:pP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	Memorandum on Lifelong Learning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, Nov 2000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 	</a:t>
            </a: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Communication: Making a European area for lifelong learning, 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Nov 2001 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 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The Parliament and the Council, December 2006 </a:t>
            </a:r>
          </a:p>
          <a:p>
            <a:pPr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The European reference framework on key competences for lifelong learning, </a:t>
            </a:r>
            <a:endParaRPr lang="da-DK" sz="42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6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dirty="0" smtClean="0"/>
              <a:t>Implementation of Lifelong learning</a:t>
            </a: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New legislation in EU and member states </a:t>
            </a: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In EU, for example 	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Lifelong learning programme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Culture programme *</a:t>
            </a: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In the Nordic Baltic region, for example 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Nordplus 	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Nordic Culture Fond 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Nordic Culture Point </a:t>
            </a:r>
          </a:p>
          <a:p>
            <a:pPr>
              <a:spcBef>
                <a:spcPts val="0"/>
              </a:spcBef>
              <a:buClrTx/>
              <a:buNone/>
            </a:pPr>
            <a:endParaRPr lang="da-DK" sz="15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108000" indent="0">
              <a:spcBef>
                <a:spcPts val="0"/>
              </a:spcBef>
              <a:buClrTx/>
              <a:buNone/>
            </a:pPr>
            <a:endParaRPr lang="en-GB" sz="1500" dirty="0" smtClean="0">
              <a:latin typeface="Arial" pitchFamily="34" charset="0"/>
              <a:cs typeface="Arial" pitchFamily="34" charset="0"/>
            </a:endParaRPr>
          </a:p>
          <a:p>
            <a:pPr marL="108000" indent="0">
              <a:spcBef>
                <a:spcPts val="0"/>
              </a:spcBef>
              <a:buClrTx/>
              <a:buNone/>
            </a:pPr>
            <a:r>
              <a:rPr lang="en-GB" sz="1500" dirty="0" smtClean="0">
                <a:latin typeface="Arial" pitchFamily="34" charset="0"/>
                <a:cs typeface="Arial" pitchFamily="34" charset="0"/>
              </a:rPr>
              <a:t>*) Culture as a catalyst for creativity in the framework of the </a:t>
            </a:r>
            <a:r>
              <a:rPr lang="en-GB" sz="1500" u="sng" dirty="0" smtClean="0">
                <a:latin typeface="Arial" pitchFamily="34" charset="0"/>
                <a:cs typeface="Arial" pitchFamily="34" charset="0"/>
              </a:rPr>
              <a:t>Lisbon Strategy</a:t>
            </a:r>
            <a:r>
              <a:rPr lang="en-GB" sz="1500" dirty="0" smtClean="0">
                <a:latin typeface="Arial" pitchFamily="34" charset="0"/>
                <a:cs typeface="Arial" pitchFamily="34" charset="0"/>
              </a:rPr>
              <a:t> for growth and jobs. </a:t>
            </a:r>
            <a:endParaRPr lang="en-GB" sz="15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7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dirty="0" smtClean="0"/>
              <a:t>Inner tensions </a:t>
            </a:r>
            <a:br>
              <a:rPr lang="en-GB" sz="3600" dirty="0" smtClean="0"/>
            </a:br>
            <a:r>
              <a:rPr lang="en-GB" sz="3600" dirty="0" smtClean="0"/>
              <a:t>in EU’s aims of lifelong learning </a:t>
            </a: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0"/>
              </a:spcBef>
              <a:buClrTx/>
              <a:buNone/>
            </a:pPr>
            <a:endParaRPr lang="da-DK" sz="2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ClrTx/>
              <a:buNone/>
            </a:pPr>
            <a:endParaRPr lang="da-DK" sz="2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3400" i="1" dirty="0" smtClean="0">
                <a:latin typeface="Arial" pitchFamily="34" charset="0"/>
                <a:cs typeface="Arial" pitchFamily="34" charset="0"/>
              </a:rPr>
              <a:t>Memorandum, 2000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buFont typeface="Wingdings" pitchFamily="2" charset="2"/>
              <a:buChar char="§"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employability 	contra     active citizenship 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3400" i="1" dirty="0" smtClean="0">
                <a:latin typeface="Arial" pitchFamily="34" charset="0"/>
                <a:cs typeface="Arial" pitchFamily="34" charset="0"/>
              </a:rPr>
              <a:t>Communication, 2001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employability 	contra	    active citizenship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					    personal fulfilment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					    social inclusion						    cultural cohesion 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 </a:t>
            </a:r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Opposite aims</a:t>
            </a:r>
            <a:endParaRPr lang="da-DK" sz="3600" dirty="0" smtClean="0">
              <a:latin typeface="Arial" pitchFamily="34" charset="0"/>
              <a:cs typeface="Arial" pitchFamily="34" charset="0"/>
            </a:endParaRPr>
          </a:p>
          <a:p>
            <a:pPr marL="360000" indent="-252000">
              <a:buFont typeface="Wingdings" pitchFamily="2" charset="2"/>
              <a:buChar char="§"/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the instrumental aim of the system world </a:t>
            </a:r>
          </a:p>
          <a:p>
            <a:pPr marL="360000" indent="-252000">
              <a:buFont typeface="Wingdings" pitchFamily="2" charset="2"/>
              <a:buChar char="§"/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the humanistic and democratic aims of the life world</a:t>
            </a:r>
            <a:endParaRPr lang="da-DK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 </a:t>
            </a:r>
            <a:endParaRPr lang="da-DK" sz="3600" dirty="0" smtClean="0">
              <a:latin typeface="Arial" pitchFamily="34" charset="0"/>
              <a:cs typeface="Arial" pitchFamily="34" charset="0"/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8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2987824" y="2204864"/>
            <a:ext cx="4032448" cy="194421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4294967295"/>
          </p:nvPr>
        </p:nvSpPr>
        <p:spPr>
          <a:xfrm>
            <a:off x="2987824" y="2060848"/>
            <a:ext cx="4608513" cy="367240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market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state</a:t>
            </a:r>
          </a:p>
          <a:p>
            <a:pPr>
              <a:spcBef>
                <a:spcPts val="12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Democracy</a:t>
            </a:r>
          </a:p>
          <a:p>
            <a:pPr>
              <a:spcBef>
                <a:spcPts val="0"/>
              </a:spcBef>
              <a:buNone/>
            </a:pP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                         Public sphere</a:t>
            </a:r>
          </a:p>
          <a:p>
            <a:pPr>
              <a:spcBef>
                <a:spcPts val="120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civil society</a:t>
            </a:r>
          </a:p>
          <a:p>
            <a:pPr>
              <a:spcBef>
                <a:spcPts val="12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Private sphere</a:t>
            </a:r>
          </a:p>
          <a:p>
            <a:pPr>
              <a:buNone/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644650" y="274639"/>
            <a:ext cx="7499350" cy="706090"/>
          </a:xfrm>
        </p:spPr>
        <p:txBody>
          <a:bodyPr>
            <a:normAutofit/>
          </a:bodyPr>
          <a:lstStyle/>
          <a:p>
            <a:r>
              <a:rPr lang="en-GB" sz="3600" smtClean="0"/>
              <a:t>Habermas – Model of Society</a:t>
            </a:r>
            <a:endParaRPr lang="en-GB" sz="360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cxnSp>
        <p:nvCxnSpPr>
          <p:cNvPr id="15" name="Lige forbindelse 14"/>
          <p:cNvCxnSpPr>
            <a:stCxn id="9" idx="0"/>
          </p:cNvCxnSpPr>
          <p:nvPr/>
        </p:nvCxnSpPr>
        <p:spPr>
          <a:xfrm rot="16200000" flipH="1">
            <a:off x="4427984" y="2780928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23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en-GB" b="1" smtClean="0">
                <a:solidFill>
                  <a:schemeClr val="tx2"/>
                </a:solidFill>
              </a:rPr>
              <a:pPr/>
              <a:t>9</a:t>
            </a:fld>
            <a:endParaRPr lang="en-GB" b="1">
              <a:solidFill>
                <a:schemeClr val="tx2"/>
              </a:solidFill>
            </a:endParaRPr>
          </a:p>
        </p:txBody>
      </p:sp>
      <p:sp>
        <p:nvSpPr>
          <p:cNvPr id="13" name="Tekstboks 12"/>
          <p:cNvSpPr txBox="1"/>
          <p:nvPr/>
        </p:nvSpPr>
        <p:spPr>
          <a:xfrm>
            <a:off x="2627784" y="1124744"/>
            <a:ext cx="46085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Arial" pitchFamily="34" charset="0"/>
                <a:cs typeface="Arial" pitchFamily="34" charset="0"/>
              </a:rPr>
              <a:t>Technical -instrumental rationality</a:t>
            </a:r>
          </a:p>
          <a:p>
            <a:pPr algn="ctr"/>
            <a:r>
              <a:rPr lang="en-GB" sz="1600" b="1" dirty="0" smtClean="0">
                <a:latin typeface="Arial" pitchFamily="34" charset="0"/>
                <a:cs typeface="Arial" pitchFamily="34" charset="0"/>
              </a:rPr>
              <a:t>(How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- on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effective means) </a:t>
            </a:r>
          </a:p>
          <a:p>
            <a:endParaRPr lang="en-GB" dirty="0"/>
          </a:p>
        </p:txBody>
      </p:sp>
      <p:sp>
        <p:nvSpPr>
          <p:cNvPr id="14" name="Tekstboks 13"/>
          <p:cNvSpPr txBox="1"/>
          <p:nvPr/>
        </p:nvSpPr>
        <p:spPr>
          <a:xfrm>
            <a:off x="3059832" y="5661248"/>
            <a:ext cx="43204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Arial" pitchFamily="34" charset="0"/>
                <a:cs typeface="Arial" pitchFamily="34" charset="0"/>
              </a:rPr>
              <a:t>Communicative og expressive  rationality </a:t>
            </a:r>
          </a:p>
          <a:p>
            <a:pPr algn="ctr"/>
            <a:r>
              <a:rPr lang="en-GB" sz="1600" b="1" dirty="0" smtClean="0">
                <a:latin typeface="Arial" pitchFamily="34" charset="0"/>
                <a:cs typeface="Arial" pitchFamily="34" charset="0"/>
              </a:rPr>
              <a:t>(Why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- on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purpose and meaning) </a:t>
            </a:r>
          </a:p>
          <a:p>
            <a:endParaRPr lang="en-GB" dirty="0"/>
          </a:p>
        </p:txBody>
      </p:sp>
      <p:sp>
        <p:nvSpPr>
          <p:cNvPr id="16" name="Tekstboks 15"/>
          <p:cNvSpPr txBox="1"/>
          <p:nvPr/>
        </p:nvSpPr>
        <p:spPr>
          <a:xfrm>
            <a:off x="1331640" y="2924944"/>
            <a:ext cx="15841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dirty="0" smtClean="0"/>
              <a:t>SYSTEM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LIFE  WORLD</a:t>
            </a:r>
            <a:endParaRPr lang="en-GB" dirty="0"/>
          </a:p>
        </p:txBody>
      </p:sp>
      <p:sp>
        <p:nvSpPr>
          <p:cNvPr id="11" name="Ellipse 10"/>
          <p:cNvSpPr/>
          <p:nvPr/>
        </p:nvSpPr>
        <p:spPr>
          <a:xfrm>
            <a:off x="2987824" y="3429000"/>
            <a:ext cx="3960440" cy="1872208"/>
          </a:xfrm>
          <a:prstGeom prst="ellipse">
            <a:avLst/>
          </a:prstGeom>
          <a:solidFill>
            <a:schemeClr val="accent3">
              <a:lumMod val="75000"/>
              <a:alpha val="27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mbusfletværk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mbusfletværk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ambusfletværk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3526</TotalTime>
  <Words>914</Words>
  <Application>Microsoft Office PowerPoint</Application>
  <PresentationFormat>Skærmshow (4:3)</PresentationFormat>
  <Paragraphs>319</Paragraphs>
  <Slides>21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21</vt:i4>
      </vt:variant>
    </vt:vector>
  </HeadingPairs>
  <TitlesOfParts>
    <vt:vector size="22" baseType="lpstr">
      <vt:lpstr>Bambusfletværk</vt:lpstr>
      <vt:lpstr>LOAC </vt:lpstr>
      <vt:lpstr>Lifelong Learning on the agenda </vt:lpstr>
      <vt:lpstr> Lifelong Learning – an old concept </vt:lpstr>
      <vt:lpstr>Lifelong Learning – modern time</vt:lpstr>
      <vt:lpstr> Paradigm struggle </vt:lpstr>
      <vt:lpstr>Lifelong Learning on EU’s agenda </vt:lpstr>
      <vt:lpstr>Implementation of Lifelong learning</vt:lpstr>
      <vt:lpstr>Inner tensions  in EU’s aims of lifelong learning </vt:lpstr>
      <vt:lpstr>Habermas – Model of Society</vt:lpstr>
      <vt:lpstr>Habermas – Life spheres and life roles   </vt:lpstr>
      <vt:lpstr>Habermas – The system colonises the life world</vt:lpstr>
      <vt:lpstr>Modern man – neoliberal man </vt:lpstr>
      <vt:lpstr>An example of paradigm dispute</vt:lpstr>
      <vt:lpstr>Objectives of the LOAC project</vt:lpstr>
      <vt:lpstr>The three learning dimensions</vt:lpstr>
      <vt:lpstr>The five life spheres </vt:lpstr>
      <vt:lpstr>Priority of EUs main goals of learning</vt:lpstr>
      <vt:lpstr>Focus on cross border values</vt:lpstr>
      <vt:lpstr>The double online tool </vt:lpstr>
      <vt:lpstr>The purpose of the double tool in amateur art and voluntary culture </vt:lpstr>
      <vt:lpstr> Try the tool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hans</dc:creator>
  <cp:lastModifiedBy>hans</cp:lastModifiedBy>
  <cp:revision>318</cp:revision>
  <dcterms:created xsi:type="dcterms:W3CDTF">2011-03-31T09:38:17Z</dcterms:created>
  <dcterms:modified xsi:type="dcterms:W3CDTF">2011-05-27T10:31:52Z</dcterms:modified>
</cp:coreProperties>
</file>